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tags/tag1.xml" ContentType="application/vnd.openxmlformats-officedocument.presentationml.tags+xml"/>
  <Override PartName="/ppt/notesSlides/notesSlide51.xml" ContentType="application/vnd.openxmlformats-officedocument.presentationml.notesSlide+xml"/>
  <Override PartName="/ppt/tags/tag2.xml" ContentType="application/vnd.openxmlformats-officedocument.presentationml.tags+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58" r:id="rId4"/>
    <p:sldId id="259" r:id="rId5"/>
    <p:sldId id="260" r:id="rId6"/>
    <p:sldId id="261" r:id="rId7"/>
    <p:sldId id="262" r:id="rId8"/>
    <p:sldId id="263" r:id="rId9"/>
    <p:sldId id="289" r:id="rId10"/>
    <p:sldId id="290" r:id="rId11"/>
    <p:sldId id="291" r:id="rId12"/>
    <p:sldId id="264" r:id="rId13"/>
    <p:sldId id="265" r:id="rId14"/>
    <p:sldId id="266" r:id="rId15"/>
    <p:sldId id="292" r:id="rId16"/>
    <p:sldId id="293" r:id="rId17"/>
    <p:sldId id="294" r:id="rId18"/>
    <p:sldId id="295" r:id="rId19"/>
    <p:sldId id="343" r:id="rId20"/>
    <p:sldId id="296" r:id="rId21"/>
    <p:sldId id="268" r:id="rId22"/>
    <p:sldId id="309" r:id="rId23"/>
    <p:sldId id="310" r:id="rId24"/>
    <p:sldId id="297" r:id="rId25"/>
    <p:sldId id="299" r:id="rId26"/>
    <p:sldId id="300" r:id="rId27"/>
    <p:sldId id="301" r:id="rId28"/>
    <p:sldId id="302" r:id="rId29"/>
    <p:sldId id="303" r:id="rId30"/>
    <p:sldId id="304" r:id="rId31"/>
    <p:sldId id="336" r:id="rId32"/>
    <p:sldId id="337" r:id="rId33"/>
    <p:sldId id="338" r:id="rId34"/>
    <p:sldId id="339" r:id="rId35"/>
    <p:sldId id="340" r:id="rId36"/>
    <p:sldId id="327" r:id="rId37"/>
    <p:sldId id="328" r:id="rId38"/>
    <p:sldId id="329" r:id="rId39"/>
    <p:sldId id="330" r:id="rId40"/>
    <p:sldId id="331" r:id="rId41"/>
    <p:sldId id="332" r:id="rId42"/>
    <p:sldId id="333" r:id="rId43"/>
    <p:sldId id="334" r:id="rId44"/>
    <p:sldId id="335" r:id="rId45"/>
    <p:sldId id="341" r:id="rId46"/>
    <p:sldId id="324" r:id="rId47"/>
    <p:sldId id="325" r:id="rId48"/>
    <p:sldId id="326" r:id="rId49"/>
    <p:sldId id="342" r:id="rId50"/>
    <p:sldId id="269" r:id="rId51"/>
    <p:sldId id="272" r:id="rId52"/>
    <p:sldId id="273" r:id="rId53"/>
    <p:sldId id="277" r:id="rId54"/>
    <p:sldId id="313" r:id="rId55"/>
    <p:sldId id="314" r:id="rId56"/>
    <p:sldId id="315" r:id="rId57"/>
    <p:sldId id="316" r:id="rId58"/>
    <p:sldId id="317" r:id="rId59"/>
    <p:sldId id="281" r:id="rId60"/>
    <p:sldId id="282" r:id="rId61"/>
    <p:sldId id="285" r:id="rId62"/>
    <p:sldId id="286" r:id="rId63"/>
    <p:sldId id="318" r:id="rId64"/>
    <p:sldId id="319" r:id="rId65"/>
    <p:sldId id="320" r:id="rId66"/>
    <p:sldId id="287" r:id="rId67"/>
    <p:sldId id="288" r:id="rId68"/>
    <p:sldId id="276" r:id="rId6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04" autoAdjust="0"/>
  </p:normalViewPr>
  <p:slideViewPr>
    <p:cSldViewPr snapToGrid="0">
      <p:cViewPr>
        <p:scale>
          <a:sx n="130" d="100"/>
          <a:sy n="130" d="100"/>
        </p:scale>
        <p:origin x="136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40B3EE-22FA-4254-A3DD-53854F78E46C}" type="datetimeFigureOut">
              <a:rPr lang="en-US" smtClean="0"/>
              <a:t>3/30/2021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8CEBE4-A963-4FCA-A383-6577BA946156}" type="slidenum">
              <a:rPr lang="en-US" smtClean="0"/>
              <a:t>‹#›</a:t>
            </a:fld>
            <a:endParaRPr lang="en-US"/>
          </a:p>
        </p:txBody>
      </p:sp>
    </p:spTree>
    <p:extLst>
      <p:ext uri="{BB962C8B-B14F-4D97-AF65-F5344CB8AC3E}">
        <p14:creationId xmlns:p14="http://schemas.microsoft.com/office/powerpoint/2010/main" val="393261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1</a:t>
            </a:fld>
            <a:endParaRPr lang="en-US"/>
          </a:p>
        </p:txBody>
      </p:sp>
    </p:spTree>
    <p:extLst>
      <p:ext uri="{BB962C8B-B14F-4D97-AF65-F5344CB8AC3E}">
        <p14:creationId xmlns:p14="http://schemas.microsoft.com/office/powerpoint/2010/main" val="3302552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Remember, that you need to have a </a:t>
            </a:r>
            <a:r>
              <a:rPr lang="en-US" sz="1200" i="1" dirty="0"/>
              <a:t>contingency</a:t>
            </a:r>
            <a:r>
              <a:rPr lang="en-US" sz="1200" dirty="0"/>
              <a:t> such that the </a:t>
            </a:r>
            <a:r>
              <a:rPr lang="en-US" sz="1200" dirty="0" err="1"/>
              <a:t>reinforcer</a:t>
            </a:r>
            <a:r>
              <a:rPr lang="en-US" sz="1200" dirty="0"/>
              <a:t> </a:t>
            </a:r>
            <a:r>
              <a:rPr lang="en-US" sz="1200" b="1" i="1" u="sng" dirty="0"/>
              <a:t>only</a:t>
            </a:r>
            <a:r>
              <a:rPr lang="en-US" sz="1200" dirty="0"/>
              <a:t> occurs when some amount of your desired behavior occurs, based on your behavioral definition. </a:t>
            </a:r>
          </a:p>
          <a:p>
            <a:endParaRPr lang="en-US" sz="1200" dirty="0"/>
          </a:p>
          <a:p>
            <a:r>
              <a:rPr lang="en-US" sz="1200" dirty="0"/>
              <a:t>If you make the desired behavior as specified and receive the bowling activity, then all is good. But if you don’t, you are not the only one affected. The benefit of including another person in your reinforcement is that he or she can exert pressure on you to make the desired behavior. I guess in this case it is a win-win. You make the desire behavior and you get to go on a date with your special someone</a:t>
            </a:r>
          </a:p>
          <a:p>
            <a:endParaRPr lang="en-US" sz="1200" dirty="0"/>
          </a:p>
          <a:p>
            <a:r>
              <a:rPr lang="en-US" sz="1200" dirty="0"/>
              <a:t>You can pair secondary </a:t>
            </a:r>
            <a:r>
              <a:rPr lang="en-US" sz="1200" dirty="0" err="1"/>
              <a:t>reinforcers</a:t>
            </a:r>
            <a:r>
              <a:rPr lang="en-US" sz="1200" dirty="0"/>
              <a:t> with primary </a:t>
            </a:r>
            <a:r>
              <a:rPr lang="en-US" sz="1200" dirty="0" err="1"/>
              <a:t>reinforcers</a:t>
            </a:r>
            <a:r>
              <a:rPr lang="en-US" sz="1200" dirty="0"/>
              <a:t> such that you give praise (secondary) and then follow it with ice cream (primary).</a:t>
            </a:r>
          </a:p>
          <a:p>
            <a:endParaRPr lang="en-US" sz="1200" dirty="0"/>
          </a:p>
          <a:p>
            <a:r>
              <a:rPr lang="en-US" sz="1200" dirty="0"/>
              <a:t>Reinforcing as soon as the desired behavior occurs. This may not always be practical but with habit or anxiety and fear producing behaviors, immediacy is a necessity. </a:t>
            </a:r>
          </a:p>
          <a:p>
            <a:endParaRPr lang="en-US" sz="1200" dirty="0"/>
          </a:p>
          <a:p>
            <a:r>
              <a:rPr lang="en-US" sz="1200" dirty="0"/>
              <a:t>The more consistent parents, teachers, significant others, etc. are in delivering </a:t>
            </a:r>
            <a:r>
              <a:rPr lang="en-US" sz="1200" dirty="0" err="1"/>
              <a:t>reinforcers</a:t>
            </a:r>
            <a:r>
              <a:rPr lang="en-US" sz="1200" dirty="0"/>
              <a:t>, the more consistent the person will be in making the desired/target behavior.</a:t>
            </a:r>
          </a:p>
        </p:txBody>
      </p:sp>
      <p:sp>
        <p:nvSpPr>
          <p:cNvPr id="4" name="Slide Number Placeholder 3"/>
          <p:cNvSpPr>
            <a:spLocks noGrp="1"/>
          </p:cNvSpPr>
          <p:nvPr>
            <p:ph type="sldNum" sz="quarter" idx="10"/>
          </p:nvPr>
        </p:nvSpPr>
        <p:spPr/>
        <p:txBody>
          <a:bodyPr/>
          <a:lstStyle/>
          <a:p>
            <a:fld id="{4B8CEBE4-A963-4FCA-A383-6577BA946156}" type="slidenum">
              <a:rPr lang="en-US" smtClean="0"/>
              <a:t>10</a:t>
            </a:fld>
            <a:endParaRPr lang="en-US"/>
          </a:p>
        </p:txBody>
      </p:sp>
    </p:spTree>
    <p:extLst>
      <p:ext uri="{BB962C8B-B14F-4D97-AF65-F5344CB8AC3E}">
        <p14:creationId xmlns:p14="http://schemas.microsoft.com/office/powerpoint/2010/main" val="1154046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11</a:t>
            </a:fld>
            <a:endParaRPr lang="en-US"/>
          </a:p>
        </p:txBody>
      </p:sp>
    </p:spTree>
    <p:extLst>
      <p:ext uri="{BB962C8B-B14F-4D97-AF65-F5344CB8AC3E}">
        <p14:creationId xmlns:p14="http://schemas.microsoft.com/office/powerpoint/2010/main" val="2360309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12</a:t>
            </a:fld>
            <a:endParaRPr lang="en-US"/>
          </a:p>
        </p:txBody>
      </p:sp>
    </p:spTree>
    <p:extLst>
      <p:ext uri="{BB962C8B-B14F-4D97-AF65-F5344CB8AC3E}">
        <p14:creationId xmlns:p14="http://schemas.microsoft.com/office/powerpoint/2010/main" val="4260437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CEBE4-A963-4FCA-A383-6577BA946156}" type="slidenum">
              <a:rPr lang="en-US" smtClean="0"/>
              <a:t>13</a:t>
            </a:fld>
            <a:endParaRPr lang="en-US"/>
          </a:p>
        </p:txBody>
      </p:sp>
    </p:spTree>
    <p:extLst>
      <p:ext uri="{BB962C8B-B14F-4D97-AF65-F5344CB8AC3E}">
        <p14:creationId xmlns:p14="http://schemas.microsoft.com/office/powerpoint/2010/main" val="1972930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14</a:t>
            </a:fld>
            <a:endParaRPr lang="en-US"/>
          </a:p>
        </p:txBody>
      </p:sp>
    </p:spTree>
    <p:extLst>
      <p:ext uri="{BB962C8B-B14F-4D97-AF65-F5344CB8AC3E}">
        <p14:creationId xmlns:p14="http://schemas.microsoft.com/office/powerpoint/2010/main" val="2559963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teacher praises the child in front of the class when he raises his hand and waits to be called on and does not do anything if he talks out of turn. </a:t>
            </a:r>
          </a:p>
          <a:p>
            <a:endParaRPr lang="en-US" sz="1600" dirty="0"/>
          </a:p>
          <a:p>
            <a:r>
              <a:rPr lang="en-US" sz="1600" dirty="0"/>
              <a:t>Though this may be a bit disruptive at first, if the functional assessment reveals that the </a:t>
            </a:r>
            <a:r>
              <a:rPr lang="en-US" sz="1600" dirty="0" err="1"/>
              <a:t>reinforcer</a:t>
            </a:r>
            <a:r>
              <a:rPr lang="en-US" sz="1600" dirty="0"/>
              <a:t> for talking out of turn is the attention the teacher gives, not responding to the child will take away his </a:t>
            </a:r>
            <a:r>
              <a:rPr lang="en-US" sz="1600" dirty="0" err="1"/>
              <a:t>reinforcer</a:t>
            </a:r>
            <a:r>
              <a:rPr lang="en-US" sz="1600" dirty="0"/>
              <a:t>. </a:t>
            </a:r>
          </a:p>
          <a:p>
            <a:endParaRPr lang="en-US" sz="1600" dirty="0"/>
          </a:p>
          <a:p>
            <a:r>
              <a:rPr lang="en-US" sz="1600" dirty="0"/>
              <a:t>This strategy allows us to use the </a:t>
            </a:r>
            <a:r>
              <a:rPr lang="en-US" sz="1600" dirty="0" err="1"/>
              <a:t>reinforcer</a:t>
            </a:r>
            <a:r>
              <a:rPr lang="en-US" sz="1600" dirty="0"/>
              <a:t> for the problem behavior with the desirable behavior. </a:t>
            </a:r>
          </a:p>
          <a:p>
            <a:endParaRPr lang="en-US" sz="1600" dirty="0"/>
          </a:p>
          <a:p>
            <a:r>
              <a:rPr lang="en-US" sz="1600" dirty="0"/>
              <a:t>Eventually, the child will stop talking out of turn making the problem behavior extinct. </a:t>
            </a:r>
          </a:p>
        </p:txBody>
      </p:sp>
      <p:sp>
        <p:nvSpPr>
          <p:cNvPr id="4" name="Slide Number Placeholder 3"/>
          <p:cNvSpPr>
            <a:spLocks noGrp="1"/>
          </p:cNvSpPr>
          <p:nvPr>
            <p:ph type="sldNum" sz="quarter" idx="10"/>
          </p:nvPr>
        </p:nvSpPr>
        <p:spPr/>
        <p:txBody>
          <a:bodyPr/>
          <a:lstStyle/>
          <a:p>
            <a:fld id="{4B8CEBE4-A963-4FCA-A383-6577BA946156}" type="slidenum">
              <a:rPr lang="en-US" smtClean="0"/>
              <a:t>15</a:t>
            </a:fld>
            <a:endParaRPr lang="en-US"/>
          </a:p>
        </p:txBody>
      </p:sp>
    </p:spTree>
    <p:extLst>
      <p:ext uri="{BB962C8B-B14F-4D97-AF65-F5344CB8AC3E}">
        <p14:creationId xmlns:p14="http://schemas.microsoft.com/office/powerpoint/2010/main" val="3298851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We will need to identify the </a:t>
            </a:r>
            <a:r>
              <a:rPr lang="en-US" sz="1200" dirty="0" err="1"/>
              <a:t>reinforcer</a:t>
            </a:r>
            <a:r>
              <a:rPr lang="en-US" sz="1200" dirty="0"/>
              <a:t> for the problem behavior and then pick one to use when this behavior does not occur.</a:t>
            </a:r>
          </a:p>
          <a:p>
            <a:r>
              <a:rPr lang="en-US" sz="1200" dirty="0"/>
              <a:t>Determine how long the person must go without making the undesirable behavior and obtain a stopwatch to track the time.</a:t>
            </a:r>
          </a:p>
          <a:p>
            <a:r>
              <a:rPr lang="en-US" sz="1200" dirty="0"/>
              <a:t>Do not reinforce the problem behavior and only reinforce the absence of it using whatever </a:t>
            </a:r>
            <a:r>
              <a:rPr lang="en-US" sz="1200" dirty="0" err="1"/>
              <a:t>reinforcer</a:t>
            </a:r>
            <a:r>
              <a:rPr lang="en-US" sz="1200" dirty="0"/>
              <a:t> was selected, and if the gone during the full-time interval.</a:t>
            </a:r>
          </a:p>
          <a:p>
            <a:r>
              <a:rPr lang="en-US" sz="1200" dirty="0"/>
              <a:t>If the problem behavior occurs during this time, the countdown resets. </a:t>
            </a:r>
          </a:p>
          <a:p>
            <a:r>
              <a:rPr lang="en-US" sz="1200" dirty="0"/>
              <a:t>Eventually the person will stop making the undesirable behavior and when this occurs, increase the interval length so that the procedure can be removed. </a:t>
            </a:r>
          </a:p>
          <a:p>
            <a:endParaRPr lang="en-US" sz="1200" dirty="0"/>
          </a:p>
          <a:p>
            <a:r>
              <a:rPr lang="en-US" sz="1200" dirty="0"/>
              <a:t>If a child squirms in his seat, the teacher might tell him if he sits still for 5 minutes he will receive praise and a star to put on the star chart to be cashed in at a later time (this is a token economy described in the next section). If he moves before the 5 minutes is up, he has to start over, but if he is doing well, then the interval will change to 10 minutes, then 20 minutes, then 30, then 45, and eventually 60 or more. At that point, the child is sitting still on his own and the behavior is not contingent on receiving the </a:t>
            </a:r>
            <a:r>
              <a:rPr lang="en-US" sz="1200" dirty="0" err="1"/>
              <a:t>reinforcer</a:t>
            </a:r>
            <a:r>
              <a:rPr lang="en-US" sz="1200" dirty="0"/>
              <a:t>.</a:t>
            </a:r>
          </a:p>
        </p:txBody>
      </p:sp>
      <p:sp>
        <p:nvSpPr>
          <p:cNvPr id="4" name="Slide Number Placeholder 3"/>
          <p:cNvSpPr>
            <a:spLocks noGrp="1"/>
          </p:cNvSpPr>
          <p:nvPr>
            <p:ph type="sldNum" sz="quarter" idx="10"/>
          </p:nvPr>
        </p:nvSpPr>
        <p:spPr/>
        <p:txBody>
          <a:bodyPr/>
          <a:lstStyle/>
          <a:p>
            <a:fld id="{4B8CEBE4-A963-4FCA-A383-6577BA946156}" type="slidenum">
              <a:rPr lang="en-US" smtClean="0"/>
              <a:t>16</a:t>
            </a:fld>
            <a:endParaRPr lang="en-US"/>
          </a:p>
        </p:txBody>
      </p:sp>
    </p:spTree>
    <p:extLst>
      <p:ext uri="{BB962C8B-B14F-4D97-AF65-F5344CB8AC3E}">
        <p14:creationId xmlns:p14="http://schemas.microsoft.com/office/powerpoint/2010/main" val="2257746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If we use </a:t>
            </a:r>
            <a:r>
              <a:rPr lang="en-US" sz="1600" i="1" dirty="0"/>
              <a:t>full session DRL</a:t>
            </a:r>
            <a:r>
              <a:rPr lang="en-US" sz="1600" dirty="0"/>
              <a:t> we might say we cannot exceed four times going to McDonalds in a week (defined as Mon – Sun). If we eat at McDonalds, Burger King, Wendy’s, etc. four times on Monday but do not go again the rest of the week we are fine. Full session simply means you do not exceed the allowable number of behaviors during the specified time period. </a:t>
            </a:r>
          </a:p>
          <a:p>
            <a:endParaRPr lang="en-US" sz="1600" dirty="0"/>
          </a:p>
          <a:p>
            <a:r>
              <a:rPr lang="en-US" sz="1600" dirty="0"/>
              <a:t>Eating fast food four times in a day is definitely not healthy, and to be candid, gross, so a better approach could be to use </a:t>
            </a:r>
            <a:r>
              <a:rPr lang="en-US" sz="1600" i="1" dirty="0"/>
              <a:t>spaced DRL</a:t>
            </a:r>
            <a:r>
              <a:rPr lang="en-US" sz="1600" dirty="0"/>
              <a:t>. Now we say that we can go to a fast food restaurant every other day. We could go on Monday, Wednesday, Friday, and Sunday. This works because we have not exceeded 4 behaviors in the specified time of one week.</a:t>
            </a:r>
          </a:p>
        </p:txBody>
      </p:sp>
      <p:sp>
        <p:nvSpPr>
          <p:cNvPr id="4" name="Slide Number Placeholder 3"/>
          <p:cNvSpPr>
            <a:spLocks noGrp="1"/>
          </p:cNvSpPr>
          <p:nvPr>
            <p:ph type="sldNum" sz="quarter" idx="10"/>
          </p:nvPr>
        </p:nvSpPr>
        <p:spPr/>
        <p:txBody>
          <a:bodyPr/>
          <a:lstStyle/>
          <a:p>
            <a:fld id="{4B8CEBE4-A963-4FCA-A383-6577BA946156}" type="slidenum">
              <a:rPr lang="en-US" smtClean="0"/>
              <a:t>17</a:t>
            </a:fld>
            <a:endParaRPr lang="en-US"/>
          </a:p>
        </p:txBody>
      </p:sp>
    </p:spTree>
    <p:extLst>
      <p:ext uri="{BB962C8B-B14F-4D97-AF65-F5344CB8AC3E}">
        <p14:creationId xmlns:p14="http://schemas.microsoft.com/office/powerpoint/2010/main" val="700787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DRI is effective with habit behaviors such as thumb sucking. We reinforce the child keeping his hands in his pocket. </a:t>
            </a:r>
          </a:p>
          <a:p>
            <a:endParaRPr lang="en-US" sz="1600" dirty="0"/>
          </a:p>
          <a:p>
            <a:r>
              <a:rPr lang="en-US" sz="1600" dirty="0"/>
              <a:t>Or what if a man tends to make disparaging remarks at drivers who cut him off or are driving too slow (by his standard). This might be a bad model for his kids and so the man’s wife tells him to instead say something nice about the weather or hum a pleasant tune when he becomes frustrated with his fellow commuters. These alternative behaviors are incompatible with cursing and she rewards him with a kiss when he uses them.</a:t>
            </a:r>
          </a:p>
        </p:txBody>
      </p:sp>
      <p:sp>
        <p:nvSpPr>
          <p:cNvPr id="4" name="Slide Number Placeholder 3"/>
          <p:cNvSpPr>
            <a:spLocks noGrp="1"/>
          </p:cNvSpPr>
          <p:nvPr>
            <p:ph type="sldNum" sz="quarter" idx="10"/>
          </p:nvPr>
        </p:nvSpPr>
        <p:spPr/>
        <p:txBody>
          <a:bodyPr/>
          <a:lstStyle/>
          <a:p>
            <a:fld id="{4B8CEBE4-A963-4FCA-A383-6577BA946156}" type="slidenum">
              <a:rPr lang="en-US" smtClean="0"/>
              <a:t>18</a:t>
            </a:fld>
            <a:endParaRPr lang="en-US"/>
          </a:p>
        </p:txBody>
      </p:sp>
    </p:spTree>
    <p:extLst>
      <p:ext uri="{BB962C8B-B14F-4D97-AF65-F5344CB8AC3E}">
        <p14:creationId xmlns:p14="http://schemas.microsoft.com/office/powerpoint/2010/main" val="82316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CEBE4-A963-4FCA-A383-6577BA946156}" type="slidenum">
              <a:rPr lang="en-US" smtClean="0"/>
              <a:t>19</a:t>
            </a:fld>
            <a:endParaRPr lang="en-US"/>
          </a:p>
        </p:txBody>
      </p:sp>
    </p:spTree>
    <p:extLst>
      <p:ext uri="{BB962C8B-B14F-4D97-AF65-F5344CB8AC3E}">
        <p14:creationId xmlns:p14="http://schemas.microsoft.com/office/powerpoint/2010/main" val="3147790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2</a:t>
            </a:fld>
            <a:endParaRPr lang="en-US"/>
          </a:p>
        </p:txBody>
      </p:sp>
    </p:spTree>
    <p:extLst>
      <p:ext uri="{BB962C8B-B14F-4D97-AF65-F5344CB8AC3E}">
        <p14:creationId xmlns:p14="http://schemas.microsoft.com/office/powerpoint/2010/main" val="11424026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CEBE4-A963-4FCA-A383-6577BA946156}" type="slidenum">
              <a:rPr lang="en-US" smtClean="0"/>
              <a:t>20</a:t>
            </a:fld>
            <a:endParaRPr lang="en-US"/>
          </a:p>
        </p:txBody>
      </p:sp>
    </p:spTree>
    <p:extLst>
      <p:ext uri="{BB962C8B-B14F-4D97-AF65-F5344CB8AC3E}">
        <p14:creationId xmlns:p14="http://schemas.microsoft.com/office/powerpoint/2010/main" val="439366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21</a:t>
            </a:fld>
            <a:endParaRPr lang="en-US"/>
          </a:p>
        </p:txBody>
      </p:sp>
    </p:spTree>
    <p:extLst>
      <p:ext uri="{BB962C8B-B14F-4D97-AF65-F5344CB8AC3E}">
        <p14:creationId xmlns:p14="http://schemas.microsoft.com/office/powerpoint/2010/main" val="11708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22</a:t>
            </a:fld>
            <a:endParaRPr lang="en-US"/>
          </a:p>
        </p:txBody>
      </p:sp>
    </p:spTree>
    <p:extLst>
      <p:ext uri="{BB962C8B-B14F-4D97-AF65-F5344CB8AC3E}">
        <p14:creationId xmlns:p14="http://schemas.microsoft.com/office/powerpoint/2010/main" val="17718290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CEBE4-A963-4FCA-A383-6577BA946156}" type="slidenum">
              <a:rPr lang="en-US" smtClean="0"/>
              <a:t>23</a:t>
            </a:fld>
            <a:endParaRPr lang="en-US"/>
          </a:p>
        </p:txBody>
      </p:sp>
    </p:spTree>
    <p:extLst>
      <p:ext uri="{BB962C8B-B14F-4D97-AF65-F5344CB8AC3E}">
        <p14:creationId xmlns:p14="http://schemas.microsoft.com/office/powerpoint/2010/main" val="1040888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Tokens – something delivered to a person immediately after a desirable behavior, accumulated by the person, and later exchanged for… </a:t>
            </a:r>
          </a:p>
          <a:p>
            <a:pPr eaLnBrk="1" hangingPunct="1">
              <a:spcBef>
                <a:spcPct val="0"/>
              </a:spcBef>
            </a:pPr>
            <a:endParaRPr lang="en-US" altLang="en-US"/>
          </a:p>
          <a:p>
            <a:pPr eaLnBrk="1" hangingPunct="1">
              <a:spcBef>
                <a:spcPct val="0"/>
              </a:spcBef>
            </a:pPr>
            <a:r>
              <a:rPr lang="en-US" altLang="en-US"/>
              <a:t>Backup Reinforcers – can be obtained only by paying for them with tokens and tokens can be obtained only by exhibiting desirable behaviors. </a:t>
            </a:r>
          </a:p>
          <a:p>
            <a:pPr eaLnBrk="1" hangingPunct="1">
              <a:spcBef>
                <a:spcPct val="0"/>
              </a:spcBef>
            </a:pPr>
            <a:endParaRPr lang="en-US" altLang="en-US"/>
          </a:p>
          <a:p>
            <a:pPr eaLnBrk="1" hangingPunct="1">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FCDA22CC-D3D2-44AF-B74E-634B6D9B3AE1}" type="slidenum">
              <a:rPr lang="en-US" altLang="en-US"/>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25</a:t>
            </a:fld>
            <a:endParaRPr lang="en-US"/>
          </a:p>
        </p:txBody>
      </p:sp>
    </p:spTree>
    <p:extLst>
      <p:ext uri="{BB962C8B-B14F-4D97-AF65-F5344CB8AC3E}">
        <p14:creationId xmlns:p14="http://schemas.microsoft.com/office/powerpoint/2010/main" val="23554510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a:t>Examples</a:t>
            </a:r>
          </a:p>
          <a:p>
            <a:pPr eaLnBrk="1" hangingPunct="1">
              <a:spcBef>
                <a:spcPct val="0"/>
              </a:spcBef>
            </a:pPr>
            <a:r>
              <a:rPr lang="en-US" altLang="en-US"/>
              <a:t>Check marks on a wall chart</a:t>
            </a:r>
          </a:p>
          <a:p>
            <a:pPr eaLnBrk="1" hangingPunct="1">
              <a:spcBef>
                <a:spcPct val="0"/>
              </a:spcBef>
            </a:pPr>
            <a:r>
              <a:rPr lang="en-US" altLang="en-US"/>
              <a:t>Points on a chalkboard</a:t>
            </a:r>
          </a:p>
          <a:p>
            <a:pPr eaLnBrk="1" hangingPunct="1">
              <a:spcBef>
                <a:spcPct val="0"/>
              </a:spcBef>
            </a:pPr>
            <a:r>
              <a:rPr lang="en-US" altLang="en-US"/>
              <a:t>Poker chips </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36FE70F8-C839-4A7F-8308-61C4C2AC22DC}" type="slidenum">
              <a:rPr lang="en-US" altLang="en-US"/>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Effectiveness</a:t>
            </a:r>
            <a:r>
              <a:rPr lang="en-US" altLang="en-US" dirty="0"/>
              <a:t> comes form being paired with backup </a:t>
            </a:r>
            <a:r>
              <a:rPr lang="en-US" altLang="en-US" dirty="0" err="1"/>
              <a:t>reinforcers</a:t>
            </a:r>
            <a:r>
              <a:rPr lang="en-US" altLang="en-US" dirty="0"/>
              <a:t> – become conditioned </a:t>
            </a:r>
            <a:r>
              <a:rPr lang="en-US" altLang="en-US" dirty="0" err="1"/>
              <a:t>reinforcers</a:t>
            </a:r>
            <a:r>
              <a:rPr lang="en-US" altLang="en-US" dirty="0"/>
              <a:t> </a:t>
            </a:r>
          </a:p>
          <a:p>
            <a:pPr eaLnBrk="1" hangingPunct="1">
              <a:spcBef>
                <a:spcPct val="0"/>
              </a:spcBef>
            </a:pPr>
            <a:endParaRPr lang="en-US" altLang="en-US" dirty="0"/>
          </a:p>
          <a:p>
            <a:pPr eaLnBrk="1" hangingPunct="1">
              <a:spcBef>
                <a:spcPct val="0"/>
              </a:spcBef>
            </a:pPr>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6C414CF1-4761-46A0-816B-9EDDD4C2D86D}" type="slidenum">
              <a:rPr lang="en-US" altLang="en-US"/>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Intermittent schedule</a:t>
            </a:r>
          </a:p>
          <a:p>
            <a:pPr eaLnBrk="1" hangingPunct="1">
              <a:spcBef>
                <a:spcPct val="0"/>
              </a:spcBef>
            </a:pPr>
            <a:r>
              <a:rPr lang="en-US" altLang="en-US"/>
              <a:t>FR – Fixed Ratio </a:t>
            </a:r>
          </a:p>
          <a:p>
            <a:pPr eaLnBrk="1" hangingPunct="1">
              <a:spcBef>
                <a:spcPct val="0"/>
              </a:spcBef>
            </a:pPr>
            <a:r>
              <a:rPr lang="en-US" altLang="en-US"/>
              <a:t>Or</a:t>
            </a:r>
          </a:p>
          <a:p>
            <a:pPr eaLnBrk="1" hangingPunct="1">
              <a:spcBef>
                <a:spcPct val="0"/>
              </a:spcBef>
            </a:pPr>
            <a:r>
              <a:rPr lang="en-US" altLang="en-US"/>
              <a:t>VR – Variable Ratio</a:t>
            </a:r>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a:t>Person needs to earn tokens often enough early on so that he/she can exchange them for backup reinforcers regularly. </a:t>
            </a:r>
          </a:p>
          <a:p>
            <a:pPr eaLnBrk="1" hangingPunct="1">
              <a:spcBef>
                <a:spcPct val="0"/>
              </a:spcBef>
            </a:pPr>
            <a:endParaRPr lang="en-US" altLang="en-US"/>
          </a:p>
          <a:p>
            <a:pPr eaLnBrk="1" hangingPunct="1">
              <a:spcBef>
                <a:spcPct val="0"/>
              </a:spcBef>
            </a:pPr>
            <a:r>
              <a:rPr lang="en-US" altLang="en-US"/>
              <a:t>Tokens then acquire their value as conditioned reinforcers quicker.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AF9AC66C-358E-45CB-BA51-3477BC7C0F7F}" type="slidenum">
              <a:rPr lang="en-US" altLang="en-US"/>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Often times the exchange rate must be adjusted after beginning a token economy to produce the best results. </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81DD6B9D-F21A-4CE9-B93B-0BEC9FBA3AE4}" type="slidenum">
              <a:rPr lang="en-US" altLang="en-US"/>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3</a:t>
            </a:fld>
            <a:endParaRPr lang="en-US"/>
          </a:p>
        </p:txBody>
      </p:sp>
    </p:spTree>
    <p:extLst>
      <p:ext uri="{BB962C8B-B14F-4D97-AF65-F5344CB8AC3E}">
        <p14:creationId xmlns:p14="http://schemas.microsoft.com/office/powerpoint/2010/main" val="25758232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30</a:t>
            </a:fld>
            <a:endParaRPr lang="en-US"/>
          </a:p>
        </p:txBody>
      </p:sp>
    </p:spTree>
    <p:extLst>
      <p:ext uri="{BB962C8B-B14F-4D97-AF65-F5344CB8AC3E}">
        <p14:creationId xmlns:p14="http://schemas.microsoft.com/office/powerpoint/2010/main" val="37650651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loss of tokens will only be effective as a punisher after the tokens have been firmly established as conditioned reinforcers for the participants. </a:t>
            </a:r>
          </a:p>
          <a:p>
            <a:pPr eaLnBrk="1" hangingPunct="1">
              <a:spcBef>
                <a:spcPct val="0"/>
              </a:spcBef>
            </a:pPr>
            <a:endParaRPr lang="en-US" altLang="en-US"/>
          </a:p>
          <a:p>
            <a:pPr eaLnBrk="1" hangingPunct="1">
              <a:spcBef>
                <a:spcPct val="0"/>
              </a:spcBef>
            </a:pPr>
            <a:r>
              <a:rPr lang="en-US" altLang="en-US"/>
              <a:t>Client should not become aggressive or resist the tokens being taken back. </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a:t>Must define the undesirable behaviors and the number of tokens that will be lost. </a:t>
            </a:r>
          </a:p>
          <a:p>
            <a:pPr eaLnBrk="1" hangingPunct="1">
              <a:spcBef>
                <a:spcPct val="0"/>
              </a:spcBef>
            </a:pPr>
            <a:endParaRPr lang="en-US" altLang="en-US"/>
          </a:p>
          <a:p>
            <a:pPr eaLnBrk="1" hangingPunct="1">
              <a:spcBef>
                <a:spcPct val="0"/>
              </a:spcBef>
            </a:pPr>
            <a:r>
              <a:rPr lang="en-US" altLang="en-US"/>
              <a:t>Number of tokens lost is determined by the severity of the problem, the number of tokens that can be earned in a day, and the cost of the backup reinforcers.</a:t>
            </a:r>
          </a:p>
          <a:p>
            <a:pPr eaLnBrk="1" hangingPunct="1">
              <a:spcBef>
                <a:spcPct val="0"/>
              </a:spcBef>
            </a:pPr>
            <a:endParaRPr lang="en-US" altLang="en-US"/>
          </a:p>
          <a:p>
            <a:pPr eaLnBrk="1" hangingPunct="1">
              <a:spcBef>
                <a:spcPct val="0"/>
              </a:spcBef>
            </a:pPr>
            <a:endParaRPr lang="en-US"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8BE61B65-FEF7-4A8F-A81F-1C4E440EE643}" type="slidenum">
              <a:rPr lang="en-US" altLang="en-US"/>
              <a:pPr>
                <a:spcBef>
                  <a:spcPct val="0"/>
                </a:spcBef>
              </a:pPr>
              <a:t>31</a:t>
            </a:fld>
            <a:endParaRPr lang="en-US" altLang="en-US"/>
          </a:p>
        </p:txBody>
      </p:sp>
    </p:spTree>
    <p:extLst>
      <p:ext uri="{BB962C8B-B14F-4D97-AF65-F5344CB8AC3E}">
        <p14:creationId xmlns:p14="http://schemas.microsoft.com/office/powerpoint/2010/main" val="26277814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32</a:t>
            </a:fld>
            <a:endParaRPr lang="en-US"/>
          </a:p>
        </p:txBody>
      </p:sp>
    </p:spTree>
    <p:extLst>
      <p:ext uri="{BB962C8B-B14F-4D97-AF65-F5344CB8AC3E}">
        <p14:creationId xmlns:p14="http://schemas.microsoft.com/office/powerpoint/2010/main" val="2785140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33</a:t>
            </a:fld>
            <a:endParaRPr lang="en-US"/>
          </a:p>
        </p:txBody>
      </p:sp>
    </p:spTree>
    <p:extLst>
      <p:ext uri="{BB962C8B-B14F-4D97-AF65-F5344CB8AC3E}">
        <p14:creationId xmlns:p14="http://schemas.microsoft.com/office/powerpoint/2010/main" val="30024584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34</a:t>
            </a:fld>
            <a:endParaRPr lang="en-US"/>
          </a:p>
        </p:txBody>
      </p:sp>
    </p:spTree>
    <p:extLst>
      <p:ext uri="{BB962C8B-B14F-4D97-AF65-F5344CB8AC3E}">
        <p14:creationId xmlns:p14="http://schemas.microsoft.com/office/powerpoint/2010/main" val="26462803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4B8CEBE4-A963-4FCA-A383-6577BA946156}" type="slidenum">
              <a:rPr lang="en-US" smtClean="0"/>
              <a:t>36</a:t>
            </a:fld>
            <a:endParaRPr lang="en-US"/>
          </a:p>
        </p:txBody>
      </p:sp>
    </p:spTree>
    <p:extLst>
      <p:ext uri="{BB962C8B-B14F-4D97-AF65-F5344CB8AC3E}">
        <p14:creationId xmlns:p14="http://schemas.microsoft.com/office/powerpoint/2010/main" val="12396180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38</a:t>
            </a:fld>
            <a:endParaRPr lang="en-US"/>
          </a:p>
        </p:txBody>
      </p:sp>
    </p:spTree>
    <p:extLst>
      <p:ext uri="{BB962C8B-B14F-4D97-AF65-F5344CB8AC3E}">
        <p14:creationId xmlns:p14="http://schemas.microsoft.com/office/powerpoint/2010/main" val="40454377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39</a:t>
            </a:fld>
            <a:endParaRPr lang="en-US"/>
          </a:p>
        </p:txBody>
      </p:sp>
    </p:spTree>
    <p:extLst>
      <p:ext uri="{BB962C8B-B14F-4D97-AF65-F5344CB8AC3E}">
        <p14:creationId xmlns:p14="http://schemas.microsoft.com/office/powerpoint/2010/main" val="20149371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4B8CEBE4-A963-4FCA-A383-6577BA946156}" type="slidenum">
              <a:rPr lang="en-US" smtClean="0"/>
              <a:t>40</a:t>
            </a:fld>
            <a:endParaRPr lang="en-US"/>
          </a:p>
        </p:txBody>
      </p:sp>
    </p:spTree>
    <p:extLst>
      <p:ext uri="{BB962C8B-B14F-4D97-AF65-F5344CB8AC3E}">
        <p14:creationId xmlns:p14="http://schemas.microsoft.com/office/powerpoint/2010/main" val="5945175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41</a:t>
            </a:fld>
            <a:endParaRPr lang="en-US"/>
          </a:p>
        </p:txBody>
      </p:sp>
    </p:spTree>
    <p:extLst>
      <p:ext uri="{BB962C8B-B14F-4D97-AF65-F5344CB8AC3E}">
        <p14:creationId xmlns:p14="http://schemas.microsoft.com/office/powerpoint/2010/main" val="285578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4</a:t>
            </a:fld>
            <a:endParaRPr lang="en-US"/>
          </a:p>
        </p:txBody>
      </p:sp>
    </p:spTree>
    <p:extLst>
      <p:ext uri="{BB962C8B-B14F-4D97-AF65-F5344CB8AC3E}">
        <p14:creationId xmlns:p14="http://schemas.microsoft.com/office/powerpoint/2010/main" val="11161062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Remember, you earned 45 tokens.</a:t>
            </a:r>
          </a:p>
          <a:p>
            <a:endParaRPr lang="en-US" sz="1600" dirty="0"/>
          </a:p>
          <a:p>
            <a:r>
              <a:rPr lang="en-US" sz="1600" dirty="0"/>
              <a:t>What can you cash them in for?</a:t>
            </a:r>
          </a:p>
        </p:txBody>
      </p:sp>
      <p:sp>
        <p:nvSpPr>
          <p:cNvPr id="4" name="Slide Number Placeholder 3"/>
          <p:cNvSpPr>
            <a:spLocks noGrp="1"/>
          </p:cNvSpPr>
          <p:nvPr>
            <p:ph type="sldNum" sz="quarter" idx="10"/>
          </p:nvPr>
        </p:nvSpPr>
        <p:spPr/>
        <p:txBody>
          <a:bodyPr/>
          <a:lstStyle/>
          <a:p>
            <a:fld id="{4B8CEBE4-A963-4FCA-A383-6577BA946156}" type="slidenum">
              <a:rPr lang="en-US" smtClean="0"/>
              <a:t>43</a:t>
            </a:fld>
            <a:endParaRPr lang="en-US"/>
          </a:p>
        </p:txBody>
      </p:sp>
    </p:spTree>
    <p:extLst>
      <p:ext uri="{BB962C8B-B14F-4D97-AF65-F5344CB8AC3E}">
        <p14:creationId xmlns:p14="http://schemas.microsoft.com/office/powerpoint/2010/main" val="16982673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46</a:t>
            </a:fld>
            <a:endParaRPr lang="en-US"/>
          </a:p>
        </p:txBody>
      </p:sp>
    </p:spTree>
    <p:extLst>
      <p:ext uri="{BB962C8B-B14F-4D97-AF65-F5344CB8AC3E}">
        <p14:creationId xmlns:p14="http://schemas.microsoft.com/office/powerpoint/2010/main" val="6602165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47</a:t>
            </a:fld>
            <a:endParaRPr lang="en-US"/>
          </a:p>
        </p:txBody>
      </p:sp>
    </p:spTree>
    <p:extLst>
      <p:ext uri="{BB962C8B-B14F-4D97-AF65-F5344CB8AC3E}">
        <p14:creationId xmlns:p14="http://schemas.microsoft.com/office/powerpoint/2010/main" val="38913191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48</a:t>
            </a:fld>
            <a:endParaRPr lang="en-US"/>
          </a:p>
        </p:txBody>
      </p:sp>
    </p:spTree>
    <p:extLst>
      <p:ext uri="{BB962C8B-B14F-4D97-AF65-F5344CB8AC3E}">
        <p14:creationId xmlns:p14="http://schemas.microsoft.com/office/powerpoint/2010/main" val="414438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50</a:t>
            </a:fld>
            <a:endParaRPr lang="en-US"/>
          </a:p>
        </p:txBody>
      </p:sp>
    </p:spTree>
    <p:extLst>
      <p:ext uri="{BB962C8B-B14F-4D97-AF65-F5344CB8AC3E}">
        <p14:creationId xmlns:p14="http://schemas.microsoft.com/office/powerpoint/2010/main" val="40907057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51</a:t>
            </a:fld>
            <a:endParaRPr lang="en-US"/>
          </a:p>
        </p:txBody>
      </p:sp>
    </p:spTree>
    <p:extLst>
      <p:ext uri="{BB962C8B-B14F-4D97-AF65-F5344CB8AC3E}">
        <p14:creationId xmlns:p14="http://schemas.microsoft.com/office/powerpoint/2010/main" val="38887266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52</a:t>
            </a:fld>
            <a:endParaRPr lang="en-US"/>
          </a:p>
        </p:txBody>
      </p:sp>
    </p:spTree>
    <p:extLst>
      <p:ext uri="{BB962C8B-B14F-4D97-AF65-F5344CB8AC3E}">
        <p14:creationId xmlns:p14="http://schemas.microsoft.com/office/powerpoint/2010/main" val="5648184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53</a:t>
            </a:fld>
            <a:endParaRPr lang="en-US"/>
          </a:p>
        </p:txBody>
      </p:sp>
    </p:spTree>
    <p:extLst>
      <p:ext uri="{BB962C8B-B14F-4D97-AF65-F5344CB8AC3E}">
        <p14:creationId xmlns:p14="http://schemas.microsoft.com/office/powerpoint/2010/main" val="26157158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Types:</a:t>
            </a:r>
          </a:p>
          <a:p>
            <a:pPr eaLnBrk="1" hangingPunct="1">
              <a:spcBef>
                <a:spcPct val="0"/>
              </a:spcBef>
            </a:pPr>
            <a:r>
              <a:rPr lang="en-US" altLang="en-US" b="1"/>
              <a:t>Exclusionary time out </a:t>
            </a:r>
            <a:r>
              <a:rPr lang="en-US" altLang="en-US"/>
              <a:t>– person is removed from the room where the problem behavior occurred and is taken to another room </a:t>
            </a:r>
          </a:p>
          <a:p>
            <a:pPr eaLnBrk="1" hangingPunct="1">
              <a:spcBef>
                <a:spcPct val="0"/>
              </a:spcBef>
            </a:pPr>
            <a:endParaRPr lang="en-US" altLang="en-US"/>
          </a:p>
          <a:p>
            <a:pPr eaLnBrk="1" hangingPunct="1">
              <a:spcBef>
                <a:spcPct val="0"/>
              </a:spcBef>
            </a:pPr>
            <a:r>
              <a:rPr lang="en-US" altLang="en-US" b="1"/>
              <a:t>Non-exclusionary time out </a:t>
            </a:r>
            <a:r>
              <a:rPr lang="en-US" altLang="en-US"/>
              <a:t>– the person remains in the same room while being removed from access to PRs. </a:t>
            </a:r>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a:t>Considerations:</a:t>
            </a:r>
          </a:p>
          <a:p>
            <a:pPr eaLnBrk="1" hangingPunct="1">
              <a:spcBef>
                <a:spcPct val="0"/>
              </a:spcBef>
            </a:pPr>
            <a:r>
              <a:rPr lang="en-US" altLang="en-US"/>
              <a:t>When you use it, always use a differential reinforcement procedure also. Time-out decreases the PB and the DRA/DRO/DRL increases an alternative behavior to replace the problem.</a:t>
            </a:r>
          </a:p>
          <a:p>
            <a:pPr eaLnBrk="1" hangingPunct="1">
              <a:spcBef>
                <a:spcPct val="0"/>
              </a:spcBef>
            </a:pPr>
            <a:endParaRPr lang="en-US" altLang="en-US"/>
          </a:p>
          <a:p>
            <a:pPr eaLnBrk="1" hangingPunct="1">
              <a:spcBef>
                <a:spcPct val="0"/>
              </a:spcBef>
            </a:pPr>
            <a:r>
              <a:rPr lang="en-US" altLang="en-US"/>
              <a:t>What is the function of the PB? Useful with PBs maintained by PR but not NR. For instance, if a child wants to get out of classwork and acts out, then a time out would be a NR for that behavior (avoidance)</a:t>
            </a:r>
          </a:p>
          <a:p>
            <a:pPr eaLnBrk="1" hangingPunct="1">
              <a:spcBef>
                <a:spcPct val="0"/>
              </a:spcBef>
            </a:pPr>
            <a:endParaRPr lang="en-US" altLang="en-US"/>
          </a:p>
          <a:p>
            <a:pPr eaLnBrk="1" hangingPunct="1">
              <a:spcBef>
                <a:spcPct val="0"/>
              </a:spcBef>
            </a:pPr>
            <a:r>
              <a:rPr lang="en-US" altLang="en-US"/>
              <a:t>The time out period should be 1-10 minutes. Absence of the PB is required at the end of the time out so that the termination does not NR the PB. </a:t>
            </a:r>
            <a:endParaRPr lang="en-US" altLang="en-US" b="1"/>
          </a:p>
          <a:p>
            <a:pPr eaLnBrk="1" hangingPunct="1">
              <a:spcBef>
                <a:spcPct val="0"/>
              </a:spcBef>
            </a:pPr>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1ADA98EE-C036-4604-AEFD-A0A5B8A4A817}" type="slidenum">
              <a:rPr lang="en-US" altLang="en-US"/>
              <a:pPr>
                <a:spcBef>
                  <a:spcPct val="0"/>
                </a:spcBef>
              </a:pPr>
              <a:t>54</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Considerations:</a:t>
            </a:r>
          </a:p>
          <a:p>
            <a:pPr eaLnBrk="1" hangingPunct="1">
              <a:spcBef>
                <a:spcPct val="0"/>
              </a:spcBef>
            </a:pPr>
            <a:r>
              <a:rPr lang="en-US" altLang="en-US"/>
              <a:t>Use with differential reinforcement to increase a desirable alternative behavior (DRA) or to reinforce the absence of the problem behavior (DRO)</a:t>
            </a:r>
          </a:p>
          <a:p>
            <a:pPr eaLnBrk="1" hangingPunct="1">
              <a:spcBef>
                <a:spcPct val="0"/>
              </a:spcBef>
            </a:pPr>
            <a:endParaRPr lang="en-US" altLang="en-US"/>
          </a:p>
          <a:p>
            <a:pPr eaLnBrk="1" hangingPunct="1">
              <a:spcBef>
                <a:spcPct val="0"/>
              </a:spcBef>
            </a:pPr>
            <a:r>
              <a:rPr lang="en-US" altLang="en-US"/>
              <a:t>Decide which reinforcer will be removed and what amount of it. Must be large enough to decrease the PB. </a:t>
            </a:r>
          </a:p>
          <a:p>
            <a:pPr eaLnBrk="1" hangingPunct="1">
              <a:spcBef>
                <a:spcPct val="0"/>
              </a:spcBef>
            </a:pPr>
            <a:endParaRPr lang="en-US" altLang="en-US"/>
          </a:p>
          <a:p>
            <a:pPr eaLnBrk="1" hangingPunct="1">
              <a:spcBef>
                <a:spcPct val="0"/>
              </a:spcBef>
            </a:pPr>
            <a:r>
              <a:rPr lang="en-US" altLang="en-US"/>
              <a:t>Decide if the loss is immediate or delayed. Is immediate in a token economy but outside of that, is usually delayed. </a:t>
            </a:r>
          </a:p>
          <a:p>
            <a:pPr eaLnBrk="1" hangingPunct="1">
              <a:spcBef>
                <a:spcPct val="0"/>
              </a:spcBef>
            </a:pPr>
            <a:endParaRPr lang="en-US" altLang="en-US"/>
          </a:p>
          <a:p>
            <a:pPr eaLnBrk="1" hangingPunct="1">
              <a:spcBef>
                <a:spcPct val="0"/>
              </a:spcBef>
            </a:pPr>
            <a:r>
              <a:rPr lang="en-US" altLang="en-US"/>
              <a:t>Do not stigmatize or embarrass the person with the PB. </a:t>
            </a:r>
          </a:p>
          <a:p>
            <a:pPr eaLnBrk="1" hangingPunct="1">
              <a:spcBef>
                <a:spcPct val="0"/>
              </a:spcBef>
            </a:pPr>
            <a:endParaRPr lang="en-US" altLang="en-US"/>
          </a:p>
          <a:p>
            <a:pPr eaLnBrk="1" hangingPunct="1">
              <a:spcBef>
                <a:spcPct val="0"/>
              </a:spcBef>
            </a:pP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F0AE7963-1799-4303-B938-2FC6F7E027A6}" type="slidenum">
              <a:rPr lang="en-US" altLang="en-US"/>
              <a:pPr>
                <a:spcBef>
                  <a:spcPct val="0"/>
                </a:spcBef>
              </a:pPr>
              <a:t>55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5</a:t>
            </a:fld>
            <a:endParaRPr lang="en-US"/>
          </a:p>
        </p:txBody>
      </p:sp>
    </p:spTree>
    <p:extLst>
      <p:ext uri="{BB962C8B-B14F-4D97-AF65-F5344CB8AC3E}">
        <p14:creationId xmlns:p14="http://schemas.microsoft.com/office/powerpoint/2010/main" val="18741606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a:t>Overcorrection</a:t>
            </a:r>
          </a:p>
          <a:p>
            <a:pPr eaLnBrk="1" hangingPunct="1">
              <a:spcBef>
                <a:spcPct val="0"/>
              </a:spcBef>
            </a:pPr>
            <a:r>
              <a:rPr lang="en-US" altLang="en-US"/>
              <a:t>Client is required to engage in an effortful behavior for an extended period of time contingent on each occurrence of the PB</a:t>
            </a:r>
          </a:p>
          <a:p>
            <a:pPr eaLnBrk="1" hangingPunct="1">
              <a:spcBef>
                <a:spcPct val="0"/>
              </a:spcBef>
            </a:pPr>
            <a:r>
              <a:rPr lang="en-US" altLang="en-US" b="1"/>
              <a:t>Positive practice </a:t>
            </a:r>
            <a:r>
              <a:rPr lang="en-US" altLang="en-US"/>
              <a:t>– client has to engage in correct forms of relevant behavior when the PB occurs many times. </a:t>
            </a:r>
          </a:p>
          <a:p>
            <a:pPr eaLnBrk="1" hangingPunct="1">
              <a:spcBef>
                <a:spcPct val="0"/>
              </a:spcBef>
            </a:pPr>
            <a:r>
              <a:rPr lang="en-US" altLang="en-US" b="1"/>
              <a:t>Restitution</a:t>
            </a:r>
            <a:r>
              <a:rPr lang="en-US" altLang="en-US"/>
              <a:t> – the client must correct the environmental effects of the PB and restore the environment to a condition better than before the PB.</a:t>
            </a:r>
          </a:p>
          <a:p>
            <a:pPr eaLnBrk="1" hangingPunct="1">
              <a:spcBef>
                <a:spcPct val="0"/>
              </a:spcBef>
            </a:pPr>
            <a:endParaRPr lang="en-US" altLang="en-US"/>
          </a:p>
          <a:p>
            <a:pPr eaLnBrk="1" hangingPunct="1">
              <a:spcBef>
                <a:spcPct val="0"/>
              </a:spcBef>
            </a:pPr>
            <a:r>
              <a:rPr lang="en-US" altLang="en-US" b="1" u="sng"/>
              <a:t>Contingent Exercise</a:t>
            </a:r>
          </a:p>
          <a:p>
            <a:pPr eaLnBrk="1" hangingPunct="1">
              <a:spcBef>
                <a:spcPct val="0"/>
              </a:spcBef>
            </a:pPr>
            <a:r>
              <a:rPr lang="en-US" altLang="en-US"/>
              <a:t>Client is made to engage in some form of physical exercise when the PB occurs. </a:t>
            </a:r>
          </a:p>
          <a:p>
            <a:pPr eaLnBrk="1" hangingPunct="1">
              <a:spcBef>
                <a:spcPct val="0"/>
              </a:spcBef>
            </a:pPr>
            <a:r>
              <a:rPr lang="en-US" altLang="en-US"/>
              <a:t>Results in a decrease of the PB in the future. </a:t>
            </a:r>
          </a:p>
          <a:p>
            <a:pPr eaLnBrk="1" hangingPunct="1">
              <a:spcBef>
                <a:spcPct val="0"/>
              </a:spcBef>
            </a:pPr>
            <a:endParaRPr lang="en-US" altLang="en-US"/>
          </a:p>
          <a:p>
            <a:pPr eaLnBrk="1" hangingPunct="1">
              <a:spcBef>
                <a:spcPct val="0"/>
              </a:spcBef>
            </a:pPr>
            <a:r>
              <a:rPr lang="en-US" altLang="en-US" b="1" u="sng"/>
              <a:t>Guided Compliance</a:t>
            </a:r>
          </a:p>
          <a:p>
            <a:pPr eaLnBrk="1" hangingPunct="1">
              <a:spcBef>
                <a:spcPct val="0"/>
              </a:spcBef>
            </a:pPr>
            <a:r>
              <a:rPr lang="en-US" altLang="en-US"/>
              <a:t>The person is physically guided (aversive) through the requested activity when the PB occurs; it NRs compliance with the requested activity because the aversive stimulus is removed after compliance </a:t>
            </a:r>
          </a:p>
          <a:p>
            <a:pPr eaLnBrk="1" hangingPunct="1">
              <a:spcBef>
                <a:spcPct val="0"/>
              </a:spcBef>
            </a:pPr>
            <a:endParaRPr lang="en-US" altLang="en-US"/>
          </a:p>
          <a:p>
            <a:pPr eaLnBrk="1" hangingPunct="1">
              <a:spcBef>
                <a:spcPct val="0"/>
              </a:spcBef>
            </a:pPr>
            <a:r>
              <a:rPr lang="en-US" altLang="en-US" b="1" u="sng"/>
              <a:t>Physical Restraint</a:t>
            </a:r>
          </a:p>
          <a:p>
            <a:pPr eaLnBrk="1" hangingPunct="1">
              <a:spcBef>
                <a:spcPct val="0"/>
              </a:spcBef>
            </a:pPr>
            <a:r>
              <a:rPr lang="en-US" altLang="en-US"/>
              <a:t>When the PB occurs, the part of the person’s body involved in the behavior is immobilized. </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933F733F-F850-4079-9720-3745D350357C}" type="slidenum">
              <a:rPr lang="en-US" altLang="en-US"/>
              <a:pPr>
                <a:spcBef>
                  <a:spcPct val="0"/>
                </a:spcBef>
              </a:pPr>
              <a:t>56</a:t>
            </a:fld>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801688" y="215900"/>
            <a:ext cx="5632450" cy="3168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xfrm>
            <a:off x="196569" y="3540496"/>
            <a:ext cx="6467872" cy="5539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Pros:</a:t>
            </a:r>
          </a:p>
          <a:p>
            <a:pPr eaLnBrk="1" hangingPunct="1">
              <a:spcBef>
                <a:spcPct val="0"/>
              </a:spcBef>
              <a:buFontTx/>
              <a:buChar char="-"/>
            </a:pPr>
            <a:r>
              <a:rPr lang="en-US" altLang="en-US" b="1" dirty="0"/>
              <a:t>Consistency</a:t>
            </a:r>
            <a:r>
              <a:rPr lang="en-US" altLang="en-US" dirty="0"/>
              <a:t> is most important - When lawbreakers get away with their crimes, their behavior is intermittently reinforced and therefore becomes difficult to get rid of (i.e. Speeding).</a:t>
            </a:r>
          </a:p>
          <a:p>
            <a:pPr eaLnBrk="1" hangingPunct="1">
              <a:spcBef>
                <a:spcPct val="0"/>
              </a:spcBef>
              <a:buFontTx/>
              <a:buChar char="-"/>
            </a:pPr>
            <a:r>
              <a:rPr lang="en-US" altLang="en-US" dirty="0"/>
              <a:t>- Can be </a:t>
            </a:r>
            <a:r>
              <a:rPr lang="en-US" altLang="en-US" b="1" dirty="0"/>
              <a:t>unquestionably effective</a:t>
            </a:r>
            <a:r>
              <a:rPr lang="en-US" altLang="en-US" dirty="0"/>
              <a:t> – Punishment can deter some criminals from repeating their crimes.</a:t>
            </a:r>
          </a:p>
          <a:p>
            <a:pPr eaLnBrk="1" hangingPunct="1">
              <a:spcBef>
                <a:spcPct val="0"/>
              </a:spcBef>
              <a:buFontTx/>
              <a:buChar char="-"/>
            </a:pPr>
            <a:r>
              <a:rPr lang="en-US" altLang="en-US" b="1" dirty="0"/>
              <a:t>Avoidance training</a:t>
            </a:r>
            <a:r>
              <a:rPr lang="en-US" altLang="en-US" dirty="0"/>
              <a:t> - Sometimes, after punishment has been administered a few times, it is not needed any more for the mere threat of it is enough to induce the desired behavior.</a:t>
            </a:r>
          </a:p>
          <a:p>
            <a:pPr eaLnBrk="1" hangingPunct="1">
              <a:spcBef>
                <a:spcPct val="0"/>
              </a:spcBef>
              <a:buFontTx/>
              <a:buChar char="-"/>
            </a:pPr>
            <a:r>
              <a:rPr lang="en-US" altLang="en-US" b="1" dirty="0"/>
              <a:t>- Severity</a:t>
            </a:r>
            <a:r>
              <a:rPr lang="en-US" altLang="en-US" dirty="0"/>
              <a:t> of punishment makes no difference – The mere fact of being punished is enough most times. </a:t>
            </a:r>
          </a:p>
          <a:p>
            <a:pPr eaLnBrk="1" hangingPunct="1">
              <a:spcBef>
                <a:spcPct val="0"/>
              </a:spcBef>
              <a:buFontTx/>
              <a:buChar char="-"/>
            </a:pPr>
            <a:endParaRPr lang="en-US" altLang="en-US" dirty="0"/>
          </a:p>
          <a:p>
            <a:pPr eaLnBrk="1" hangingPunct="1">
              <a:spcBef>
                <a:spcPct val="0"/>
              </a:spcBef>
            </a:pPr>
            <a:r>
              <a:rPr lang="en-US" altLang="en-US" dirty="0"/>
              <a:t>Cons:</a:t>
            </a:r>
          </a:p>
          <a:p>
            <a:pPr eaLnBrk="1" hangingPunct="1">
              <a:spcBef>
                <a:spcPct val="0"/>
              </a:spcBef>
              <a:buFontTx/>
              <a:buChar char="-"/>
            </a:pPr>
            <a:r>
              <a:rPr lang="en-US" altLang="en-US" dirty="0"/>
              <a:t> It is often </a:t>
            </a:r>
            <a:r>
              <a:rPr lang="en-US" altLang="en-US" b="1" dirty="0"/>
              <a:t>administered inappropriately</a:t>
            </a:r>
            <a:r>
              <a:rPr lang="en-US" altLang="en-US" dirty="0"/>
              <a:t> - In a blind rage, people often apply punishment broadly such that it covers all sorts of irrelevant behaviors.</a:t>
            </a:r>
          </a:p>
          <a:p>
            <a:pPr eaLnBrk="1" hangingPunct="1">
              <a:spcBef>
                <a:spcPct val="0"/>
              </a:spcBef>
              <a:buFontTx/>
              <a:buChar char="-"/>
            </a:pPr>
            <a:r>
              <a:rPr lang="en-US" altLang="en-US" dirty="0"/>
              <a:t> The recipient of the punishment often </a:t>
            </a:r>
            <a:r>
              <a:rPr lang="en-US" altLang="en-US" b="1" dirty="0"/>
              <a:t>responds with anxiety, fear, or rage</a:t>
            </a:r>
            <a:r>
              <a:rPr lang="en-US" altLang="en-US" dirty="0"/>
              <a:t> and these emotional side effects generalize to the entire situation.</a:t>
            </a:r>
          </a:p>
          <a:p>
            <a:pPr eaLnBrk="1" hangingPunct="1">
              <a:spcBef>
                <a:spcPct val="0"/>
              </a:spcBef>
            </a:pPr>
            <a:r>
              <a:rPr lang="en-US" altLang="en-US" dirty="0"/>
              <a:t>- Effectiveness of punishment is often </a:t>
            </a:r>
            <a:r>
              <a:rPr lang="en-US" altLang="en-US" b="1" dirty="0"/>
              <a:t>temporary</a:t>
            </a:r>
            <a:r>
              <a:rPr lang="en-US" altLang="en-US" dirty="0"/>
              <a:t>, depending on presence of punishing person or circumstances.  When the person is not there, the person misbehaves again.</a:t>
            </a:r>
          </a:p>
          <a:p>
            <a:pPr eaLnBrk="1" hangingPunct="1">
              <a:spcBef>
                <a:spcPct val="0"/>
              </a:spcBef>
            </a:pPr>
            <a:r>
              <a:rPr lang="en-US" altLang="en-US" dirty="0"/>
              <a:t>- Most behavior is </a:t>
            </a:r>
            <a:r>
              <a:rPr lang="en-US" altLang="en-US" b="1" dirty="0"/>
              <a:t>hard to punish immediately  </a:t>
            </a:r>
            <a:r>
              <a:rPr lang="en-US" altLang="en-US" dirty="0"/>
              <a:t>and during the delay behavior may be reinforced several times – i.e. not getting a speeding ticket every time you speed. </a:t>
            </a:r>
          </a:p>
          <a:p>
            <a:pPr eaLnBrk="1" hangingPunct="1">
              <a:spcBef>
                <a:spcPct val="0"/>
              </a:spcBef>
            </a:pPr>
            <a:r>
              <a:rPr lang="en-US" altLang="en-US" dirty="0"/>
              <a:t>- Punishment </a:t>
            </a:r>
            <a:r>
              <a:rPr lang="en-US" altLang="en-US" b="1" dirty="0"/>
              <a:t>conveys little information</a:t>
            </a:r>
            <a:r>
              <a:rPr lang="en-US" altLang="en-US" dirty="0"/>
              <a:t> – Does not tell the person how to act.</a:t>
            </a:r>
          </a:p>
          <a:p>
            <a:pPr eaLnBrk="1" hangingPunct="1">
              <a:spcBef>
                <a:spcPct val="0"/>
              </a:spcBef>
              <a:buFontTx/>
              <a:buChar char="-"/>
            </a:pPr>
            <a:r>
              <a:rPr lang="en-US" altLang="en-US" dirty="0"/>
              <a:t>An action meant to punish </a:t>
            </a:r>
            <a:r>
              <a:rPr lang="en-US" altLang="en-US" b="1" dirty="0"/>
              <a:t>may instead be reinforcing</a:t>
            </a:r>
            <a:r>
              <a:rPr lang="en-US" altLang="en-US" dirty="0"/>
              <a:t> because it brings attention as when a child acts out for attention.</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8A8F0E83-ACDE-4FE8-AFDB-4D50A065F6FA}" type="slidenum">
              <a:rPr lang="en-US" altLang="en-US"/>
              <a:pPr>
                <a:spcBef>
                  <a:spcPct val="0"/>
                </a:spcBef>
              </a:pPr>
              <a:t>57</a:t>
            </a:fld>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4.3.5.</a:t>
            </a:r>
            <a:endParaRPr lang="en-US" altLang="en-US"/>
          </a:p>
          <a:p>
            <a:pPr eaLnBrk="1" hangingPunct="1">
              <a:spcBef>
                <a:spcPct val="0"/>
              </a:spcBef>
            </a:pPr>
            <a:endParaRPr lang="en-US" altLang="en-US"/>
          </a:p>
          <a:p>
            <a:pPr eaLnBrk="1" hangingPunct="1">
              <a:spcBef>
                <a:spcPct val="0"/>
              </a:spcBef>
            </a:pPr>
            <a:r>
              <a:rPr lang="en-US" altLang="en-US"/>
              <a:t>Follow the slide as shown above. </a:t>
            </a:r>
          </a:p>
          <a:p>
            <a:pPr eaLnBrk="1" hangingPunct="1">
              <a:spcBef>
                <a:spcPct val="0"/>
              </a:spcBef>
            </a:pPr>
            <a:endParaRPr lang="en-US" altLang="en-US"/>
          </a:p>
          <a:p>
            <a:pPr eaLnBrk="1" hangingPunct="1">
              <a:spcBef>
                <a:spcPct val="0"/>
              </a:spcBef>
            </a:pPr>
            <a:r>
              <a:rPr lang="en-US" altLang="en-US" b="1"/>
              <a:t>Continue</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9000A750-01B4-4171-862C-D4DE123DEEB5}" type="slidenum">
              <a:rPr lang="en-US" altLang="en-US"/>
              <a:pPr>
                <a:spcBef>
                  <a:spcPct val="0"/>
                </a:spcBef>
              </a:pPr>
              <a:t>58</a:t>
            </a:fld>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59</a:t>
            </a:fld>
            <a:endParaRPr lang="en-US"/>
          </a:p>
        </p:txBody>
      </p:sp>
    </p:spTree>
    <p:extLst>
      <p:ext uri="{BB962C8B-B14F-4D97-AF65-F5344CB8AC3E}">
        <p14:creationId xmlns:p14="http://schemas.microsoft.com/office/powerpoint/2010/main" val="29672241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CEBE4-A963-4FCA-A383-6577BA946156}" type="slidenum">
              <a:rPr lang="en-US" smtClean="0"/>
              <a:t>60</a:t>
            </a:fld>
            <a:endParaRPr lang="en-US"/>
          </a:p>
        </p:txBody>
      </p:sp>
    </p:spTree>
    <p:extLst>
      <p:ext uri="{BB962C8B-B14F-4D97-AF65-F5344CB8AC3E}">
        <p14:creationId xmlns:p14="http://schemas.microsoft.com/office/powerpoint/2010/main" val="21240731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61</a:t>
            </a:fld>
            <a:endParaRPr lang="en-US"/>
          </a:p>
        </p:txBody>
      </p:sp>
    </p:spTree>
    <p:extLst>
      <p:ext uri="{BB962C8B-B14F-4D97-AF65-F5344CB8AC3E}">
        <p14:creationId xmlns:p14="http://schemas.microsoft.com/office/powerpoint/2010/main" val="11286584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62</a:t>
            </a:fld>
            <a:endParaRPr lang="en-US"/>
          </a:p>
        </p:txBody>
      </p:sp>
    </p:spTree>
    <p:extLst>
      <p:ext uri="{BB962C8B-B14F-4D97-AF65-F5344CB8AC3E}">
        <p14:creationId xmlns:p14="http://schemas.microsoft.com/office/powerpoint/2010/main" val="45603762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63</a:t>
            </a:fld>
            <a:endParaRPr lang="en-US"/>
          </a:p>
        </p:txBody>
      </p:sp>
    </p:spTree>
    <p:extLst>
      <p:ext uri="{BB962C8B-B14F-4D97-AF65-F5344CB8AC3E}">
        <p14:creationId xmlns:p14="http://schemas.microsoft.com/office/powerpoint/2010/main" val="266367273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64</a:t>
            </a:fld>
            <a:endParaRPr lang="en-US"/>
          </a:p>
        </p:txBody>
      </p:sp>
    </p:spTree>
    <p:extLst>
      <p:ext uri="{BB962C8B-B14F-4D97-AF65-F5344CB8AC3E}">
        <p14:creationId xmlns:p14="http://schemas.microsoft.com/office/powerpoint/2010/main" val="159253351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65</a:t>
            </a:fld>
            <a:endParaRPr lang="en-US"/>
          </a:p>
        </p:txBody>
      </p:sp>
    </p:spTree>
    <p:extLst>
      <p:ext uri="{BB962C8B-B14F-4D97-AF65-F5344CB8AC3E}">
        <p14:creationId xmlns:p14="http://schemas.microsoft.com/office/powerpoint/2010/main" val="182062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WRONG. What works for me may not work for you. </a:t>
            </a:r>
          </a:p>
          <a:p>
            <a:endParaRPr lang="en-US" sz="1600" dirty="0"/>
          </a:p>
          <a:p>
            <a:endParaRPr lang="en-US" sz="1600" dirty="0"/>
          </a:p>
          <a:p>
            <a:r>
              <a:rPr lang="en-US" sz="1600" dirty="0"/>
              <a:t>This means that you need to find a </a:t>
            </a:r>
            <a:r>
              <a:rPr lang="en-US" sz="1600" dirty="0" err="1"/>
              <a:t>reinforcer</a:t>
            </a:r>
            <a:r>
              <a:rPr lang="en-US" sz="1600" dirty="0"/>
              <a:t> that will be important to the individual or yourself, and therefore motivate you to want to make the desirable behavior. </a:t>
            </a:r>
          </a:p>
        </p:txBody>
      </p:sp>
      <p:sp>
        <p:nvSpPr>
          <p:cNvPr id="4" name="Slide Number Placeholder 3"/>
          <p:cNvSpPr>
            <a:spLocks noGrp="1"/>
          </p:cNvSpPr>
          <p:nvPr>
            <p:ph type="sldNum" sz="quarter" idx="10"/>
          </p:nvPr>
        </p:nvSpPr>
        <p:spPr/>
        <p:txBody>
          <a:bodyPr/>
          <a:lstStyle/>
          <a:p>
            <a:fld id="{4B8CEBE4-A963-4FCA-A383-6577BA946156}" type="slidenum">
              <a:rPr lang="en-US" smtClean="0"/>
              <a:t>6</a:t>
            </a:fld>
            <a:endParaRPr lang="en-US"/>
          </a:p>
        </p:txBody>
      </p:sp>
    </p:spTree>
    <p:extLst>
      <p:ext uri="{BB962C8B-B14F-4D97-AF65-F5344CB8AC3E}">
        <p14:creationId xmlns:p14="http://schemas.microsoft.com/office/powerpoint/2010/main" val="207313804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66</a:t>
            </a:fld>
            <a:endParaRPr lang="en-US"/>
          </a:p>
        </p:txBody>
      </p:sp>
    </p:spTree>
    <p:extLst>
      <p:ext uri="{BB962C8B-B14F-4D97-AF65-F5344CB8AC3E}">
        <p14:creationId xmlns:p14="http://schemas.microsoft.com/office/powerpoint/2010/main" val="27830639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67</a:t>
            </a:fld>
            <a:endParaRPr lang="en-US"/>
          </a:p>
        </p:txBody>
      </p:sp>
    </p:spTree>
    <p:extLst>
      <p:ext uri="{BB962C8B-B14F-4D97-AF65-F5344CB8AC3E}">
        <p14:creationId xmlns:p14="http://schemas.microsoft.com/office/powerpoint/2010/main" val="32945808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68</a:t>
            </a:fld>
            <a:endParaRPr lang="en-US"/>
          </a:p>
        </p:txBody>
      </p:sp>
    </p:spTree>
    <p:extLst>
      <p:ext uri="{BB962C8B-B14F-4D97-AF65-F5344CB8AC3E}">
        <p14:creationId xmlns:p14="http://schemas.microsoft.com/office/powerpoint/2010/main" val="3368787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Consumables – or anything you can eat or drink such as candy, pizza, tacos, soda, tea, or alcohol</a:t>
            </a:r>
          </a:p>
          <a:p>
            <a:endParaRPr lang="en-US" dirty="0"/>
          </a:p>
          <a:p>
            <a:r>
              <a:rPr lang="en-US" dirty="0"/>
              <a:t>Activities – engaging in pleasurable tasks such as skiing, bowling, going to the movies, hiking, playing football</a:t>
            </a:r>
          </a:p>
          <a:p>
            <a:endParaRPr lang="en-US" dirty="0"/>
          </a:p>
          <a:p>
            <a:r>
              <a:rPr lang="en-US" dirty="0"/>
              <a:t>Tangibles – these can be gifts, a star on the board, a grab bag with toys in it, a new book, or a video game</a:t>
            </a:r>
          </a:p>
          <a:p>
            <a:endParaRPr lang="en-US" dirty="0"/>
          </a:p>
          <a:p>
            <a:r>
              <a:rPr lang="en-US" dirty="0"/>
              <a:t>Privileges – these include </a:t>
            </a:r>
            <a:r>
              <a:rPr lang="en-US" dirty="0" err="1"/>
              <a:t>tv</a:t>
            </a:r>
            <a:r>
              <a:rPr lang="en-US" dirty="0"/>
              <a:t> or video game time, an extended curfew, time to work on a special project, time to drive the car, earning allowance for doing chores, getting out of doing homework</a:t>
            </a:r>
          </a:p>
        </p:txBody>
      </p:sp>
      <p:sp>
        <p:nvSpPr>
          <p:cNvPr id="4" name="Slide Number Placeholder 3"/>
          <p:cNvSpPr>
            <a:spLocks noGrp="1"/>
          </p:cNvSpPr>
          <p:nvPr>
            <p:ph type="sldNum" sz="quarter" idx="10"/>
          </p:nvPr>
        </p:nvSpPr>
        <p:spPr/>
        <p:txBody>
          <a:bodyPr/>
          <a:lstStyle/>
          <a:p>
            <a:fld id="{4B8CEBE4-A963-4FCA-A383-6577BA946156}" type="slidenum">
              <a:rPr lang="en-US" smtClean="0"/>
              <a:t>7</a:t>
            </a:fld>
            <a:endParaRPr lang="en-US"/>
          </a:p>
        </p:txBody>
      </p:sp>
    </p:spTree>
    <p:extLst>
      <p:ext uri="{BB962C8B-B14F-4D97-AF65-F5344CB8AC3E}">
        <p14:creationId xmlns:p14="http://schemas.microsoft.com/office/powerpoint/2010/main" val="97541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They already like it and hence why this behavior persists, so use the </a:t>
            </a:r>
            <a:r>
              <a:rPr lang="en-US" sz="1600" dirty="0" err="1"/>
              <a:t>reinforcer</a:t>
            </a:r>
            <a:r>
              <a:rPr lang="en-US" sz="1600" dirty="0"/>
              <a:t> with the desirable behavior instead. If the child acts out to get attention, give him or her attention when the correct behavior occurs.</a:t>
            </a:r>
          </a:p>
          <a:p>
            <a:endParaRPr lang="en-US" sz="1600" dirty="0"/>
          </a:p>
          <a:p>
            <a:r>
              <a:rPr lang="en-US" sz="1600" dirty="0"/>
              <a:t>Another strategy is to simply present several </a:t>
            </a:r>
            <a:r>
              <a:rPr lang="en-US" sz="1600" dirty="0" err="1"/>
              <a:t>reinforcers</a:t>
            </a:r>
            <a:r>
              <a:rPr lang="en-US" sz="1600" dirty="0"/>
              <a:t> to the person and see which one(s) are liked the most.</a:t>
            </a:r>
          </a:p>
        </p:txBody>
      </p:sp>
      <p:sp>
        <p:nvSpPr>
          <p:cNvPr id="4" name="Slide Number Placeholder 3"/>
          <p:cNvSpPr>
            <a:spLocks noGrp="1"/>
          </p:cNvSpPr>
          <p:nvPr>
            <p:ph type="sldNum" sz="quarter" idx="10"/>
          </p:nvPr>
        </p:nvSpPr>
        <p:spPr/>
        <p:txBody>
          <a:bodyPr/>
          <a:lstStyle/>
          <a:p>
            <a:fld id="{4B8CEBE4-A963-4FCA-A383-6577BA946156}" type="slidenum">
              <a:rPr lang="en-US" smtClean="0"/>
              <a:t>8</a:t>
            </a:fld>
            <a:endParaRPr lang="en-US"/>
          </a:p>
        </p:txBody>
      </p:sp>
    </p:spTree>
    <p:extLst>
      <p:ext uri="{BB962C8B-B14F-4D97-AF65-F5344CB8AC3E}">
        <p14:creationId xmlns:p14="http://schemas.microsoft.com/office/powerpoint/2010/main" val="934414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8CEBE4-A963-4FCA-A383-6577BA946156}" type="slidenum">
              <a:rPr lang="en-US" smtClean="0"/>
              <a:t>9</a:t>
            </a:fld>
            <a:endParaRPr lang="en-US"/>
          </a:p>
        </p:txBody>
      </p:sp>
    </p:spTree>
    <p:extLst>
      <p:ext uri="{BB962C8B-B14F-4D97-AF65-F5344CB8AC3E}">
        <p14:creationId xmlns:p14="http://schemas.microsoft.com/office/powerpoint/2010/main" val="505672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3/30/2021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8996"/>
            <a:ext cx="9144000" cy="2387600"/>
          </a:xfrm>
        </p:spPr>
        <p:txBody>
          <a:bodyPr>
            <a:normAutofit fontScale="90000"/>
          </a:bodyPr>
          <a:lstStyle/>
          <a:p>
            <a:r>
              <a:rPr lang="en-US" dirty="0"/>
              <a:t>Module 9: Advanced Operant Conditioning Procedures: Consequence Focused</a:t>
            </a:r>
          </a:p>
        </p:txBody>
      </p:sp>
      <p:sp>
        <p:nvSpPr>
          <p:cNvPr id="3" name="Subtitle 2"/>
          <p:cNvSpPr>
            <a:spLocks noGrp="1"/>
          </p:cNvSpPr>
          <p:nvPr>
            <p:ph type="subTitle" idx="1"/>
          </p:nvPr>
        </p:nvSpPr>
        <p:spPr>
          <a:xfrm>
            <a:off x="1524000" y="4350058"/>
            <a:ext cx="8907262" cy="907742"/>
          </a:xfrm>
        </p:spPr>
        <p:txBody>
          <a:bodyPr>
            <a:normAutofit lnSpcReduction="10000"/>
          </a:bodyPr>
          <a:lstStyle/>
          <a:p>
            <a:r>
              <a:rPr lang="en-US" sz="3200" dirty="0"/>
              <a:t>Part III. Identifying Strategies to Bring About Behavior Change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to Consider</a:t>
            </a:r>
          </a:p>
        </p:txBody>
      </p:sp>
      <p:sp>
        <p:nvSpPr>
          <p:cNvPr id="3" name="Content Placeholder 2"/>
          <p:cNvSpPr>
            <a:spLocks noGrp="1"/>
          </p:cNvSpPr>
          <p:nvPr>
            <p:ph idx="1"/>
          </p:nvPr>
        </p:nvSpPr>
        <p:spPr/>
        <p:txBody>
          <a:bodyPr>
            <a:normAutofit fontScale="92500" lnSpcReduction="10000"/>
          </a:bodyPr>
          <a:lstStyle/>
          <a:p>
            <a:r>
              <a:rPr lang="en-US" dirty="0"/>
              <a:t>Need to have a </a:t>
            </a:r>
            <a:r>
              <a:rPr lang="en-US" b="1" dirty="0"/>
              <a:t>contingency</a:t>
            </a:r>
            <a:r>
              <a:rPr lang="en-US" dirty="0"/>
              <a:t>.</a:t>
            </a:r>
          </a:p>
          <a:p>
            <a:endParaRPr lang="en-US" dirty="0"/>
          </a:p>
          <a:p>
            <a:r>
              <a:rPr lang="en-US" dirty="0"/>
              <a:t>Be careful in selecting </a:t>
            </a:r>
            <a:r>
              <a:rPr lang="en-US" dirty="0" err="1"/>
              <a:t>reinforcers</a:t>
            </a:r>
            <a:r>
              <a:rPr lang="en-US" dirty="0"/>
              <a:t> that </a:t>
            </a:r>
            <a:r>
              <a:rPr lang="en-US" b="1" dirty="0"/>
              <a:t>involve another person </a:t>
            </a:r>
            <a:r>
              <a:rPr lang="en-US" dirty="0"/>
              <a:t>once received.</a:t>
            </a:r>
          </a:p>
          <a:p>
            <a:endParaRPr lang="en-US" dirty="0"/>
          </a:p>
          <a:p>
            <a:r>
              <a:rPr lang="en-US" dirty="0"/>
              <a:t>Feel free to select </a:t>
            </a:r>
            <a:r>
              <a:rPr lang="en-US" b="1" dirty="0"/>
              <a:t>more than one </a:t>
            </a:r>
            <a:r>
              <a:rPr lang="en-US" b="1" dirty="0" err="1"/>
              <a:t>reinforcer</a:t>
            </a:r>
            <a:r>
              <a:rPr lang="en-US" b="1" dirty="0"/>
              <a:t>  </a:t>
            </a:r>
            <a:r>
              <a:rPr lang="en-US" dirty="0"/>
              <a:t>too. </a:t>
            </a:r>
          </a:p>
          <a:p>
            <a:endParaRPr lang="en-US" dirty="0"/>
          </a:p>
          <a:p>
            <a:r>
              <a:rPr lang="en-US" b="1" dirty="0"/>
              <a:t>Immediacy </a:t>
            </a:r>
          </a:p>
          <a:p>
            <a:endParaRPr lang="en-US" b="1" dirty="0"/>
          </a:p>
          <a:p>
            <a:r>
              <a:rPr lang="en-US" b="1" dirty="0"/>
              <a:t>Consistency</a:t>
            </a:r>
          </a:p>
        </p:txBody>
      </p:sp>
    </p:spTree>
    <p:extLst>
      <p:ext uri="{BB962C8B-B14F-4D97-AF65-F5344CB8AC3E}">
        <p14:creationId xmlns:p14="http://schemas.microsoft.com/office/powerpoint/2010/main" val="222366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Word</a:t>
            </a:r>
          </a:p>
        </p:txBody>
      </p:sp>
      <p:sp>
        <p:nvSpPr>
          <p:cNvPr id="3" name="Content Placeholder 2"/>
          <p:cNvSpPr>
            <a:spLocks noGrp="1"/>
          </p:cNvSpPr>
          <p:nvPr>
            <p:ph idx="1"/>
          </p:nvPr>
        </p:nvSpPr>
        <p:spPr/>
        <p:txBody>
          <a:bodyPr>
            <a:normAutofit/>
          </a:bodyPr>
          <a:lstStyle/>
          <a:p>
            <a:pPr marL="0" indent="0">
              <a:buNone/>
            </a:pPr>
            <a:endParaRPr lang="en-US" sz="4000" dirty="0"/>
          </a:p>
          <a:p>
            <a:pPr marL="0" indent="0">
              <a:buNone/>
            </a:pPr>
            <a:endParaRPr lang="en-US" sz="4000" dirty="0"/>
          </a:p>
          <a:p>
            <a:pPr marL="0" indent="0" algn="ctr">
              <a:buNone/>
            </a:pPr>
            <a:r>
              <a:rPr lang="en-US" sz="4000" dirty="0"/>
              <a:t>If a consumable, activity, privilege, or tangible is given and no increase in behavior occurs, then technically this “thing” is not a </a:t>
            </a:r>
            <a:r>
              <a:rPr lang="en-US" sz="4000" dirty="0" err="1"/>
              <a:t>reinforcer</a:t>
            </a:r>
            <a:r>
              <a:rPr lang="en-US" sz="4000" dirty="0"/>
              <a:t>.</a:t>
            </a:r>
          </a:p>
        </p:txBody>
      </p:sp>
    </p:spTree>
    <p:extLst>
      <p:ext uri="{BB962C8B-B14F-4D97-AF65-F5344CB8AC3E}">
        <p14:creationId xmlns:p14="http://schemas.microsoft.com/office/powerpoint/2010/main" val="2663259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9.2</a:t>
            </a:r>
          </a:p>
        </p:txBody>
      </p:sp>
      <p:sp>
        <p:nvSpPr>
          <p:cNvPr id="5" name="Text Placeholder 4"/>
          <p:cNvSpPr>
            <a:spLocks noGrp="1"/>
          </p:cNvSpPr>
          <p:nvPr>
            <p:ph type="body" idx="1"/>
          </p:nvPr>
        </p:nvSpPr>
        <p:spPr/>
        <p:txBody>
          <a:bodyPr>
            <a:normAutofit/>
          </a:bodyPr>
          <a:lstStyle/>
          <a:p>
            <a:r>
              <a:rPr lang="en-US" sz="2800" b="1" dirty="0">
                <a:solidFill>
                  <a:srgbClr val="FF0000"/>
                </a:solidFill>
              </a:rPr>
              <a:t>Differential Reinforcement</a:t>
            </a:r>
          </a:p>
        </p:txBody>
      </p:sp>
    </p:spTree>
    <p:extLst>
      <p:ext uri="{BB962C8B-B14F-4D97-AF65-F5344CB8AC3E}">
        <p14:creationId xmlns:p14="http://schemas.microsoft.com/office/powerpoint/2010/main" val="1242139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Differential Reinforcement?</a:t>
            </a:r>
          </a:p>
        </p:txBody>
      </p:sp>
      <p:sp>
        <p:nvSpPr>
          <p:cNvPr id="5" name="Content Placeholder 4"/>
          <p:cNvSpPr>
            <a:spLocks noGrp="1"/>
          </p:cNvSpPr>
          <p:nvPr>
            <p:ph idx="1"/>
          </p:nvPr>
        </p:nvSpPr>
        <p:spPr/>
        <p:txBody>
          <a:bodyPr>
            <a:normAutofit/>
          </a:bodyPr>
          <a:lstStyle/>
          <a:p>
            <a:r>
              <a:rPr lang="en-US" sz="3600" dirty="0"/>
              <a:t>When we attempt to get rid of undesirable or problem behaviors by using the positive reinforcement of desirable behaviors. </a:t>
            </a:r>
          </a:p>
          <a:p>
            <a:endParaRPr lang="en-US" sz="3600" dirty="0"/>
          </a:p>
          <a:p>
            <a:r>
              <a:rPr lang="en-US" sz="3600" dirty="0"/>
              <a:t>Does not utilize punishment but is a positive approach to reward people for behaving in the desired manner.</a:t>
            </a:r>
          </a:p>
        </p:txBody>
      </p:sp>
    </p:spTree>
    <p:extLst>
      <p:ext uri="{BB962C8B-B14F-4D97-AF65-F5344CB8AC3E}">
        <p14:creationId xmlns:p14="http://schemas.microsoft.com/office/powerpoint/2010/main" val="95391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Four Types</a:t>
            </a:r>
          </a:p>
        </p:txBody>
      </p:sp>
      <p:sp>
        <p:nvSpPr>
          <p:cNvPr id="5" name="Content Placeholder 4"/>
          <p:cNvSpPr>
            <a:spLocks noGrp="1"/>
          </p:cNvSpPr>
          <p:nvPr>
            <p:ph idx="1"/>
          </p:nvPr>
        </p:nvSpPr>
        <p:spPr/>
        <p:txBody>
          <a:bodyPr>
            <a:normAutofit/>
          </a:bodyPr>
          <a:lstStyle/>
          <a:p>
            <a:r>
              <a:rPr lang="en-US" sz="3600" dirty="0"/>
              <a:t>DRA or Differential Reinforcement of Alternative Behavior </a:t>
            </a:r>
          </a:p>
          <a:p>
            <a:r>
              <a:rPr lang="en-US" sz="3600" dirty="0"/>
              <a:t>DRO or Differential Reinforcement of Other Behavior </a:t>
            </a:r>
          </a:p>
          <a:p>
            <a:r>
              <a:rPr lang="en-US" sz="3600" dirty="0"/>
              <a:t>DRL or Differential Reinforcement of Low Rates of Responding </a:t>
            </a:r>
          </a:p>
          <a:p>
            <a:r>
              <a:rPr lang="en-US" sz="3600" dirty="0"/>
              <a:t>DRI or Differential Reinforcement of Incompatible Behavior </a:t>
            </a:r>
          </a:p>
        </p:txBody>
      </p:sp>
    </p:spTree>
    <p:extLst>
      <p:ext uri="{BB962C8B-B14F-4D97-AF65-F5344CB8AC3E}">
        <p14:creationId xmlns:p14="http://schemas.microsoft.com/office/powerpoint/2010/main" val="284814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DRA or Differential Reinforcement of Alternative Behavior </a:t>
            </a:r>
          </a:p>
        </p:txBody>
      </p:sp>
      <p:sp>
        <p:nvSpPr>
          <p:cNvPr id="5" name="Content Placeholder 4"/>
          <p:cNvSpPr>
            <a:spLocks noGrp="1"/>
          </p:cNvSpPr>
          <p:nvPr>
            <p:ph idx="1"/>
          </p:nvPr>
        </p:nvSpPr>
        <p:spPr>
          <a:xfrm>
            <a:off x="838200" y="2179319"/>
            <a:ext cx="10515600" cy="3997643"/>
          </a:xfrm>
        </p:spPr>
        <p:txBody>
          <a:bodyPr>
            <a:normAutofit lnSpcReduction="10000"/>
          </a:bodyPr>
          <a:lstStyle/>
          <a:p>
            <a:r>
              <a:rPr lang="en-US" sz="3600" dirty="0"/>
              <a:t>When we reinforce the desired behavior (1) and do not reinforce an undesirable behavior (2).</a:t>
            </a:r>
          </a:p>
          <a:p>
            <a:endParaRPr lang="en-US" sz="3600" dirty="0"/>
          </a:p>
          <a:p>
            <a:r>
              <a:rPr lang="en-US" sz="3600" dirty="0"/>
              <a:t>The main goal of DRA is to </a:t>
            </a:r>
            <a:r>
              <a:rPr lang="en-US" sz="3600" b="1" dirty="0">
                <a:solidFill>
                  <a:srgbClr val="FF0000"/>
                </a:solidFill>
              </a:rPr>
              <a:t>increase a desired behavior</a:t>
            </a:r>
            <a:r>
              <a:rPr lang="en-US" sz="3600" dirty="0"/>
              <a:t> and </a:t>
            </a:r>
            <a:r>
              <a:rPr lang="en-US" sz="3600" b="1" dirty="0">
                <a:solidFill>
                  <a:srgbClr val="FF0000"/>
                </a:solidFill>
              </a:rPr>
              <a:t>take another  behavior to extinction</a:t>
            </a:r>
            <a:r>
              <a:rPr lang="en-US" sz="3600" dirty="0"/>
              <a:t>.  </a:t>
            </a:r>
          </a:p>
          <a:p>
            <a:endParaRPr lang="en-US" sz="3600" dirty="0"/>
          </a:p>
          <a:p>
            <a:r>
              <a:rPr lang="en-US" sz="3600" dirty="0"/>
              <a:t>Example - A student who frequently talks out of turn.</a:t>
            </a:r>
          </a:p>
          <a:p>
            <a:endParaRPr lang="en-US" sz="3600" dirty="0"/>
          </a:p>
        </p:txBody>
      </p:sp>
    </p:spTree>
    <p:extLst>
      <p:ext uri="{BB962C8B-B14F-4D97-AF65-F5344CB8AC3E}">
        <p14:creationId xmlns:p14="http://schemas.microsoft.com/office/powerpoint/2010/main" val="741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DRO or Differential Reinforcement of Other Behavior</a:t>
            </a:r>
          </a:p>
        </p:txBody>
      </p:sp>
      <p:sp>
        <p:nvSpPr>
          <p:cNvPr id="5" name="Content Placeholder 4"/>
          <p:cNvSpPr>
            <a:spLocks noGrp="1"/>
          </p:cNvSpPr>
          <p:nvPr>
            <p:ph idx="1"/>
          </p:nvPr>
        </p:nvSpPr>
        <p:spPr/>
        <p:txBody>
          <a:bodyPr>
            <a:normAutofit lnSpcReduction="10000"/>
          </a:bodyPr>
          <a:lstStyle/>
          <a:p>
            <a:r>
              <a:rPr lang="en-US" dirty="0"/>
              <a:t>The main goal of DRO is to </a:t>
            </a:r>
            <a:r>
              <a:rPr lang="en-US" b="1" dirty="0">
                <a:solidFill>
                  <a:srgbClr val="FF0000"/>
                </a:solidFill>
              </a:rPr>
              <a:t>eliminate a problem behavior</a:t>
            </a:r>
            <a:r>
              <a:rPr lang="en-US" dirty="0"/>
              <a:t>.</a:t>
            </a:r>
          </a:p>
          <a:p>
            <a:r>
              <a:rPr lang="en-US" dirty="0"/>
              <a:t>We deliver a </a:t>
            </a:r>
            <a:r>
              <a:rPr lang="en-US" dirty="0" err="1"/>
              <a:t>reinforcer</a:t>
            </a:r>
            <a:r>
              <a:rPr lang="en-US" dirty="0"/>
              <a:t> contingent on the absence of an undesirable behavior for some period.</a:t>
            </a:r>
          </a:p>
          <a:p>
            <a:r>
              <a:rPr lang="en-US" dirty="0"/>
              <a:t>Identify the </a:t>
            </a:r>
            <a:r>
              <a:rPr lang="en-US" dirty="0" err="1"/>
              <a:t>Reinforcer</a:t>
            </a:r>
            <a:r>
              <a:rPr lang="en-US" dirty="0"/>
              <a:t>…..</a:t>
            </a:r>
          </a:p>
          <a:p>
            <a:r>
              <a:rPr lang="en-US" dirty="0"/>
              <a:t>Length of time….</a:t>
            </a:r>
          </a:p>
          <a:p>
            <a:r>
              <a:rPr lang="en-US" dirty="0"/>
              <a:t>When </a:t>
            </a:r>
            <a:r>
              <a:rPr lang="en-US" dirty="0" err="1"/>
              <a:t>reinforcer</a:t>
            </a:r>
            <a:r>
              <a:rPr lang="en-US" dirty="0"/>
              <a:t> is given…</a:t>
            </a:r>
          </a:p>
          <a:p>
            <a:r>
              <a:rPr lang="en-US" dirty="0"/>
              <a:t>If the problem behavior occurs during this time….</a:t>
            </a:r>
          </a:p>
          <a:p>
            <a:r>
              <a:rPr lang="en-US" dirty="0"/>
              <a:t>Hopeful outcome…</a:t>
            </a:r>
          </a:p>
          <a:p>
            <a:r>
              <a:rPr lang="en-US" dirty="0"/>
              <a:t>Example</a:t>
            </a:r>
          </a:p>
        </p:txBody>
      </p:sp>
    </p:spTree>
    <p:extLst>
      <p:ext uri="{BB962C8B-B14F-4D97-AF65-F5344CB8AC3E}">
        <p14:creationId xmlns:p14="http://schemas.microsoft.com/office/powerpoint/2010/main" val="741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DRL or Differential Reinforcement of Low Rates of Responding</a:t>
            </a:r>
          </a:p>
        </p:txBody>
      </p:sp>
      <p:sp>
        <p:nvSpPr>
          <p:cNvPr id="5" name="Content Placeholder 4"/>
          <p:cNvSpPr>
            <a:spLocks noGrp="1"/>
          </p:cNvSpPr>
          <p:nvPr>
            <p:ph idx="1"/>
          </p:nvPr>
        </p:nvSpPr>
        <p:spPr>
          <a:xfrm>
            <a:off x="838200" y="2026919"/>
            <a:ext cx="10515600" cy="4150043"/>
          </a:xfrm>
        </p:spPr>
        <p:txBody>
          <a:bodyPr>
            <a:normAutofit/>
          </a:bodyPr>
          <a:lstStyle/>
          <a:p>
            <a:r>
              <a:rPr lang="en-US" sz="3600" dirty="0"/>
              <a:t>The goal of DRL is to </a:t>
            </a:r>
            <a:r>
              <a:rPr lang="en-US" sz="3600" b="1" dirty="0">
                <a:solidFill>
                  <a:srgbClr val="FF0000"/>
                </a:solidFill>
              </a:rPr>
              <a:t>reduce the occurrence of a behavior</a:t>
            </a:r>
            <a:r>
              <a:rPr lang="en-US" sz="3600" dirty="0"/>
              <a:t>. </a:t>
            </a:r>
          </a:p>
          <a:p>
            <a:pPr lvl="1"/>
            <a:r>
              <a:rPr lang="en-US" sz="3200" dirty="0"/>
              <a:t>Why?</a:t>
            </a:r>
          </a:p>
          <a:p>
            <a:pPr marL="457200" lvl="1" indent="0">
              <a:buNone/>
            </a:pPr>
            <a:endParaRPr lang="en-US" sz="3200" dirty="0"/>
          </a:p>
          <a:p>
            <a:r>
              <a:rPr lang="en-US" sz="3600" dirty="0"/>
              <a:t>Full versus spaced DRL </a:t>
            </a:r>
          </a:p>
          <a:p>
            <a:pPr lvl="1"/>
            <a:r>
              <a:rPr lang="en-US" sz="3200" dirty="0"/>
              <a:t>Fast food</a:t>
            </a:r>
          </a:p>
          <a:p>
            <a:endParaRPr lang="en-US" sz="3600" dirty="0"/>
          </a:p>
        </p:txBody>
      </p:sp>
    </p:spTree>
    <p:extLst>
      <p:ext uri="{BB962C8B-B14F-4D97-AF65-F5344CB8AC3E}">
        <p14:creationId xmlns:p14="http://schemas.microsoft.com/office/powerpoint/2010/main" val="741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DRI or Differential Reinforcement of Incompatible Behavior</a:t>
            </a:r>
          </a:p>
        </p:txBody>
      </p:sp>
      <p:sp>
        <p:nvSpPr>
          <p:cNvPr id="5" name="Content Placeholder 4"/>
          <p:cNvSpPr>
            <a:spLocks noGrp="1"/>
          </p:cNvSpPr>
          <p:nvPr>
            <p:ph idx="1"/>
          </p:nvPr>
        </p:nvSpPr>
        <p:spPr>
          <a:xfrm>
            <a:off x="838200" y="2087879"/>
            <a:ext cx="10515600" cy="4089083"/>
          </a:xfrm>
        </p:spPr>
        <p:txBody>
          <a:bodyPr>
            <a:normAutofit/>
          </a:bodyPr>
          <a:lstStyle/>
          <a:p>
            <a:r>
              <a:rPr lang="en-US" sz="3600" dirty="0"/>
              <a:t>The goal of DRI is to </a:t>
            </a:r>
            <a:r>
              <a:rPr lang="en-US" sz="3600" b="1" dirty="0">
                <a:solidFill>
                  <a:srgbClr val="FF0000"/>
                </a:solidFill>
              </a:rPr>
              <a:t>substitute the behavior</a:t>
            </a:r>
            <a:r>
              <a:rPr lang="en-US" sz="3600" dirty="0"/>
              <a:t>.</a:t>
            </a:r>
          </a:p>
          <a:p>
            <a:r>
              <a:rPr lang="en-US" sz="3600" dirty="0"/>
              <a:t>DRI delivers a </a:t>
            </a:r>
            <a:r>
              <a:rPr lang="en-US" sz="3600" dirty="0" err="1"/>
              <a:t>reinforcer</a:t>
            </a:r>
            <a:r>
              <a:rPr lang="en-US" sz="3600" dirty="0"/>
              <a:t> when another behavior is used instead of the problem behavior. </a:t>
            </a:r>
          </a:p>
          <a:p>
            <a:r>
              <a:rPr lang="en-US" sz="3600" dirty="0"/>
              <a:t>We reinforce behaviors that make the undesirable or problem behavior impossible to make. </a:t>
            </a:r>
          </a:p>
          <a:p>
            <a:r>
              <a:rPr lang="en-US" sz="3600" dirty="0"/>
              <a:t>Example</a:t>
            </a:r>
          </a:p>
        </p:txBody>
      </p:sp>
    </p:spTree>
    <p:extLst>
      <p:ext uri="{BB962C8B-B14F-4D97-AF65-F5344CB8AC3E}">
        <p14:creationId xmlns:p14="http://schemas.microsoft.com/office/powerpoint/2010/main" val="741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838200" y="365125"/>
            <a:ext cx="10515600" cy="1325563"/>
          </a:xfrm>
        </p:spPr>
        <p:txBody>
          <a:bodyPr/>
          <a:lstStyle/>
          <a:p>
            <a:pPr algn="ctr"/>
            <a:r>
              <a:rPr lang="en-US" dirty="0"/>
              <a:t>Summary of DR Procedures</a:t>
            </a:r>
          </a:p>
        </p:txBody>
      </p:sp>
      <p:pic>
        <p:nvPicPr>
          <p:cNvPr id="3" name="Picture 2" descr="Table&#10;&#10;Description automatically generated">
            <a:extLst>
              <a:ext uri="{FF2B5EF4-FFF2-40B4-BE49-F238E27FC236}">
                <a16:creationId xmlns:a16="http://schemas.microsoft.com/office/drawing/2014/main" id="{12DF00C9-0747-40C2-AF91-70634F3EC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015" y="1606184"/>
            <a:ext cx="11599985" cy="4817627"/>
          </a:xfrm>
          <a:prstGeom prst="rect">
            <a:avLst/>
          </a:prstGeom>
        </p:spPr>
      </p:pic>
    </p:spTree>
    <p:extLst>
      <p:ext uri="{BB962C8B-B14F-4D97-AF65-F5344CB8AC3E}">
        <p14:creationId xmlns:p14="http://schemas.microsoft.com/office/powerpoint/2010/main" val="221501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normAutofit/>
          </a:bodyPr>
          <a:lstStyle/>
          <a:p>
            <a:r>
              <a:rPr lang="en-US" sz="3200" dirty="0"/>
              <a:t>Consequence-Focused Strategies:</a:t>
            </a:r>
          </a:p>
          <a:p>
            <a:pPr lvl="1"/>
            <a:r>
              <a:rPr lang="en-US" sz="2800" dirty="0"/>
              <a:t>Differential Reinforcement</a:t>
            </a:r>
          </a:p>
          <a:p>
            <a:pPr lvl="1"/>
            <a:r>
              <a:rPr lang="en-US" sz="2800" dirty="0"/>
              <a:t>Token Economy</a:t>
            </a:r>
          </a:p>
          <a:p>
            <a:pPr lvl="1"/>
            <a:r>
              <a:rPr lang="en-US" sz="2800" dirty="0"/>
              <a:t>Self-Praise</a:t>
            </a:r>
          </a:p>
          <a:p>
            <a:pPr lvl="1"/>
            <a:r>
              <a:rPr lang="en-US" sz="2800" dirty="0"/>
              <a:t>Aversive Control – Punishment</a:t>
            </a:r>
          </a:p>
          <a:p>
            <a:pPr lvl="1"/>
            <a:r>
              <a:rPr lang="en-US" sz="2800" dirty="0"/>
              <a:t>Social Support…Again</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Differential Reinforcement May Not Be Working</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dirty="0" err="1"/>
              <a:t>reinforcers</a:t>
            </a:r>
            <a:r>
              <a:rPr lang="en-US" dirty="0"/>
              <a:t> may not be reinforcing because they are </a:t>
            </a:r>
            <a:r>
              <a:rPr lang="en-US" dirty="0">
                <a:solidFill>
                  <a:srgbClr val="FF0000"/>
                </a:solidFill>
              </a:rPr>
              <a:t>not appealing to the individual</a:t>
            </a:r>
            <a:r>
              <a:rPr lang="en-US" dirty="0"/>
              <a:t>, the person has to work too hard to obtain them, or the individual has become bored with them. </a:t>
            </a:r>
          </a:p>
          <a:p>
            <a:r>
              <a:rPr lang="en-US" dirty="0"/>
              <a:t>The individual may not be able to make the alternative or desired behavior due to </a:t>
            </a:r>
            <a:r>
              <a:rPr lang="en-US" dirty="0">
                <a:solidFill>
                  <a:srgbClr val="FF0000"/>
                </a:solidFill>
              </a:rPr>
              <a:t>not being developmentally ready</a:t>
            </a:r>
            <a:r>
              <a:rPr lang="en-US" dirty="0"/>
              <a:t> or the behavior being too complex. </a:t>
            </a:r>
          </a:p>
          <a:p>
            <a:r>
              <a:rPr lang="en-US" dirty="0"/>
              <a:t>The </a:t>
            </a:r>
            <a:r>
              <a:rPr lang="en-US" dirty="0">
                <a:solidFill>
                  <a:srgbClr val="FF0000"/>
                </a:solidFill>
              </a:rPr>
              <a:t>delivery of </a:t>
            </a:r>
            <a:r>
              <a:rPr lang="en-US" dirty="0" err="1">
                <a:solidFill>
                  <a:srgbClr val="FF0000"/>
                </a:solidFill>
              </a:rPr>
              <a:t>reinforcers</a:t>
            </a:r>
            <a:r>
              <a:rPr lang="en-US" dirty="0">
                <a:solidFill>
                  <a:srgbClr val="FF0000"/>
                </a:solidFill>
              </a:rPr>
              <a:t> was inconsistent </a:t>
            </a:r>
            <a:r>
              <a:rPr lang="en-US" dirty="0"/>
              <a:t>and the student felt that the agreement was reneged on.</a:t>
            </a:r>
          </a:p>
          <a:p>
            <a:r>
              <a:rPr lang="en-US" dirty="0">
                <a:solidFill>
                  <a:srgbClr val="FF0000"/>
                </a:solidFill>
              </a:rPr>
              <a:t>Generalization</a:t>
            </a:r>
            <a:r>
              <a:rPr lang="en-US" dirty="0"/>
              <a:t> beyond the training situation did not occur. </a:t>
            </a:r>
          </a:p>
          <a:p>
            <a:r>
              <a:rPr lang="en-US" dirty="0"/>
              <a:t>The </a:t>
            </a:r>
            <a:r>
              <a:rPr lang="en-US" dirty="0" err="1"/>
              <a:t>reinforcers</a:t>
            </a:r>
            <a:r>
              <a:rPr lang="en-US" dirty="0"/>
              <a:t> were either </a:t>
            </a:r>
            <a:r>
              <a:rPr lang="en-US" dirty="0">
                <a:solidFill>
                  <a:srgbClr val="FF0000"/>
                </a:solidFill>
              </a:rPr>
              <a:t>faded too quickly or too slowly</a:t>
            </a:r>
            <a:r>
              <a:rPr lang="en-US" dirty="0"/>
              <a:t>.</a:t>
            </a:r>
          </a:p>
          <a:p>
            <a:endParaRPr lang="en-US" dirty="0"/>
          </a:p>
        </p:txBody>
      </p:sp>
    </p:spTree>
    <p:extLst>
      <p:ext uri="{BB962C8B-B14F-4D97-AF65-F5344CB8AC3E}">
        <p14:creationId xmlns:p14="http://schemas.microsoft.com/office/powerpoint/2010/main" val="73744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9.3</a:t>
            </a:r>
          </a:p>
        </p:txBody>
      </p:sp>
      <p:sp>
        <p:nvSpPr>
          <p:cNvPr id="5" name="Text Placeholder 4"/>
          <p:cNvSpPr>
            <a:spLocks noGrp="1"/>
          </p:cNvSpPr>
          <p:nvPr>
            <p:ph type="body" idx="1"/>
          </p:nvPr>
        </p:nvSpPr>
        <p:spPr/>
        <p:txBody>
          <a:bodyPr>
            <a:normAutofit/>
          </a:bodyPr>
          <a:lstStyle/>
          <a:p>
            <a:r>
              <a:rPr lang="en-US" sz="2800" b="1" dirty="0">
                <a:solidFill>
                  <a:srgbClr val="FF0000"/>
                </a:solidFill>
              </a:rPr>
              <a:t>The Token Economy</a:t>
            </a:r>
          </a:p>
        </p:txBody>
      </p:sp>
    </p:spTree>
    <p:extLst>
      <p:ext uri="{BB962C8B-B14F-4D97-AF65-F5344CB8AC3E}">
        <p14:creationId xmlns:p14="http://schemas.microsoft.com/office/powerpoint/2010/main" val="3837718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a Token Economy is Needed?</a:t>
            </a:r>
          </a:p>
        </p:txBody>
      </p:sp>
      <p:sp>
        <p:nvSpPr>
          <p:cNvPr id="5" name="Content Placeholder 4"/>
          <p:cNvSpPr>
            <a:spLocks noGrp="1"/>
          </p:cNvSpPr>
          <p:nvPr>
            <p:ph idx="1"/>
          </p:nvPr>
        </p:nvSpPr>
        <p:spPr/>
        <p:txBody>
          <a:bodyPr>
            <a:normAutofit/>
          </a:bodyPr>
          <a:lstStyle/>
          <a:p>
            <a:r>
              <a:rPr lang="en-US" sz="3600" dirty="0"/>
              <a:t>Recall that one of the factors affecting the effectiveness of </a:t>
            </a:r>
            <a:r>
              <a:rPr lang="en-US" sz="3600" dirty="0" err="1"/>
              <a:t>reinforcers</a:t>
            </a:r>
            <a:r>
              <a:rPr lang="en-US" sz="3600" dirty="0"/>
              <a:t> and punishers is delivering the consequence </a:t>
            </a:r>
            <a:r>
              <a:rPr lang="en-US" sz="3600" b="1" dirty="0">
                <a:solidFill>
                  <a:srgbClr val="FF0000"/>
                </a:solidFill>
              </a:rPr>
              <a:t>immediately</a:t>
            </a:r>
            <a:r>
              <a:rPr lang="en-US" sz="3600" dirty="0"/>
              <a:t>. </a:t>
            </a:r>
          </a:p>
          <a:p>
            <a:r>
              <a:rPr lang="en-US" sz="3600" dirty="0"/>
              <a:t>Immediacy is a nice concept, but not often practical.</a:t>
            </a:r>
          </a:p>
          <a:p>
            <a:pPr marL="0" indent="0">
              <a:buNone/>
            </a:pPr>
            <a:endParaRPr lang="en-US" sz="3600" dirty="0"/>
          </a:p>
          <a:p>
            <a:r>
              <a:rPr lang="en-US" sz="3600" dirty="0"/>
              <a:t>A solution is to use what is called a </a:t>
            </a:r>
            <a:r>
              <a:rPr lang="en-US" sz="3600" b="1" dirty="0"/>
              <a:t>token economy</a:t>
            </a:r>
            <a:r>
              <a:rPr lang="en-US" sz="3600" dirty="0"/>
              <a:t>. </a:t>
            </a:r>
          </a:p>
        </p:txBody>
      </p:sp>
    </p:spTree>
    <p:extLst>
      <p:ext uri="{BB962C8B-B14F-4D97-AF65-F5344CB8AC3E}">
        <p14:creationId xmlns:p14="http://schemas.microsoft.com/office/powerpoint/2010/main" val="5272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Token Economy</a:t>
            </a:r>
          </a:p>
        </p:txBody>
      </p:sp>
      <p:sp>
        <p:nvSpPr>
          <p:cNvPr id="3" name="Content Placeholder 2"/>
          <p:cNvSpPr>
            <a:spLocks noGrp="1"/>
          </p:cNvSpPr>
          <p:nvPr>
            <p:ph idx="1"/>
          </p:nvPr>
        </p:nvSpPr>
        <p:spPr/>
        <p:txBody>
          <a:bodyPr>
            <a:normAutofit/>
          </a:bodyPr>
          <a:lstStyle/>
          <a:p>
            <a:r>
              <a:rPr lang="en-US" sz="3200" dirty="0"/>
              <a:t>The basic premise is that the individual is provided with something that represents desired </a:t>
            </a:r>
            <a:r>
              <a:rPr lang="en-US" sz="3200" dirty="0" err="1"/>
              <a:t>reinforcers</a:t>
            </a:r>
            <a:r>
              <a:rPr lang="en-US" sz="3200" dirty="0"/>
              <a:t> and takes that “something” and cashes it in later for those </a:t>
            </a:r>
            <a:r>
              <a:rPr lang="en-US" sz="3200" dirty="0" err="1"/>
              <a:t>reinforcers</a:t>
            </a:r>
            <a:r>
              <a:rPr lang="en-US" sz="3200" dirty="0"/>
              <a:t>. </a:t>
            </a:r>
          </a:p>
          <a:p>
            <a:endParaRPr lang="en-US" sz="3200" dirty="0"/>
          </a:p>
          <a:p>
            <a:r>
              <a:rPr lang="en-US" sz="3200" dirty="0"/>
              <a:t>You do not receive the </a:t>
            </a:r>
            <a:r>
              <a:rPr lang="en-US" sz="3200" dirty="0" err="1"/>
              <a:t>reinforcer</a:t>
            </a:r>
            <a:r>
              <a:rPr lang="en-US" sz="3200" dirty="0"/>
              <a:t> right away, but at a later time, and like shopping at Walmart, you use your tokens, the money, to purchase something you really want, the </a:t>
            </a:r>
            <a:r>
              <a:rPr lang="en-US" sz="3200" dirty="0" err="1"/>
              <a:t>reinforcer</a:t>
            </a:r>
            <a:r>
              <a:rPr lang="en-US" sz="3200" dirty="0"/>
              <a:t>. </a:t>
            </a:r>
          </a:p>
        </p:txBody>
      </p:sp>
    </p:spTree>
    <p:extLst>
      <p:ext uri="{BB962C8B-B14F-4D97-AF65-F5344CB8AC3E}">
        <p14:creationId xmlns:p14="http://schemas.microsoft.com/office/powerpoint/2010/main" val="197534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a:t>Token Economy</a:t>
            </a:r>
          </a:p>
        </p:txBody>
      </p:sp>
      <p:sp>
        <p:nvSpPr>
          <p:cNvPr id="3" name="Content Placeholder 2"/>
          <p:cNvSpPr>
            <a:spLocks noGrp="1"/>
          </p:cNvSpPr>
          <p:nvPr>
            <p:ph idx="1"/>
          </p:nvPr>
        </p:nvSpPr>
        <p:spPr/>
        <p:txBody>
          <a:bodyPr>
            <a:normAutofit/>
          </a:bodyPr>
          <a:lstStyle/>
          <a:p>
            <a:pPr eaLnBrk="1" hangingPunct="1"/>
            <a:r>
              <a:rPr lang="en-US" altLang="en-US" sz="3600" dirty="0"/>
              <a:t>Purpose is to strengthen client’s desirable behaviors that occur too infrequently and to decrease their undesirable behaviors in a structured treatment environment or educational setting. </a:t>
            </a:r>
          </a:p>
          <a:p>
            <a:pPr eaLnBrk="1" hangingPunct="1"/>
            <a:endParaRPr lang="en-US" altLang="en-US" sz="3600" dirty="0"/>
          </a:p>
          <a:p>
            <a:pPr eaLnBrk="1" hangingPunct="1"/>
            <a:r>
              <a:rPr lang="en-US" altLang="en-US" sz="3600" b="1" dirty="0"/>
              <a:t>Tokens</a:t>
            </a:r>
          </a:p>
          <a:p>
            <a:pPr eaLnBrk="1" hangingPunct="1"/>
            <a:r>
              <a:rPr lang="en-US" altLang="en-US" sz="3600" b="1" dirty="0"/>
              <a:t>Backup </a:t>
            </a:r>
            <a:r>
              <a:rPr lang="en-US" altLang="en-US" sz="3600" b="1" dirty="0" err="1"/>
              <a:t>Reinforcers</a:t>
            </a:r>
            <a:endParaRPr lang="en-US" altLang="en-US" sz="3600" b="1" dirty="0"/>
          </a:p>
        </p:txBody>
      </p:sp>
    </p:spTree>
    <p:extLst>
      <p:ext uri="{BB962C8B-B14F-4D97-AF65-F5344CB8AC3E}">
        <p14:creationId xmlns:p14="http://schemas.microsoft.com/office/powerpoint/2010/main" val="1755691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a:t>Implementing a Token Economy</a:t>
            </a:r>
          </a:p>
        </p:txBody>
      </p:sp>
      <p:sp>
        <p:nvSpPr>
          <p:cNvPr id="31747" name="Content Placeholder 2"/>
          <p:cNvSpPr>
            <a:spLocks noGrp="1"/>
          </p:cNvSpPr>
          <p:nvPr>
            <p:ph idx="1"/>
          </p:nvPr>
        </p:nvSpPr>
        <p:spPr/>
        <p:txBody>
          <a:bodyPr>
            <a:normAutofit/>
          </a:bodyPr>
          <a:lstStyle/>
          <a:p>
            <a:pPr algn="ctr" eaLnBrk="1" hangingPunct="1">
              <a:buFont typeface="Arial" charset="0"/>
              <a:buNone/>
            </a:pPr>
            <a:r>
              <a:rPr lang="en-US" altLang="en-US" sz="3200" dirty="0">
                <a:solidFill>
                  <a:srgbClr val="FF0000"/>
                </a:solidFill>
              </a:rPr>
              <a:t>1. Define the Target Behaviors</a:t>
            </a:r>
          </a:p>
          <a:p>
            <a:pPr algn="ctr" eaLnBrk="1" hangingPunct="1">
              <a:buFont typeface="Arial" charset="0"/>
              <a:buNone/>
            </a:pPr>
            <a:endParaRPr lang="en-US" altLang="en-US" sz="3200" dirty="0"/>
          </a:p>
          <a:p>
            <a:pPr eaLnBrk="1" hangingPunct="1"/>
            <a:r>
              <a:rPr lang="en-US" altLang="en-US" sz="3200" dirty="0"/>
              <a:t>Identify and define the desirable behaviors that will be reinforced in the program.</a:t>
            </a:r>
          </a:p>
          <a:p>
            <a:pPr eaLnBrk="1" hangingPunct="1"/>
            <a:endParaRPr lang="en-US" altLang="en-US" sz="3200" dirty="0"/>
          </a:p>
          <a:p>
            <a:pPr eaLnBrk="1" hangingPunct="1"/>
            <a:r>
              <a:rPr lang="en-US" altLang="en-US" sz="3200" dirty="0"/>
              <a:t>Use objective behavioral definitions. </a:t>
            </a:r>
          </a:p>
        </p:txBody>
      </p:sp>
    </p:spTree>
    <p:extLst>
      <p:ext uri="{BB962C8B-B14F-4D97-AF65-F5344CB8AC3E}">
        <p14:creationId xmlns:p14="http://schemas.microsoft.com/office/powerpoint/2010/main" val="2402928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a:t>Implementing a Token Economy</a:t>
            </a:r>
          </a:p>
        </p:txBody>
      </p:sp>
      <p:sp>
        <p:nvSpPr>
          <p:cNvPr id="3" name="Content Placeholder 2"/>
          <p:cNvSpPr>
            <a:spLocks noGrp="1"/>
          </p:cNvSpPr>
          <p:nvPr>
            <p:ph idx="1"/>
          </p:nvPr>
        </p:nvSpPr>
        <p:spPr/>
        <p:txBody>
          <a:bodyPr>
            <a:normAutofit/>
          </a:bodyPr>
          <a:lstStyle/>
          <a:p>
            <a:pPr algn="ctr" eaLnBrk="1" hangingPunct="1">
              <a:buFont typeface="Arial" charset="0"/>
              <a:buNone/>
            </a:pPr>
            <a:r>
              <a:rPr lang="en-US" altLang="en-US" sz="3200" dirty="0">
                <a:solidFill>
                  <a:srgbClr val="FF0000"/>
                </a:solidFill>
              </a:rPr>
              <a:t>2. Identifying the Items to Use as Tokens</a:t>
            </a:r>
          </a:p>
          <a:p>
            <a:pPr eaLnBrk="1" hangingPunct="1"/>
            <a:endParaRPr lang="en-US" altLang="en-US" sz="3200" dirty="0"/>
          </a:p>
          <a:p>
            <a:pPr eaLnBrk="1" hangingPunct="1"/>
            <a:r>
              <a:rPr lang="en-US" altLang="en-US" sz="3200" dirty="0"/>
              <a:t>Must be something tangible that can be delivered immediately after each occurrence of the target behaviors</a:t>
            </a:r>
          </a:p>
          <a:p>
            <a:pPr eaLnBrk="1" hangingPunct="1"/>
            <a:endParaRPr lang="en-US" altLang="en-US" sz="3200" dirty="0"/>
          </a:p>
          <a:p>
            <a:pPr eaLnBrk="1" hangingPunct="1"/>
            <a:r>
              <a:rPr lang="en-US" altLang="en-US" sz="3200" dirty="0"/>
              <a:t>Can be accumulated and carried</a:t>
            </a:r>
          </a:p>
        </p:txBody>
      </p:sp>
    </p:spTree>
    <p:extLst>
      <p:ext uri="{BB962C8B-B14F-4D97-AF65-F5344CB8AC3E}">
        <p14:creationId xmlns:p14="http://schemas.microsoft.com/office/powerpoint/2010/main" val="3274300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a:t>Implementing a Token Economy</a:t>
            </a:r>
          </a:p>
        </p:txBody>
      </p:sp>
      <p:sp>
        <p:nvSpPr>
          <p:cNvPr id="3" name="Content Placeholder 2"/>
          <p:cNvSpPr>
            <a:spLocks noGrp="1"/>
          </p:cNvSpPr>
          <p:nvPr>
            <p:ph idx="1"/>
          </p:nvPr>
        </p:nvSpPr>
        <p:spPr/>
        <p:txBody>
          <a:bodyPr>
            <a:normAutofit/>
          </a:bodyPr>
          <a:lstStyle/>
          <a:p>
            <a:pPr algn="ctr" eaLnBrk="1" hangingPunct="1">
              <a:buFont typeface="Arial" charset="0"/>
              <a:buNone/>
            </a:pPr>
            <a:r>
              <a:rPr lang="en-US" altLang="en-US" sz="3200" dirty="0">
                <a:solidFill>
                  <a:srgbClr val="FF0000"/>
                </a:solidFill>
              </a:rPr>
              <a:t>3. Identifying Back-up </a:t>
            </a:r>
            <a:r>
              <a:rPr lang="en-US" altLang="en-US" sz="3200" dirty="0" err="1">
                <a:solidFill>
                  <a:srgbClr val="FF0000"/>
                </a:solidFill>
              </a:rPr>
              <a:t>Reinforcers</a:t>
            </a:r>
            <a:endParaRPr lang="en-US" altLang="en-US" sz="3200" dirty="0">
              <a:solidFill>
                <a:srgbClr val="FF0000"/>
              </a:solidFill>
            </a:endParaRPr>
          </a:p>
          <a:p>
            <a:pPr eaLnBrk="1" hangingPunct="1">
              <a:buFont typeface="Arial" charset="0"/>
              <a:buNone/>
            </a:pPr>
            <a:endParaRPr lang="en-US" altLang="en-US" sz="3200" dirty="0"/>
          </a:p>
          <a:p>
            <a:pPr eaLnBrk="1" hangingPunct="1"/>
            <a:r>
              <a:rPr lang="en-US" altLang="en-US" sz="3200" dirty="0"/>
              <a:t>Effectiveness of tokens comes from????</a:t>
            </a:r>
          </a:p>
          <a:p>
            <a:pPr eaLnBrk="1" hangingPunct="1"/>
            <a:endParaRPr lang="en-US" altLang="en-US" sz="3200" dirty="0"/>
          </a:p>
          <a:p>
            <a:pPr eaLnBrk="1" hangingPunct="1"/>
            <a:r>
              <a:rPr lang="en-US" altLang="en-US" sz="3200" dirty="0"/>
              <a:t>Includes</a:t>
            </a:r>
          </a:p>
          <a:p>
            <a:pPr eaLnBrk="1" hangingPunct="1"/>
            <a:endParaRPr lang="en-US" altLang="en-US" sz="3200" dirty="0"/>
          </a:p>
          <a:p>
            <a:pPr eaLnBrk="1" hangingPunct="1"/>
            <a:r>
              <a:rPr lang="en-US" altLang="en-US" sz="3200" dirty="0"/>
              <a:t>Not available to clients except for purchase</a:t>
            </a:r>
          </a:p>
        </p:txBody>
      </p:sp>
    </p:spTree>
    <p:extLst>
      <p:ext uri="{BB962C8B-B14F-4D97-AF65-F5344CB8AC3E}">
        <p14:creationId xmlns:p14="http://schemas.microsoft.com/office/powerpoint/2010/main" val="1983488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a:t>Implementing a Token Economy</a:t>
            </a:r>
          </a:p>
        </p:txBody>
      </p:sp>
      <p:sp>
        <p:nvSpPr>
          <p:cNvPr id="3" name="Content Placeholder 2"/>
          <p:cNvSpPr>
            <a:spLocks noGrp="1"/>
          </p:cNvSpPr>
          <p:nvPr>
            <p:ph idx="1"/>
          </p:nvPr>
        </p:nvSpPr>
        <p:spPr/>
        <p:txBody>
          <a:bodyPr rtlCol="0">
            <a:normAutofit/>
          </a:bodyPr>
          <a:lstStyle/>
          <a:p>
            <a:pPr algn="ctr" eaLnBrk="1" fontAlgn="auto" hangingPunct="1">
              <a:spcAft>
                <a:spcPts val="0"/>
              </a:spcAft>
              <a:buFont typeface="Arial" panose="020B0604020202020204" pitchFamily="34" charset="0"/>
              <a:buNone/>
              <a:defRPr/>
            </a:pPr>
            <a:r>
              <a:rPr lang="en-US" sz="3200" dirty="0">
                <a:solidFill>
                  <a:srgbClr val="FF0000"/>
                </a:solidFill>
              </a:rPr>
              <a:t>4. Deciding on the Appropriate Schedule of Reinforcement </a:t>
            </a:r>
          </a:p>
          <a:p>
            <a:pPr eaLnBrk="1" fontAlgn="auto" hangingPunct="1">
              <a:spcAft>
                <a:spcPts val="0"/>
              </a:spcAft>
              <a:buFont typeface="Arial" panose="020B0604020202020204" pitchFamily="34" charset="0"/>
              <a:buNone/>
              <a:defRPr/>
            </a:pPr>
            <a:endParaRPr lang="en-US" sz="3200" dirty="0"/>
          </a:p>
          <a:p>
            <a:pPr eaLnBrk="1" fontAlgn="auto" hangingPunct="1">
              <a:spcAft>
                <a:spcPts val="0"/>
              </a:spcAft>
              <a:buFont typeface="Arial" panose="020B0604020202020204" pitchFamily="34" charset="0"/>
              <a:buChar char="•"/>
              <a:defRPr/>
            </a:pPr>
            <a:r>
              <a:rPr lang="en-US" sz="3200" dirty="0"/>
              <a:t>May begin with continuous reinforcement </a:t>
            </a:r>
          </a:p>
          <a:p>
            <a:pPr eaLnBrk="1" fontAlgn="auto" hangingPunct="1">
              <a:spcAft>
                <a:spcPts val="0"/>
              </a:spcAft>
              <a:buFont typeface="Arial" panose="020B0604020202020204" pitchFamily="34" charset="0"/>
              <a:buChar char="•"/>
              <a:defRPr/>
            </a:pPr>
            <a:endParaRPr lang="en-US" sz="3200" dirty="0"/>
          </a:p>
          <a:p>
            <a:pPr eaLnBrk="1" fontAlgn="auto" hangingPunct="1">
              <a:spcAft>
                <a:spcPts val="0"/>
              </a:spcAft>
              <a:buFont typeface="Arial" panose="020B0604020202020204" pitchFamily="34" charset="0"/>
              <a:buChar char="•"/>
              <a:defRPr/>
            </a:pPr>
            <a:r>
              <a:rPr lang="en-US" sz="3200" dirty="0"/>
              <a:t>Intermittent schedules follow</a:t>
            </a:r>
          </a:p>
          <a:p>
            <a:pPr eaLnBrk="1" fontAlgn="auto" hangingPunct="1">
              <a:spcAft>
                <a:spcPts val="0"/>
              </a:spcAft>
              <a:buFont typeface="Arial" panose="020B0604020202020204" pitchFamily="34" charset="0"/>
              <a:buChar char="•"/>
              <a:defRPr/>
            </a:pPr>
            <a:endParaRPr lang="en-US" sz="3200" dirty="0"/>
          </a:p>
          <a:p>
            <a:pPr eaLnBrk="1" fontAlgn="auto" hangingPunct="1">
              <a:spcAft>
                <a:spcPts val="0"/>
              </a:spcAft>
              <a:buFont typeface="Arial" panose="020B0604020202020204" pitchFamily="34" charset="0"/>
              <a:buChar char="•"/>
              <a:defRPr/>
            </a:pPr>
            <a:r>
              <a:rPr lang="en-US" sz="3200" dirty="0"/>
              <a:t>Earn often early</a:t>
            </a:r>
          </a:p>
        </p:txBody>
      </p:sp>
    </p:spTree>
    <p:extLst>
      <p:ext uri="{BB962C8B-B14F-4D97-AF65-F5344CB8AC3E}">
        <p14:creationId xmlns:p14="http://schemas.microsoft.com/office/powerpoint/2010/main" val="2816980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a:t>Implementing a Token Economy</a:t>
            </a:r>
          </a:p>
        </p:txBody>
      </p:sp>
      <p:sp>
        <p:nvSpPr>
          <p:cNvPr id="3" name="Content Placeholder 2"/>
          <p:cNvSpPr>
            <a:spLocks noGrp="1"/>
          </p:cNvSpPr>
          <p:nvPr>
            <p:ph idx="1"/>
          </p:nvPr>
        </p:nvSpPr>
        <p:spPr/>
        <p:txBody>
          <a:bodyPr rtlCol="0">
            <a:normAutofit/>
          </a:bodyPr>
          <a:lstStyle/>
          <a:p>
            <a:pPr algn="ctr" eaLnBrk="1" fontAlgn="auto" hangingPunct="1">
              <a:spcAft>
                <a:spcPts val="0"/>
              </a:spcAft>
              <a:buFont typeface="Arial" panose="020B0604020202020204" pitchFamily="34" charset="0"/>
              <a:buNone/>
              <a:defRPr/>
            </a:pPr>
            <a:r>
              <a:rPr lang="en-US" sz="3200" dirty="0">
                <a:solidFill>
                  <a:srgbClr val="FF0000"/>
                </a:solidFill>
              </a:rPr>
              <a:t>5. Establishing the Token Exchange Rate</a:t>
            </a:r>
          </a:p>
          <a:p>
            <a:pPr eaLnBrk="1" fontAlgn="auto" hangingPunct="1">
              <a:spcAft>
                <a:spcPts val="0"/>
              </a:spcAft>
              <a:buFont typeface="Arial" panose="020B0604020202020204" pitchFamily="34" charset="0"/>
              <a:buNone/>
              <a:defRPr/>
            </a:pPr>
            <a:endParaRPr lang="en-US" sz="3200" dirty="0"/>
          </a:p>
          <a:p>
            <a:pPr eaLnBrk="1" fontAlgn="auto" hangingPunct="1">
              <a:spcAft>
                <a:spcPts val="0"/>
              </a:spcAft>
              <a:buFont typeface="Arial" panose="020B0604020202020204" pitchFamily="34" charset="0"/>
              <a:buChar char="•"/>
              <a:defRPr/>
            </a:pPr>
            <a:r>
              <a:rPr lang="en-US" sz="3200" dirty="0"/>
              <a:t>Each backup </a:t>
            </a:r>
            <a:r>
              <a:rPr lang="en-US" sz="3200" dirty="0" err="1"/>
              <a:t>reinforcer</a:t>
            </a:r>
            <a:r>
              <a:rPr lang="en-US" sz="3200" dirty="0"/>
              <a:t> must have a price. </a:t>
            </a:r>
          </a:p>
          <a:p>
            <a:pPr eaLnBrk="1" fontAlgn="auto" hangingPunct="1">
              <a:spcAft>
                <a:spcPts val="0"/>
              </a:spcAft>
              <a:buFont typeface="Arial" panose="020B0604020202020204" pitchFamily="34" charset="0"/>
              <a:buChar char="•"/>
              <a:defRPr/>
            </a:pPr>
            <a:endParaRPr lang="en-US" sz="3200" dirty="0"/>
          </a:p>
          <a:p>
            <a:pPr eaLnBrk="1" fontAlgn="auto" hangingPunct="1">
              <a:spcAft>
                <a:spcPts val="0"/>
              </a:spcAft>
              <a:buFont typeface="Arial" panose="020B0604020202020204" pitchFamily="34" charset="0"/>
              <a:buChar char="•"/>
              <a:defRPr/>
            </a:pPr>
            <a:r>
              <a:rPr lang="en-US" sz="3200" dirty="0"/>
              <a:t>Each requires a reasonable level of desirable behavior</a:t>
            </a:r>
          </a:p>
          <a:p>
            <a:pPr eaLnBrk="1" fontAlgn="auto" hangingPunct="1">
              <a:spcAft>
                <a:spcPts val="0"/>
              </a:spcAft>
              <a:buFont typeface="Arial" panose="020B0604020202020204" pitchFamily="34" charset="0"/>
              <a:buChar char="•"/>
              <a:defRPr/>
            </a:pPr>
            <a:endParaRPr lang="en-US" sz="3200" dirty="0"/>
          </a:p>
          <a:p>
            <a:pPr eaLnBrk="1" fontAlgn="auto" hangingPunct="1">
              <a:spcAft>
                <a:spcPts val="0"/>
              </a:spcAft>
              <a:buFont typeface="Arial" panose="020B0604020202020204" pitchFamily="34" charset="0"/>
              <a:buChar char="•"/>
              <a:defRPr/>
            </a:pPr>
            <a:r>
              <a:rPr lang="en-US" sz="3200" dirty="0"/>
              <a:t>Adjusting it</a:t>
            </a:r>
          </a:p>
        </p:txBody>
      </p:sp>
    </p:spTree>
    <p:extLst>
      <p:ext uri="{BB962C8B-B14F-4D97-AF65-F5344CB8AC3E}">
        <p14:creationId xmlns:p14="http://schemas.microsoft.com/office/powerpoint/2010/main" val="3010553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normAutofit lnSpcReduction="10000"/>
          </a:bodyPr>
          <a:lstStyle/>
          <a:p>
            <a:r>
              <a:rPr lang="en-US" dirty="0"/>
              <a:t>9.1. </a:t>
            </a:r>
            <a:r>
              <a:rPr lang="en-US" dirty="0" err="1"/>
              <a:t>Reinforcer</a:t>
            </a:r>
            <a:r>
              <a:rPr lang="en-US" dirty="0"/>
              <a:t> Selection </a:t>
            </a:r>
          </a:p>
          <a:p>
            <a:r>
              <a:rPr lang="en-US" dirty="0"/>
              <a:t>9.2. Differential Reinforcement</a:t>
            </a:r>
          </a:p>
          <a:p>
            <a:r>
              <a:rPr lang="en-US" dirty="0"/>
              <a:t>9.3. The Token Economy</a:t>
            </a:r>
          </a:p>
          <a:p>
            <a:r>
              <a:rPr lang="en-US" dirty="0"/>
              <a:t>9.4. Self-Praise</a:t>
            </a:r>
          </a:p>
          <a:p>
            <a:r>
              <a:rPr lang="en-US" dirty="0"/>
              <a:t>9.5. Aversive Control – Punishment</a:t>
            </a:r>
          </a:p>
          <a:p>
            <a:r>
              <a:rPr lang="en-US" dirty="0"/>
              <a:t>9.6. Social Support…Again</a:t>
            </a:r>
          </a:p>
          <a:p>
            <a:r>
              <a:rPr lang="en-US" dirty="0"/>
              <a:t>9.7. Planning Sheet 5: Selecting </a:t>
            </a:r>
            <a:r>
              <a:rPr lang="en-US" dirty="0" err="1"/>
              <a:t>Reinforcers</a:t>
            </a:r>
            <a:r>
              <a:rPr lang="en-US" dirty="0"/>
              <a:t> and Designing a Token Economy</a:t>
            </a:r>
          </a:p>
          <a:p>
            <a:r>
              <a:rPr lang="en-US" dirty="0"/>
              <a:t>9.8. Exercises</a:t>
            </a:r>
          </a:p>
        </p:txBody>
      </p:sp>
    </p:spTree>
    <p:extLst>
      <p:ext uri="{BB962C8B-B14F-4D97-AF65-F5344CB8AC3E}">
        <p14:creationId xmlns:p14="http://schemas.microsoft.com/office/powerpoint/2010/main" val="3303079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dirty="0"/>
              <a:t>Implementing a Token Economy</a:t>
            </a:r>
          </a:p>
        </p:txBody>
      </p:sp>
      <p:sp>
        <p:nvSpPr>
          <p:cNvPr id="40963" name="Content Placeholder 2"/>
          <p:cNvSpPr>
            <a:spLocks noGrp="1"/>
          </p:cNvSpPr>
          <p:nvPr>
            <p:ph idx="1"/>
          </p:nvPr>
        </p:nvSpPr>
        <p:spPr/>
        <p:txBody>
          <a:bodyPr>
            <a:normAutofit/>
          </a:bodyPr>
          <a:lstStyle/>
          <a:p>
            <a:pPr algn="ctr" eaLnBrk="1" hangingPunct="1">
              <a:buFont typeface="Arial" charset="0"/>
              <a:buNone/>
            </a:pPr>
            <a:r>
              <a:rPr lang="en-US" altLang="en-US" sz="3200" dirty="0">
                <a:solidFill>
                  <a:srgbClr val="FF0000"/>
                </a:solidFill>
              </a:rPr>
              <a:t>6. Establishing the Time and Place for Exchanging Tokens </a:t>
            </a:r>
          </a:p>
          <a:p>
            <a:pPr eaLnBrk="1" hangingPunct="1">
              <a:buFont typeface="Arial" charset="0"/>
              <a:buNone/>
            </a:pPr>
            <a:endParaRPr lang="en-US" altLang="en-US" sz="3200" dirty="0"/>
          </a:p>
          <a:p>
            <a:pPr eaLnBrk="1" hangingPunct="1"/>
            <a:r>
              <a:rPr lang="en-US" altLang="en-US" sz="3200" dirty="0"/>
              <a:t>Planned in advance. </a:t>
            </a:r>
          </a:p>
          <a:p>
            <a:pPr eaLnBrk="1" hangingPunct="1"/>
            <a:endParaRPr lang="en-US" altLang="en-US" sz="3200" dirty="0"/>
          </a:p>
          <a:p>
            <a:pPr eaLnBrk="1" hangingPunct="1"/>
            <a:endParaRPr lang="en-US" altLang="en-US" sz="3200" dirty="0"/>
          </a:p>
        </p:txBody>
      </p:sp>
    </p:spTree>
    <p:extLst>
      <p:ext uri="{BB962C8B-B14F-4D97-AF65-F5344CB8AC3E}">
        <p14:creationId xmlns:p14="http://schemas.microsoft.com/office/powerpoint/2010/main" val="985912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a:t>Response Cost?</a:t>
            </a:r>
          </a:p>
        </p:txBody>
      </p:sp>
      <p:sp>
        <p:nvSpPr>
          <p:cNvPr id="3" name="Content Placeholder 2"/>
          <p:cNvSpPr>
            <a:spLocks noGrp="1"/>
          </p:cNvSpPr>
          <p:nvPr>
            <p:ph idx="1"/>
          </p:nvPr>
        </p:nvSpPr>
        <p:spPr/>
        <p:txBody>
          <a:bodyPr>
            <a:normAutofit/>
          </a:bodyPr>
          <a:lstStyle/>
          <a:p>
            <a:pPr eaLnBrk="1" hangingPunct="1"/>
            <a:r>
              <a:rPr lang="en-US" altLang="en-US" sz="3200" dirty="0"/>
              <a:t>Used when there are undesirable behaviors that compete with the desirable behaviors</a:t>
            </a:r>
          </a:p>
          <a:p>
            <a:pPr eaLnBrk="1" hangingPunct="1"/>
            <a:endParaRPr lang="en-US" altLang="en-US" sz="3200" dirty="0"/>
          </a:p>
          <a:p>
            <a:pPr eaLnBrk="1" hangingPunct="1"/>
            <a:r>
              <a:rPr lang="en-US" altLang="en-US" sz="3200" dirty="0"/>
              <a:t>Introduced after the token economy has been in place for awhile</a:t>
            </a:r>
          </a:p>
          <a:p>
            <a:pPr eaLnBrk="1" hangingPunct="1"/>
            <a:endParaRPr lang="en-US" altLang="en-US" sz="3200" dirty="0"/>
          </a:p>
          <a:p>
            <a:pPr eaLnBrk="1" hangingPunct="1"/>
            <a:r>
              <a:rPr lang="en-US" altLang="en-US" sz="3200" dirty="0"/>
              <a:t>Must be able to get the tokens back. </a:t>
            </a:r>
          </a:p>
          <a:p>
            <a:pPr eaLnBrk="1" hangingPunct="1"/>
            <a:endParaRPr lang="en-US" altLang="en-US" sz="3200" dirty="0"/>
          </a:p>
        </p:txBody>
      </p:sp>
    </p:spTree>
    <p:extLst>
      <p:ext uri="{BB962C8B-B14F-4D97-AF65-F5344CB8AC3E}">
        <p14:creationId xmlns:p14="http://schemas.microsoft.com/office/powerpoint/2010/main" val="899752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a:t>Considerations</a:t>
            </a:r>
          </a:p>
        </p:txBody>
      </p:sp>
      <p:sp>
        <p:nvSpPr>
          <p:cNvPr id="3" name="Content Placeholder 2"/>
          <p:cNvSpPr>
            <a:spLocks noGrp="1"/>
          </p:cNvSpPr>
          <p:nvPr>
            <p:ph idx="1"/>
          </p:nvPr>
        </p:nvSpPr>
        <p:spPr/>
        <p:txBody>
          <a:bodyPr>
            <a:normAutofit/>
          </a:bodyPr>
          <a:lstStyle/>
          <a:p>
            <a:pPr eaLnBrk="1" hangingPunct="1"/>
            <a:r>
              <a:rPr lang="en-US" altLang="en-US" sz="3200" dirty="0"/>
              <a:t>Must deliver tokens immediately. </a:t>
            </a:r>
          </a:p>
          <a:p>
            <a:pPr eaLnBrk="1" hangingPunct="1"/>
            <a:endParaRPr lang="en-US" altLang="en-US" sz="3200" dirty="0"/>
          </a:p>
          <a:p>
            <a:pPr eaLnBrk="1" hangingPunct="1"/>
            <a:r>
              <a:rPr lang="en-US" altLang="en-US" sz="3200" dirty="0"/>
              <a:t>Praise the client while delivering the tokens. </a:t>
            </a:r>
          </a:p>
          <a:p>
            <a:pPr eaLnBrk="1" hangingPunct="1"/>
            <a:endParaRPr lang="en-US" altLang="en-US" sz="3200" dirty="0"/>
          </a:p>
          <a:p>
            <a:pPr eaLnBrk="1" hangingPunct="1"/>
            <a:r>
              <a:rPr lang="en-US" altLang="en-US" sz="3200" dirty="0"/>
              <a:t>Since it is artificial and not found in everyday life, it should be phased out before the client leaves a treatment program</a:t>
            </a:r>
          </a:p>
        </p:txBody>
      </p:sp>
    </p:spTree>
    <p:extLst>
      <p:ext uri="{BB962C8B-B14F-4D97-AF65-F5344CB8AC3E}">
        <p14:creationId xmlns:p14="http://schemas.microsoft.com/office/powerpoint/2010/main" val="1004040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a:t>Advantages</a:t>
            </a:r>
          </a:p>
        </p:txBody>
      </p:sp>
      <p:sp>
        <p:nvSpPr>
          <p:cNvPr id="3" name="Content Placeholder 2"/>
          <p:cNvSpPr>
            <a:spLocks noGrp="1"/>
          </p:cNvSpPr>
          <p:nvPr>
            <p:ph idx="1"/>
          </p:nvPr>
        </p:nvSpPr>
        <p:spPr/>
        <p:txBody>
          <a:bodyPr>
            <a:normAutofit/>
          </a:bodyPr>
          <a:lstStyle/>
          <a:p>
            <a:pPr eaLnBrk="1" hangingPunct="1"/>
            <a:r>
              <a:rPr lang="en-US" altLang="en-US" sz="3200" dirty="0"/>
              <a:t>Is highly structured</a:t>
            </a:r>
          </a:p>
          <a:p>
            <a:pPr eaLnBrk="1" hangingPunct="1"/>
            <a:r>
              <a:rPr lang="en-US" altLang="en-US" sz="3200" dirty="0"/>
              <a:t>Tokens are generalized conditioned </a:t>
            </a:r>
            <a:r>
              <a:rPr lang="en-US" altLang="en-US" sz="3200" dirty="0" err="1"/>
              <a:t>reinforcers</a:t>
            </a:r>
            <a:r>
              <a:rPr lang="en-US" altLang="en-US" sz="3200" dirty="0"/>
              <a:t> and can be paired with a variety of other </a:t>
            </a:r>
            <a:r>
              <a:rPr lang="en-US" altLang="en-US" sz="3200" dirty="0" err="1"/>
              <a:t>reinforcers</a:t>
            </a:r>
            <a:endParaRPr lang="en-US" altLang="en-US" sz="3200" dirty="0"/>
          </a:p>
          <a:p>
            <a:pPr eaLnBrk="1" hangingPunct="1"/>
            <a:r>
              <a:rPr lang="en-US" altLang="en-US" sz="3200" dirty="0"/>
              <a:t>Easy to dispense and accumulate</a:t>
            </a:r>
          </a:p>
          <a:p>
            <a:pPr eaLnBrk="1" hangingPunct="1"/>
            <a:r>
              <a:rPr lang="en-US" altLang="en-US" sz="3200" dirty="0"/>
              <a:t>Response cost is easy to implement</a:t>
            </a:r>
          </a:p>
          <a:p>
            <a:pPr eaLnBrk="1" hangingPunct="1"/>
            <a:r>
              <a:rPr lang="en-US" altLang="en-US" sz="3200" dirty="0"/>
              <a:t>Can be quantified easily – different behaviors receive more or fewer tokens </a:t>
            </a:r>
          </a:p>
        </p:txBody>
      </p:sp>
    </p:spTree>
    <p:extLst>
      <p:ext uri="{BB962C8B-B14F-4D97-AF65-F5344CB8AC3E}">
        <p14:creationId xmlns:p14="http://schemas.microsoft.com/office/powerpoint/2010/main" val="1163249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a:t>Disadvantages</a:t>
            </a:r>
          </a:p>
        </p:txBody>
      </p:sp>
      <p:sp>
        <p:nvSpPr>
          <p:cNvPr id="46083" name="Content Placeholder 2"/>
          <p:cNvSpPr>
            <a:spLocks noGrp="1"/>
          </p:cNvSpPr>
          <p:nvPr>
            <p:ph idx="1"/>
          </p:nvPr>
        </p:nvSpPr>
        <p:spPr>
          <a:xfrm>
            <a:off x="838200" y="1840865"/>
            <a:ext cx="10515600" cy="4351338"/>
          </a:xfrm>
        </p:spPr>
        <p:txBody>
          <a:bodyPr>
            <a:normAutofit/>
          </a:bodyPr>
          <a:lstStyle/>
          <a:p>
            <a:pPr eaLnBrk="1" hangingPunct="1"/>
            <a:r>
              <a:rPr lang="en-US" altLang="en-US" sz="3200" dirty="0"/>
              <a:t>Time and effort involved</a:t>
            </a:r>
          </a:p>
          <a:p>
            <a:pPr eaLnBrk="1" hangingPunct="1"/>
            <a:endParaRPr lang="en-US" altLang="en-US" sz="3200" dirty="0"/>
          </a:p>
          <a:p>
            <a:pPr eaLnBrk="1" hangingPunct="1"/>
            <a:r>
              <a:rPr lang="en-US" altLang="en-US" sz="3200" dirty="0"/>
              <a:t>Cost of purchasing backup </a:t>
            </a:r>
            <a:r>
              <a:rPr lang="en-US" altLang="en-US" sz="3200" dirty="0" err="1"/>
              <a:t>reinforcers</a:t>
            </a:r>
            <a:r>
              <a:rPr lang="en-US" altLang="en-US" sz="3200" dirty="0"/>
              <a:t> </a:t>
            </a:r>
          </a:p>
        </p:txBody>
      </p:sp>
    </p:spTree>
    <p:extLst>
      <p:ext uri="{BB962C8B-B14F-4D97-AF65-F5344CB8AC3E}">
        <p14:creationId xmlns:p14="http://schemas.microsoft.com/office/powerpoint/2010/main" val="2052438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Behavioral Deficit</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2625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 y="4524375"/>
            <a:ext cx="2560320" cy="2286000"/>
          </a:xfrm>
        </p:spPr>
        <p:txBody>
          <a:bodyPr/>
          <a:lstStyle/>
          <a:p>
            <a:r>
              <a:rPr lang="en-US" dirty="0"/>
              <a:t>Token Economy Table</a:t>
            </a:r>
          </a:p>
        </p:txBody>
      </p:sp>
      <p:sp>
        <p:nvSpPr>
          <p:cNvPr id="4" name="TextBox 3"/>
          <p:cNvSpPr txBox="1"/>
          <p:nvPr/>
        </p:nvSpPr>
        <p:spPr>
          <a:xfrm>
            <a:off x="6524620" y="158564"/>
            <a:ext cx="5551767" cy="2308324"/>
          </a:xfrm>
          <a:prstGeom prst="rect">
            <a:avLst/>
          </a:prstGeom>
          <a:noFill/>
        </p:spPr>
        <p:txBody>
          <a:bodyPr wrap="square" rtlCol="0">
            <a:spAutoFit/>
          </a:bodyPr>
          <a:lstStyle/>
          <a:p>
            <a:r>
              <a:rPr lang="en-US" sz="2400" dirty="0"/>
              <a:t>You worked out a total of 3 days in a week and did 30 minutes each day</a:t>
            </a:r>
          </a:p>
          <a:p>
            <a:endParaRPr lang="en-US" sz="2400" dirty="0"/>
          </a:p>
          <a:p>
            <a:r>
              <a:rPr lang="en-US" sz="2400" dirty="0"/>
              <a:t>Criterion is 2 weeks</a:t>
            </a:r>
          </a:p>
          <a:p>
            <a:endParaRPr lang="en-US" sz="2400" dirty="0"/>
          </a:p>
          <a:p>
            <a:r>
              <a:rPr lang="en-US" sz="2400" dirty="0"/>
              <a:t>In Week 4 and have had success so far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53" y="278130"/>
            <a:ext cx="6055764" cy="4309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2896" y="3246120"/>
            <a:ext cx="5873491" cy="3564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602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27 tokens under Behaviors (9 tokens a day x 3 days = 27 tokens)</a:t>
            </a:r>
          </a:p>
          <a:p>
            <a:r>
              <a:rPr lang="en-US" dirty="0"/>
              <a:t>6 tokens under Extra Points for the daily goals (2 tokens for 30 min. of cardio in one day x 3 days) </a:t>
            </a:r>
          </a:p>
          <a:p>
            <a:r>
              <a:rPr lang="en-US" dirty="0"/>
              <a:t>9 tokens under Extra Points for completing </a:t>
            </a:r>
            <a:r>
              <a:rPr lang="en-US" dirty="0" err="1"/>
              <a:t>Subgoal</a:t>
            </a:r>
            <a:r>
              <a:rPr lang="en-US" dirty="0"/>
              <a:t> 2</a:t>
            </a:r>
          </a:p>
          <a:p>
            <a:r>
              <a:rPr lang="en-US" dirty="0"/>
              <a:t>1 </a:t>
            </a:r>
            <a:r>
              <a:rPr lang="en-US" dirty="0" err="1"/>
              <a:t>Blu</a:t>
            </a:r>
            <a:r>
              <a:rPr lang="en-US" dirty="0"/>
              <a:t> Ray – Completing your fourth week.</a:t>
            </a:r>
          </a:p>
          <a:p>
            <a:r>
              <a:rPr lang="en-US" dirty="0"/>
              <a:t>TOTAL – 42 tokens (27+6+9) and 1 </a:t>
            </a:r>
            <a:r>
              <a:rPr lang="en-US" dirty="0" err="1"/>
              <a:t>Blu</a:t>
            </a:r>
            <a:r>
              <a:rPr lang="en-US" dirty="0"/>
              <a:t> Ray</a:t>
            </a:r>
          </a:p>
          <a:p>
            <a:pPr marL="0" indent="0">
              <a:buNone/>
            </a:pPr>
            <a:endParaRPr lang="en-US" dirty="0"/>
          </a:p>
        </p:txBody>
      </p:sp>
    </p:spTree>
    <p:extLst>
      <p:ext uri="{BB962C8B-B14F-4D97-AF65-F5344CB8AC3E}">
        <p14:creationId xmlns:p14="http://schemas.microsoft.com/office/powerpoint/2010/main" val="3686660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630" y="2011680"/>
            <a:ext cx="11088921" cy="4247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a:spLocks noGrp="1"/>
          </p:cNvSpPr>
          <p:nvPr>
            <p:ph type="title"/>
          </p:nvPr>
        </p:nvSpPr>
        <p:spPr>
          <a:xfrm>
            <a:off x="838200" y="365125"/>
            <a:ext cx="10515600" cy="1325563"/>
          </a:xfrm>
        </p:spPr>
        <p:txBody>
          <a:bodyPr/>
          <a:lstStyle/>
          <a:p>
            <a:pPr eaLnBrk="1" hangingPunct="1"/>
            <a:r>
              <a:rPr lang="en-US" altLang="en-US" dirty="0"/>
              <a:t>Calculate Max Tokens</a:t>
            </a:r>
          </a:p>
        </p:txBody>
      </p:sp>
    </p:spTree>
    <p:extLst>
      <p:ext uri="{BB962C8B-B14F-4D97-AF65-F5344CB8AC3E}">
        <p14:creationId xmlns:p14="http://schemas.microsoft.com/office/powerpoint/2010/main" val="2876822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11" y="1615440"/>
            <a:ext cx="11292545" cy="452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838200" y="365125"/>
            <a:ext cx="10515600" cy="1325563"/>
          </a:xfrm>
        </p:spPr>
        <p:txBody>
          <a:bodyPr/>
          <a:lstStyle/>
          <a:p>
            <a:pPr eaLnBrk="1" hangingPunct="1"/>
            <a:r>
              <a:rPr lang="en-US" altLang="en-US" dirty="0"/>
              <a:t>Calculate Max Tokens - Adjustment</a:t>
            </a:r>
          </a:p>
        </p:txBody>
      </p:sp>
    </p:spTree>
    <p:extLst>
      <p:ext uri="{BB962C8B-B14F-4D97-AF65-F5344CB8AC3E}">
        <p14:creationId xmlns:p14="http://schemas.microsoft.com/office/powerpoint/2010/main" val="2248551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a:xfrm>
            <a:off x="838200" y="1825625"/>
            <a:ext cx="10515600" cy="4542518"/>
          </a:xfrm>
        </p:spPr>
        <p:txBody>
          <a:bodyPr>
            <a:normAutofit fontScale="92500" lnSpcReduction="10000"/>
          </a:bodyPr>
          <a:lstStyle/>
          <a:p>
            <a:r>
              <a:rPr lang="en-US" dirty="0"/>
              <a:t>Clarify how to select </a:t>
            </a:r>
            <a:r>
              <a:rPr lang="en-US" dirty="0" err="1"/>
              <a:t>reinforcer</a:t>
            </a:r>
            <a:r>
              <a:rPr lang="en-US" dirty="0"/>
              <a:t> to use in a treatment plan.</a:t>
            </a:r>
          </a:p>
          <a:p>
            <a:r>
              <a:rPr lang="en-US" dirty="0"/>
              <a:t>Clarify how to use differential reinforcement in a treatment plan.</a:t>
            </a:r>
          </a:p>
          <a:p>
            <a:r>
              <a:rPr lang="en-US" dirty="0"/>
              <a:t>Describe and exemplify the use of the token economy in a treatment plan.</a:t>
            </a:r>
          </a:p>
          <a:p>
            <a:r>
              <a:rPr lang="en-US" dirty="0"/>
              <a:t>Explain the role of self-praise in behavior modification.</a:t>
            </a:r>
          </a:p>
          <a:p>
            <a:r>
              <a:rPr lang="en-US" dirty="0"/>
              <a:t>List, describe, and exemplify punishment procedures.</a:t>
            </a:r>
          </a:p>
          <a:p>
            <a:r>
              <a:rPr lang="en-US" dirty="0"/>
              <a:t>State the role of social support in reinforcing a desirable behavior or punishing a problem/undesirable behavior.</a:t>
            </a:r>
          </a:p>
          <a:p>
            <a:r>
              <a:rPr lang="en-US" dirty="0"/>
              <a:t>Complete Planning Sheet 5: Selecting </a:t>
            </a:r>
            <a:r>
              <a:rPr lang="en-US" dirty="0" err="1"/>
              <a:t>Reinforcers</a:t>
            </a:r>
            <a:r>
              <a:rPr lang="en-US" dirty="0"/>
              <a:t> and Designing a Token Economy</a:t>
            </a:r>
          </a:p>
          <a:p>
            <a:r>
              <a:rPr lang="en-US" dirty="0"/>
              <a:t>Apply what you have learned in this module in Exercise 9.1.</a:t>
            </a:r>
          </a:p>
        </p:txBody>
      </p:sp>
    </p:spTree>
    <p:extLst>
      <p:ext uri="{BB962C8B-B14F-4D97-AF65-F5344CB8AC3E}">
        <p14:creationId xmlns:p14="http://schemas.microsoft.com/office/powerpoint/2010/main" val="1207621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 y="4524375"/>
            <a:ext cx="2560320" cy="2286000"/>
          </a:xfrm>
        </p:spPr>
        <p:txBody>
          <a:bodyPr/>
          <a:lstStyle/>
          <a:p>
            <a:r>
              <a:rPr lang="en-US" dirty="0"/>
              <a:t>Token Economy Table</a:t>
            </a:r>
          </a:p>
        </p:txBody>
      </p:sp>
      <p:sp>
        <p:nvSpPr>
          <p:cNvPr id="4" name="TextBox 3"/>
          <p:cNvSpPr txBox="1"/>
          <p:nvPr/>
        </p:nvSpPr>
        <p:spPr>
          <a:xfrm>
            <a:off x="6524620" y="158564"/>
            <a:ext cx="5551767" cy="2308324"/>
          </a:xfrm>
          <a:prstGeom prst="rect">
            <a:avLst/>
          </a:prstGeom>
          <a:noFill/>
        </p:spPr>
        <p:txBody>
          <a:bodyPr wrap="square" rtlCol="0">
            <a:spAutoFit/>
          </a:bodyPr>
          <a:lstStyle/>
          <a:p>
            <a:r>
              <a:rPr lang="en-US" sz="2400" dirty="0"/>
              <a:t>You worked out a total of 3 days in a week and did 30 minutes each day</a:t>
            </a:r>
          </a:p>
          <a:p>
            <a:endParaRPr lang="en-US" sz="2400" dirty="0"/>
          </a:p>
          <a:p>
            <a:r>
              <a:rPr lang="en-US" sz="2400" dirty="0"/>
              <a:t>Criterion is 2 weeks</a:t>
            </a:r>
          </a:p>
          <a:p>
            <a:endParaRPr lang="en-US" sz="2400" dirty="0"/>
          </a:p>
          <a:p>
            <a:r>
              <a:rPr lang="en-US" sz="2400" dirty="0"/>
              <a:t>In Week 4 and have had success so far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53" y="278130"/>
            <a:ext cx="6055764" cy="4309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2896" y="3246120"/>
            <a:ext cx="5873491" cy="3564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53352" y="4066391"/>
            <a:ext cx="6049543" cy="45798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346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7248" y="239257"/>
            <a:ext cx="7255192" cy="6466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20040" y="2383393"/>
            <a:ext cx="4179286" cy="1446550"/>
          </a:xfrm>
          <a:prstGeom prst="rect">
            <a:avLst/>
          </a:prstGeom>
          <a:noFill/>
        </p:spPr>
        <p:txBody>
          <a:bodyPr wrap="none" rtlCol="0">
            <a:spAutoFit/>
          </a:bodyPr>
          <a:lstStyle/>
          <a:p>
            <a:pPr algn="ctr"/>
            <a:r>
              <a:rPr lang="en-US" sz="4400" dirty="0"/>
              <a:t>Treatment Phase </a:t>
            </a:r>
          </a:p>
          <a:p>
            <a:pPr algn="ctr"/>
            <a:r>
              <a:rPr lang="en-US" sz="4400" dirty="0"/>
              <a:t>Token Log</a:t>
            </a:r>
          </a:p>
        </p:txBody>
      </p:sp>
    </p:spTree>
    <p:extLst>
      <p:ext uri="{BB962C8B-B14F-4D97-AF65-F5344CB8AC3E}">
        <p14:creationId xmlns:p14="http://schemas.microsoft.com/office/powerpoint/2010/main" val="27052236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744122" y="1109634"/>
            <a:ext cx="7072801" cy="5440617"/>
          </a:xfrm>
          <a:prstGeom prst="rect">
            <a:avLst/>
          </a:prstGeom>
        </p:spPr>
      </p:pic>
      <p:sp>
        <p:nvSpPr>
          <p:cNvPr id="7" name="TextBox 6"/>
          <p:cNvSpPr txBox="1"/>
          <p:nvPr/>
        </p:nvSpPr>
        <p:spPr>
          <a:xfrm>
            <a:off x="459893" y="1684146"/>
            <a:ext cx="4179285" cy="3477875"/>
          </a:xfrm>
          <a:prstGeom prst="rect">
            <a:avLst/>
          </a:prstGeom>
          <a:noFill/>
        </p:spPr>
        <p:txBody>
          <a:bodyPr wrap="none" rtlCol="0">
            <a:spAutoFit/>
          </a:bodyPr>
          <a:lstStyle/>
          <a:p>
            <a:pPr algn="ctr"/>
            <a:r>
              <a:rPr lang="en-US" sz="4400" dirty="0"/>
              <a:t>Completed </a:t>
            </a:r>
          </a:p>
          <a:p>
            <a:pPr algn="ctr"/>
            <a:r>
              <a:rPr lang="en-US" sz="4400" dirty="0"/>
              <a:t>Treatment Phase </a:t>
            </a:r>
          </a:p>
          <a:p>
            <a:pPr algn="ctr"/>
            <a:r>
              <a:rPr lang="en-US" sz="4400" dirty="0"/>
              <a:t>Token Log with</a:t>
            </a:r>
          </a:p>
          <a:p>
            <a:pPr algn="ctr"/>
            <a:r>
              <a:rPr lang="en-US" sz="4400" dirty="0"/>
              <a:t>Week 7 </a:t>
            </a:r>
          </a:p>
          <a:p>
            <a:pPr algn="ctr"/>
            <a:r>
              <a:rPr lang="en-US" sz="4400" dirty="0"/>
              <a:t>Adjustment</a:t>
            </a:r>
          </a:p>
        </p:txBody>
      </p:sp>
    </p:spTree>
    <p:extLst>
      <p:ext uri="{BB962C8B-B14F-4D97-AF65-F5344CB8AC3E}">
        <p14:creationId xmlns:p14="http://schemas.microsoft.com/office/powerpoint/2010/main" val="3597835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245" y="1472071"/>
            <a:ext cx="2560320" cy="39173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Token Economy Table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5505" y="281045"/>
            <a:ext cx="6482434" cy="583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303981" y="6111745"/>
            <a:ext cx="2968505" cy="523220"/>
          </a:xfrm>
          <a:prstGeom prst="rect">
            <a:avLst/>
          </a:prstGeom>
          <a:noFill/>
        </p:spPr>
        <p:txBody>
          <a:bodyPr wrap="none" rtlCol="0">
            <a:spAutoFit/>
          </a:bodyPr>
          <a:lstStyle/>
          <a:p>
            <a:r>
              <a:rPr lang="en-US" sz="2800" b="1" dirty="0">
                <a:solidFill>
                  <a:srgbClr val="FF0000"/>
                </a:solidFill>
              </a:rPr>
              <a:t>TOTAL COST - 2645</a:t>
            </a:r>
          </a:p>
        </p:txBody>
      </p:sp>
    </p:spTree>
    <p:extLst>
      <p:ext uri="{BB962C8B-B14F-4D97-AF65-F5344CB8AC3E}">
        <p14:creationId xmlns:p14="http://schemas.microsoft.com/office/powerpoint/2010/main" val="3469036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My Behavior Modification Worksheet</a:t>
            </a:r>
          </a:p>
        </p:txBody>
      </p:sp>
      <p:sp>
        <p:nvSpPr>
          <p:cNvPr id="5" name="Text Placeholder 4"/>
          <p:cNvSpPr>
            <a:spLocks noGrp="1"/>
          </p:cNvSpPr>
          <p:nvPr>
            <p:ph type="body" idx="1"/>
          </p:nvPr>
        </p:nvSpPr>
        <p:spPr/>
        <p:txBody>
          <a:bodyPr/>
          <a:lstStyle/>
          <a:p>
            <a:r>
              <a:rPr lang="en-US" dirty="0"/>
              <a:t>Pause….Let Excel Do the Work for You</a:t>
            </a:r>
          </a:p>
        </p:txBody>
      </p:sp>
    </p:spTree>
    <p:extLst>
      <p:ext uri="{BB962C8B-B14F-4D97-AF65-F5344CB8AC3E}">
        <p14:creationId xmlns:p14="http://schemas.microsoft.com/office/powerpoint/2010/main" val="10957454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Behavioral Excess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222765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a:t>
            </a:r>
            <a:r>
              <a:rPr lang="en-US" b="1" dirty="0">
                <a:solidFill>
                  <a:srgbClr val="FF0000"/>
                </a:solidFill>
              </a:rPr>
              <a:t>Excess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00238"/>
            <a:ext cx="6722054" cy="4851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2054" y="3505200"/>
            <a:ext cx="5353396"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8456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73" y="2727325"/>
            <a:ext cx="3520440" cy="1325563"/>
          </a:xfrm>
        </p:spPr>
        <p:txBody>
          <a:bodyPr/>
          <a:lstStyle/>
          <a:p>
            <a:pPr algn="ctr"/>
            <a:r>
              <a:rPr lang="en-US" dirty="0"/>
              <a:t>Behavioral Excess</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4313" y="280704"/>
            <a:ext cx="7954327" cy="64334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57507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73" y="2727325"/>
            <a:ext cx="3520440" cy="1325563"/>
          </a:xfrm>
        </p:spPr>
        <p:txBody>
          <a:bodyPr/>
          <a:lstStyle/>
          <a:p>
            <a:pPr algn="ctr"/>
            <a:r>
              <a:rPr lang="en-US" dirty="0"/>
              <a:t>Behavioral Excess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9988" y="822960"/>
            <a:ext cx="8368826" cy="5545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6137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Practice Exercise </a:t>
            </a:r>
          </a:p>
        </p:txBody>
      </p:sp>
      <p:sp>
        <p:nvSpPr>
          <p:cNvPr id="5" name="Text Placeholder 4"/>
          <p:cNvSpPr>
            <a:spLocks noGrp="1"/>
          </p:cNvSpPr>
          <p:nvPr>
            <p:ph type="body" idx="1"/>
          </p:nvPr>
        </p:nvSpPr>
        <p:spPr/>
        <p:txBody>
          <a:bodyPr/>
          <a:lstStyle/>
          <a:p>
            <a:r>
              <a:rPr lang="en-US" dirty="0"/>
              <a:t>Small Group</a:t>
            </a:r>
          </a:p>
        </p:txBody>
      </p:sp>
    </p:spTree>
    <p:extLst>
      <p:ext uri="{BB962C8B-B14F-4D97-AF65-F5344CB8AC3E}">
        <p14:creationId xmlns:p14="http://schemas.microsoft.com/office/powerpoint/2010/main" val="337346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9.1</a:t>
            </a:r>
          </a:p>
        </p:txBody>
      </p:sp>
      <p:sp>
        <p:nvSpPr>
          <p:cNvPr id="5" name="Text Placeholder 4"/>
          <p:cNvSpPr>
            <a:spLocks noGrp="1"/>
          </p:cNvSpPr>
          <p:nvPr>
            <p:ph type="body" idx="1"/>
          </p:nvPr>
        </p:nvSpPr>
        <p:spPr/>
        <p:txBody>
          <a:bodyPr>
            <a:normAutofit/>
          </a:bodyPr>
          <a:lstStyle/>
          <a:p>
            <a:r>
              <a:rPr lang="en-US" sz="2800" b="1" dirty="0" err="1">
                <a:solidFill>
                  <a:srgbClr val="FF0000"/>
                </a:solidFill>
              </a:rPr>
              <a:t>Reinforcer</a:t>
            </a:r>
            <a:r>
              <a:rPr lang="en-US" sz="2800" b="1" dirty="0">
                <a:solidFill>
                  <a:srgbClr val="FF0000"/>
                </a:solidFill>
              </a:rPr>
              <a:t> Selection</a:t>
            </a:r>
          </a:p>
        </p:txBody>
      </p:sp>
    </p:spTree>
    <p:extLst>
      <p:ext uri="{BB962C8B-B14F-4D97-AF65-F5344CB8AC3E}">
        <p14:creationId xmlns:p14="http://schemas.microsoft.com/office/powerpoint/2010/main" val="4484791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Practice Using a Token Economy</a:t>
            </a:r>
            <a:endParaRPr lang="en-US" dirty="0"/>
          </a:p>
        </p:txBody>
      </p:sp>
      <p:sp>
        <p:nvSpPr>
          <p:cNvPr id="5" name="Content Placeholder 4"/>
          <p:cNvSpPr>
            <a:spLocks noGrp="1"/>
          </p:cNvSpPr>
          <p:nvPr>
            <p:ph idx="1"/>
          </p:nvPr>
        </p:nvSpPr>
        <p:spPr>
          <a:xfrm>
            <a:off x="579120" y="1627505"/>
            <a:ext cx="10515600" cy="4351338"/>
          </a:xfrm>
        </p:spPr>
        <p:txBody>
          <a:bodyPr/>
          <a:lstStyle/>
          <a:p>
            <a:r>
              <a:rPr lang="en-US" dirty="0"/>
              <a:t>You are conducting a remedial reading program with a group of 4 third graders who are reading behind grade level. You are using a standardized reading program in which the students identify words and word sounds, read short passages aloud, and answer comprehension questions. You sit in from of the students as you conduct the lesson, and the students have many opportunities to respond in each group session. The students tend to be distracted and pay attention to things in the room other than the instructional items that are being presented. Answering the questions given above, describe the token economy you will implement with these students. Be specific.</a:t>
            </a:r>
          </a:p>
        </p:txBody>
      </p:sp>
      <p:sp>
        <p:nvSpPr>
          <p:cNvPr id="3" name="Rectangle 2"/>
          <p:cNvSpPr/>
          <p:nvPr/>
        </p:nvSpPr>
        <p:spPr>
          <a:xfrm>
            <a:off x="0" y="5817215"/>
            <a:ext cx="12192000" cy="923330"/>
          </a:xfrm>
          <a:prstGeom prst="rect">
            <a:avLst/>
          </a:prstGeom>
          <a:noFill/>
        </p:spPr>
        <p:txBody>
          <a:bodyPr wrap="square" lIns="91440" tIns="45720" rIns="91440" bIns="45720">
            <a:spAutoFit/>
          </a:bodyPr>
          <a:lstStyle/>
          <a:p>
            <a:pPr algn="ctr"/>
            <a:r>
              <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rPr>
              <a:t>See Class Handout</a:t>
            </a:r>
          </a:p>
        </p:txBody>
      </p:sp>
    </p:spTree>
    <p:extLst>
      <p:ext uri="{BB962C8B-B14F-4D97-AF65-F5344CB8AC3E}">
        <p14:creationId xmlns:p14="http://schemas.microsoft.com/office/powerpoint/2010/main" val="6996158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9.4</a:t>
            </a:r>
          </a:p>
        </p:txBody>
      </p:sp>
      <p:sp>
        <p:nvSpPr>
          <p:cNvPr id="5" name="Text Placeholder 4"/>
          <p:cNvSpPr>
            <a:spLocks noGrp="1"/>
          </p:cNvSpPr>
          <p:nvPr>
            <p:ph type="body" idx="1"/>
          </p:nvPr>
        </p:nvSpPr>
        <p:spPr/>
        <p:txBody>
          <a:bodyPr>
            <a:normAutofit/>
          </a:bodyPr>
          <a:lstStyle/>
          <a:p>
            <a:r>
              <a:rPr lang="en-US" sz="2800" b="1" dirty="0">
                <a:solidFill>
                  <a:srgbClr val="FF0000"/>
                </a:solidFill>
              </a:rPr>
              <a:t>Self-Praise</a:t>
            </a:r>
          </a:p>
        </p:txBody>
      </p:sp>
    </p:spTree>
    <p:extLst>
      <p:ext uri="{BB962C8B-B14F-4D97-AF65-F5344CB8AC3E}">
        <p14:creationId xmlns:p14="http://schemas.microsoft.com/office/powerpoint/2010/main" val="251060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Self-Praise?</a:t>
            </a:r>
          </a:p>
        </p:txBody>
      </p:sp>
      <p:sp>
        <p:nvSpPr>
          <p:cNvPr id="5" name="Content Placeholder 4"/>
          <p:cNvSpPr>
            <a:spLocks noGrp="1"/>
          </p:cNvSpPr>
          <p:nvPr>
            <p:ph idx="1"/>
          </p:nvPr>
        </p:nvSpPr>
        <p:spPr/>
        <p:txBody>
          <a:bodyPr>
            <a:normAutofit/>
          </a:bodyPr>
          <a:lstStyle/>
          <a:p>
            <a:r>
              <a:rPr lang="en-US" sz="3200" dirty="0"/>
              <a:t>Self-praise is also called verbal self-reinforcement and is simply when you tell yourself, “Nice job” or “Way to go.” </a:t>
            </a:r>
          </a:p>
          <a:p>
            <a:endParaRPr lang="en-US" sz="3200" dirty="0"/>
          </a:p>
          <a:p>
            <a:r>
              <a:rPr lang="en-US" sz="3200" dirty="0"/>
              <a:t>It can be said out loud or covertly and is left out of behavior medication plans because it seems silly for most to do or conceited, neither of which is true. </a:t>
            </a:r>
          </a:p>
        </p:txBody>
      </p:sp>
    </p:spTree>
    <p:extLst>
      <p:ext uri="{BB962C8B-B14F-4D97-AF65-F5344CB8AC3E}">
        <p14:creationId xmlns:p14="http://schemas.microsoft.com/office/powerpoint/2010/main" val="123287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9.5</a:t>
            </a:r>
          </a:p>
        </p:txBody>
      </p:sp>
      <p:sp>
        <p:nvSpPr>
          <p:cNvPr id="5" name="Text Placeholder 4"/>
          <p:cNvSpPr>
            <a:spLocks noGrp="1"/>
          </p:cNvSpPr>
          <p:nvPr>
            <p:ph type="body" idx="1"/>
          </p:nvPr>
        </p:nvSpPr>
        <p:spPr/>
        <p:txBody>
          <a:bodyPr>
            <a:normAutofit/>
          </a:bodyPr>
          <a:lstStyle/>
          <a:p>
            <a:r>
              <a:rPr lang="en-US" sz="2800" b="1" dirty="0">
                <a:solidFill>
                  <a:srgbClr val="FF0000"/>
                </a:solidFill>
              </a:rPr>
              <a:t>Aversive Control - Punishment</a:t>
            </a:r>
          </a:p>
        </p:txBody>
      </p:sp>
    </p:spTree>
    <p:extLst>
      <p:ext uri="{BB962C8B-B14F-4D97-AF65-F5344CB8AC3E}">
        <p14:creationId xmlns:p14="http://schemas.microsoft.com/office/powerpoint/2010/main" val="3081960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a:t>Time Out</a:t>
            </a:r>
          </a:p>
        </p:txBody>
      </p:sp>
      <p:sp>
        <p:nvSpPr>
          <p:cNvPr id="3" name="Content Placeholder 2"/>
          <p:cNvSpPr>
            <a:spLocks noGrp="1"/>
          </p:cNvSpPr>
          <p:nvPr>
            <p:ph idx="1"/>
          </p:nvPr>
        </p:nvSpPr>
        <p:spPr/>
        <p:txBody>
          <a:bodyPr>
            <a:normAutofit/>
          </a:bodyPr>
          <a:lstStyle/>
          <a:p>
            <a:pPr eaLnBrk="1" hangingPunct="1"/>
            <a:r>
              <a:rPr lang="en-US" altLang="en-US" sz="3200" dirty="0"/>
              <a:t>When a person is removed from a reinforcing activity due to an instance of a problem behavior</a:t>
            </a:r>
          </a:p>
          <a:p>
            <a:pPr eaLnBrk="1" hangingPunct="1"/>
            <a:r>
              <a:rPr lang="en-US" altLang="en-US" sz="3200" dirty="0"/>
              <a:t>Results in a decrease of the PB in the future</a:t>
            </a:r>
          </a:p>
          <a:p>
            <a:pPr eaLnBrk="1" hangingPunct="1"/>
            <a:endParaRPr lang="en-US" altLang="en-US" sz="3200" dirty="0"/>
          </a:p>
          <a:p>
            <a:pPr eaLnBrk="1" hangingPunct="1"/>
            <a:r>
              <a:rPr lang="en-US" altLang="en-US" sz="3200" dirty="0"/>
              <a:t>Types</a:t>
            </a:r>
          </a:p>
          <a:p>
            <a:pPr eaLnBrk="1" hangingPunct="1"/>
            <a:endParaRPr lang="en-US" altLang="en-US" sz="3200" dirty="0"/>
          </a:p>
          <a:p>
            <a:pPr eaLnBrk="1" hangingPunct="1"/>
            <a:r>
              <a:rPr lang="en-US" altLang="en-US" sz="3200" dirty="0"/>
              <a:t>Considerations</a:t>
            </a:r>
          </a:p>
        </p:txBody>
      </p:sp>
    </p:spTree>
    <p:extLst>
      <p:ext uri="{BB962C8B-B14F-4D97-AF65-F5344CB8AC3E}">
        <p14:creationId xmlns:p14="http://schemas.microsoft.com/office/powerpoint/2010/main" val="3227168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a:t>Response Cost</a:t>
            </a:r>
          </a:p>
        </p:txBody>
      </p:sp>
      <p:sp>
        <p:nvSpPr>
          <p:cNvPr id="3" name="Content Placeholder 2"/>
          <p:cNvSpPr>
            <a:spLocks noGrp="1"/>
          </p:cNvSpPr>
          <p:nvPr>
            <p:ph idx="1"/>
          </p:nvPr>
        </p:nvSpPr>
        <p:spPr>
          <a:xfrm>
            <a:off x="838200" y="1840865"/>
            <a:ext cx="10515600" cy="4351338"/>
          </a:xfrm>
        </p:spPr>
        <p:txBody>
          <a:bodyPr>
            <a:normAutofit/>
          </a:bodyPr>
          <a:lstStyle/>
          <a:p>
            <a:pPr eaLnBrk="1" hangingPunct="1"/>
            <a:r>
              <a:rPr lang="en-US" altLang="en-US" sz="3200" dirty="0"/>
              <a:t>The removal of a specified amount of </a:t>
            </a:r>
            <a:r>
              <a:rPr lang="en-US" altLang="en-US" sz="3200" dirty="0" err="1"/>
              <a:t>reinforcer</a:t>
            </a:r>
            <a:r>
              <a:rPr lang="en-US" altLang="en-US" sz="3200" dirty="0"/>
              <a:t> contingent on the occurrence of a problem behavior</a:t>
            </a:r>
          </a:p>
          <a:p>
            <a:pPr eaLnBrk="1" hangingPunct="1"/>
            <a:endParaRPr lang="en-US" altLang="en-US" sz="3200" dirty="0"/>
          </a:p>
          <a:p>
            <a:pPr eaLnBrk="1" hangingPunct="1"/>
            <a:r>
              <a:rPr lang="en-US" altLang="en-US" sz="3200" dirty="0"/>
              <a:t>Is it a NP procedure? </a:t>
            </a:r>
          </a:p>
          <a:p>
            <a:pPr eaLnBrk="1" hangingPunct="1"/>
            <a:endParaRPr lang="en-US" altLang="en-US" sz="3200" dirty="0"/>
          </a:p>
          <a:p>
            <a:pPr eaLnBrk="1" hangingPunct="1"/>
            <a:r>
              <a:rPr lang="en-US" altLang="en-US" sz="3200" dirty="0"/>
              <a:t>Considerations</a:t>
            </a:r>
          </a:p>
        </p:txBody>
      </p:sp>
    </p:spTree>
    <p:extLst>
      <p:ext uri="{BB962C8B-B14F-4D97-AF65-F5344CB8AC3E}">
        <p14:creationId xmlns:p14="http://schemas.microsoft.com/office/powerpoint/2010/main" val="3198112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a:t>Aversive Activities</a:t>
            </a:r>
          </a:p>
        </p:txBody>
      </p:sp>
      <p:sp>
        <p:nvSpPr>
          <p:cNvPr id="3" name="Content Placeholder 2"/>
          <p:cNvSpPr>
            <a:spLocks noGrp="1"/>
          </p:cNvSpPr>
          <p:nvPr>
            <p:ph idx="1"/>
          </p:nvPr>
        </p:nvSpPr>
        <p:spPr>
          <a:xfrm>
            <a:off x="406400" y="1447800"/>
            <a:ext cx="10972800" cy="4953000"/>
          </a:xfrm>
        </p:spPr>
        <p:txBody>
          <a:bodyPr rtlCol="0">
            <a:normAutofit/>
          </a:bodyPr>
          <a:lstStyle/>
          <a:p>
            <a:pPr eaLnBrk="1" fontAlgn="auto" hangingPunct="1">
              <a:spcAft>
                <a:spcPts val="0"/>
              </a:spcAft>
              <a:buFont typeface="Arial" panose="020B0604020202020204" pitchFamily="34" charset="0"/>
              <a:buChar char="•"/>
              <a:defRPr/>
            </a:pPr>
            <a:r>
              <a:rPr lang="en-US" sz="3200" dirty="0"/>
              <a:t>Overcorrection</a:t>
            </a:r>
          </a:p>
          <a:p>
            <a:pPr lvl="1" eaLnBrk="1" fontAlgn="auto" hangingPunct="1">
              <a:spcAft>
                <a:spcPts val="0"/>
              </a:spcAft>
              <a:buFont typeface="Arial" panose="020B0604020202020204" pitchFamily="34" charset="0"/>
              <a:buChar char="–"/>
              <a:defRPr/>
            </a:pPr>
            <a:r>
              <a:rPr lang="en-US" sz="2800" dirty="0"/>
              <a:t>Positive practice</a:t>
            </a:r>
          </a:p>
          <a:p>
            <a:pPr lvl="1" eaLnBrk="1" fontAlgn="auto" hangingPunct="1">
              <a:spcAft>
                <a:spcPts val="0"/>
              </a:spcAft>
              <a:buFont typeface="Arial" panose="020B0604020202020204" pitchFamily="34" charset="0"/>
              <a:buChar char="–"/>
              <a:defRPr/>
            </a:pPr>
            <a:r>
              <a:rPr lang="en-US" sz="2800" dirty="0"/>
              <a:t>Restitution</a:t>
            </a:r>
          </a:p>
          <a:p>
            <a:pPr lvl="1" eaLnBrk="1" fontAlgn="auto" hangingPunct="1">
              <a:spcAft>
                <a:spcPts val="0"/>
              </a:spcAft>
              <a:buFont typeface="Arial" panose="020B0604020202020204" pitchFamily="34" charset="0"/>
              <a:buNone/>
              <a:defRPr/>
            </a:pPr>
            <a:endParaRPr lang="en-US" sz="2800" dirty="0"/>
          </a:p>
          <a:p>
            <a:pPr eaLnBrk="1" fontAlgn="auto" hangingPunct="1">
              <a:spcAft>
                <a:spcPts val="0"/>
              </a:spcAft>
              <a:buFont typeface="Arial" panose="020B0604020202020204" pitchFamily="34" charset="0"/>
              <a:buChar char="•"/>
              <a:defRPr/>
            </a:pPr>
            <a:r>
              <a:rPr lang="en-US" sz="3200" dirty="0"/>
              <a:t>Contingent Exercise</a:t>
            </a:r>
          </a:p>
          <a:p>
            <a:pPr eaLnBrk="1" fontAlgn="auto" hangingPunct="1">
              <a:spcAft>
                <a:spcPts val="0"/>
              </a:spcAft>
              <a:buFont typeface="Arial" panose="020B0604020202020204" pitchFamily="34" charset="0"/>
              <a:buNone/>
              <a:defRPr/>
            </a:pPr>
            <a:endParaRPr lang="en-US" sz="3200" dirty="0"/>
          </a:p>
          <a:p>
            <a:pPr eaLnBrk="1" fontAlgn="auto" hangingPunct="1">
              <a:spcAft>
                <a:spcPts val="0"/>
              </a:spcAft>
              <a:buFont typeface="Arial" panose="020B0604020202020204" pitchFamily="34" charset="0"/>
              <a:buChar char="•"/>
              <a:defRPr/>
            </a:pPr>
            <a:r>
              <a:rPr lang="en-US" sz="3200" dirty="0"/>
              <a:t>Guided Compliance</a:t>
            </a:r>
          </a:p>
          <a:p>
            <a:pPr eaLnBrk="1" fontAlgn="auto" hangingPunct="1">
              <a:spcAft>
                <a:spcPts val="0"/>
              </a:spcAft>
              <a:buFont typeface="Arial" panose="020B0604020202020204" pitchFamily="34" charset="0"/>
              <a:buChar char="•"/>
              <a:defRPr/>
            </a:pPr>
            <a:endParaRPr lang="en-US" sz="3200" dirty="0"/>
          </a:p>
          <a:p>
            <a:pPr eaLnBrk="1" fontAlgn="auto" hangingPunct="1">
              <a:spcAft>
                <a:spcPts val="0"/>
              </a:spcAft>
              <a:buFont typeface="Arial" panose="020B0604020202020204" pitchFamily="34" charset="0"/>
              <a:buChar char="•"/>
              <a:defRPr/>
            </a:pPr>
            <a:r>
              <a:rPr lang="en-US" sz="3200" dirty="0"/>
              <a:t>Physical Restraint</a:t>
            </a:r>
          </a:p>
          <a:p>
            <a:pPr eaLnBrk="1" fontAlgn="auto" hangingPunct="1">
              <a:spcAft>
                <a:spcPts val="0"/>
              </a:spcAft>
              <a:buFont typeface="Arial" panose="020B0604020202020204" pitchFamily="34" charset="0"/>
              <a:buChar char="•"/>
              <a:defRPr/>
            </a:pPr>
            <a:endParaRPr lang="en-US" sz="3200" dirty="0"/>
          </a:p>
        </p:txBody>
      </p:sp>
    </p:spTree>
    <p:extLst>
      <p:ext uri="{BB962C8B-B14F-4D97-AF65-F5344CB8AC3E}">
        <p14:creationId xmlns:p14="http://schemas.microsoft.com/office/powerpoint/2010/main" val="25568082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16000" y="381000"/>
            <a:ext cx="10261600" cy="685800"/>
          </a:xfrm>
        </p:spPr>
        <p:txBody>
          <a:bodyPr rtlCol="0">
            <a:normAutofit fontScale="90000"/>
          </a:bodyPr>
          <a:lstStyle/>
          <a:p>
            <a:pPr eaLnBrk="1" fontAlgn="auto" hangingPunct="1">
              <a:spcAft>
                <a:spcPts val="0"/>
              </a:spcAft>
              <a:defRPr/>
            </a:pPr>
            <a:r>
              <a:rPr lang="en-US"/>
              <a:t>Is Punishment Effective?</a:t>
            </a:r>
          </a:p>
        </p:txBody>
      </p:sp>
      <p:sp>
        <p:nvSpPr>
          <p:cNvPr id="5" name="Content Placeholder 4"/>
          <p:cNvSpPr>
            <a:spLocks noGrp="1"/>
          </p:cNvSpPr>
          <p:nvPr>
            <p:ph sz="half" idx="1"/>
          </p:nvPr>
        </p:nvSpPr>
        <p:spPr>
          <a:xfrm>
            <a:off x="609600" y="2057400"/>
            <a:ext cx="5384800" cy="3352800"/>
          </a:xfrm>
        </p:spPr>
        <p:txBody>
          <a:bodyPr>
            <a:normAutofit/>
          </a:bodyPr>
          <a:lstStyle/>
          <a:p>
            <a:pPr eaLnBrk="1" hangingPunct="1"/>
            <a:r>
              <a:rPr lang="en-US" altLang="en-US" sz="3200" dirty="0"/>
              <a:t>Consistency</a:t>
            </a:r>
          </a:p>
          <a:p>
            <a:pPr eaLnBrk="1" hangingPunct="1"/>
            <a:r>
              <a:rPr lang="en-US" altLang="en-US" sz="3200" dirty="0"/>
              <a:t>Can be very effective</a:t>
            </a:r>
          </a:p>
          <a:p>
            <a:pPr eaLnBrk="1" hangingPunct="1"/>
            <a:r>
              <a:rPr lang="en-US" altLang="en-US" sz="3200" dirty="0"/>
              <a:t>Avoidance training</a:t>
            </a:r>
          </a:p>
          <a:p>
            <a:pPr eaLnBrk="1" hangingPunct="1"/>
            <a:r>
              <a:rPr lang="en-US" altLang="en-US" sz="3200" dirty="0"/>
              <a:t>Severity does not matter</a:t>
            </a:r>
          </a:p>
          <a:p>
            <a:pPr eaLnBrk="1" hangingPunct="1"/>
            <a:endParaRPr lang="en-US" altLang="en-US" sz="3200" dirty="0"/>
          </a:p>
        </p:txBody>
      </p:sp>
      <p:sp>
        <p:nvSpPr>
          <p:cNvPr id="6" name="Content Placeholder 5"/>
          <p:cNvSpPr>
            <a:spLocks noGrp="1"/>
          </p:cNvSpPr>
          <p:nvPr>
            <p:ph sz="half" idx="2"/>
          </p:nvPr>
        </p:nvSpPr>
        <p:spPr>
          <a:xfrm>
            <a:off x="6248400" y="1905000"/>
            <a:ext cx="5029200" cy="4343400"/>
          </a:xfrm>
        </p:spPr>
        <p:txBody>
          <a:bodyPr rtlCol="0">
            <a:normAutofit/>
          </a:bodyPr>
          <a:lstStyle/>
          <a:p>
            <a:pPr eaLnBrk="1" fontAlgn="auto" hangingPunct="1">
              <a:spcAft>
                <a:spcPts val="0"/>
              </a:spcAft>
              <a:buFont typeface="Arial" panose="020B0604020202020204" pitchFamily="34" charset="0"/>
              <a:buChar char="•"/>
              <a:defRPr/>
            </a:pPr>
            <a:r>
              <a:rPr lang="en-US" sz="3200" dirty="0"/>
              <a:t>Administered inappropriately</a:t>
            </a:r>
          </a:p>
          <a:p>
            <a:pPr eaLnBrk="1" fontAlgn="auto" hangingPunct="1">
              <a:spcAft>
                <a:spcPts val="0"/>
              </a:spcAft>
              <a:buFont typeface="Arial" panose="020B0604020202020204" pitchFamily="34" charset="0"/>
              <a:buChar char="•"/>
              <a:defRPr/>
            </a:pPr>
            <a:r>
              <a:rPr lang="en-US" sz="3200" dirty="0"/>
              <a:t>Responds with fear, anxiety, or rage</a:t>
            </a:r>
          </a:p>
          <a:p>
            <a:pPr eaLnBrk="1" fontAlgn="auto" hangingPunct="1">
              <a:spcAft>
                <a:spcPts val="0"/>
              </a:spcAft>
              <a:buFont typeface="Arial" panose="020B0604020202020204" pitchFamily="34" charset="0"/>
              <a:buChar char="•"/>
              <a:defRPr/>
            </a:pPr>
            <a:r>
              <a:rPr lang="en-US" sz="3200" dirty="0"/>
              <a:t>Temporary</a:t>
            </a:r>
          </a:p>
          <a:p>
            <a:pPr eaLnBrk="1" fontAlgn="auto" hangingPunct="1">
              <a:spcAft>
                <a:spcPts val="0"/>
              </a:spcAft>
              <a:buFont typeface="Arial" panose="020B0604020202020204" pitchFamily="34" charset="0"/>
              <a:buChar char="•"/>
              <a:defRPr/>
            </a:pPr>
            <a:r>
              <a:rPr lang="en-US" sz="3200" dirty="0"/>
              <a:t>Hard to punish immediately</a:t>
            </a:r>
          </a:p>
          <a:p>
            <a:pPr eaLnBrk="1" fontAlgn="auto" hangingPunct="1">
              <a:spcAft>
                <a:spcPts val="0"/>
              </a:spcAft>
              <a:buFont typeface="Arial" panose="020B0604020202020204" pitchFamily="34" charset="0"/>
              <a:buChar char="•"/>
              <a:defRPr/>
            </a:pPr>
            <a:r>
              <a:rPr lang="en-US" sz="3200" dirty="0"/>
              <a:t>Conveys little info</a:t>
            </a:r>
          </a:p>
          <a:p>
            <a:pPr eaLnBrk="1" fontAlgn="auto" hangingPunct="1">
              <a:spcAft>
                <a:spcPts val="0"/>
              </a:spcAft>
              <a:buFont typeface="Arial" panose="020B0604020202020204" pitchFamily="34" charset="0"/>
              <a:buChar char="•"/>
              <a:defRPr/>
            </a:pPr>
            <a:r>
              <a:rPr lang="en-US" sz="3200" dirty="0"/>
              <a:t>Reinforcing???</a:t>
            </a:r>
          </a:p>
        </p:txBody>
      </p:sp>
      <p:sp>
        <p:nvSpPr>
          <p:cNvPr id="7" name="Rectangle 6"/>
          <p:cNvSpPr/>
          <p:nvPr/>
        </p:nvSpPr>
        <p:spPr>
          <a:xfrm>
            <a:off x="2277014" y="1143001"/>
            <a:ext cx="1299265" cy="830997"/>
          </a:xfrm>
          <a:prstGeom prst="rect">
            <a:avLst/>
          </a:prstGeom>
          <a:solidFill>
            <a:schemeClr val="bg1"/>
          </a:solidFill>
        </p:spPr>
        <p:txBody>
          <a:bodyPr wrap="none">
            <a:spAutoFit/>
          </a:bodyPr>
          <a:lstStyle/>
          <a:p>
            <a:pPr algn="ctr" fontAlgn="auto">
              <a:spcBef>
                <a:spcPts val="0"/>
              </a:spcBef>
              <a:spcAft>
                <a:spcPts val="0"/>
              </a:spcAft>
              <a:defRPr/>
            </a:pPr>
            <a:r>
              <a:rPr lang="en-US" sz="48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Pros</a:t>
            </a:r>
          </a:p>
        </p:txBody>
      </p:sp>
      <p:sp>
        <p:nvSpPr>
          <p:cNvPr id="8" name="Rectangle 7"/>
          <p:cNvSpPr/>
          <p:nvPr/>
        </p:nvSpPr>
        <p:spPr>
          <a:xfrm>
            <a:off x="7643067" y="1066801"/>
            <a:ext cx="1415772" cy="830997"/>
          </a:xfrm>
          <a:prstGeom prst="rect">
            <a:avLst/>
          </a:prstGeom>
          <a:solidFill>
            <a:schemeClr val="bg1"/>
          </a:solidFill>
        </p:spPr>
        <p:txBody>
          <a:bodyPr wrap="none">
            <a:spAutoFit/>
          </a:bodyPr>
          <a:lstStyle/>
          <a:p>
            <a:pPr algn="ctr" fontAlgn="auto">
              <a:spcBef>
                <a:spcPts val="0"/>
              </a:spcBef>
              <a:spcAft>
                <a:spcPts val="0"/>
              </a:spcAft>
              <a:defRPr/>
            </a:pPr>
            <a:r>
              <a:rPr lang="en-US" sz="48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Cons</a:t>
            </a:r>
          </a:p>
        </p:txBody>
      </p:sp>
    </p:spTree>
    <p:custDataLst>
      <p:tags r:id="rId1"/>
    </p:custDataLst>
    <p:extLst>
      <p:ext uri="{BB962C8B-B14F-4D97-AF65-F5344CB8AC3E}">
        <p14:creationId xmlns:p14="http://schemas.microsoft.com/office/powerpoint/2010/main" val="356013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4"/>
          <p:cNvSpPr>
            <a:spLocks noGrp="1"/>
          </p:cNvSpPr>
          <p:nvPr>
            <p:ph type="title"/>
          </p:nvPr>
        </p:nvSpPr>
        <p:spPr/>
        <p:txBody>
          <a:bodyPr/>
          <a:lstStyle/>
          <a:p>
            <a:pPr eaLnBrk="1" hangingPunct="1"/>
            <a:r>
              <a:rPr lang="en-US" altLang="en-US"/>
              <a:t>Final Word on Punishment</a:t>
            </a:r>
          </a:p>
        </p:txBody>
      </p:sp>
      <p:sp>
        <p:nvSpPr>
          <p:cNvPr id="6" name="Content Placeholder 5"/>
          <p:cNvSpPr>
            <a:spLocks noGrp="1"/>
          </p:cNvSpPr>
          <p:nvPr>
            <p:ph idx="1"/>
          </p:nvPr>
        </p:nvSpPr>
        <p:spPr/>
        <p:txBody>
          <a:bodyPr>
            <a:normAutofit/>
          </a:bodyPr>
          <a:lstStyle/>
          <a:p>
            <a:pPr eaLnBrk="1" hangingPunct="1"/>
            <a:r>
              <a:rPr lang="en-US" altLang="en-US" sz="3600" dirty="0"/>
              <a:t>Seen as a poor way to get rid of unwanted behavior</a:t>
            </a:r>
          </a:p>
          <a:p>
            <a:pPr eaLnBrk="1" hangingPunct="1"/>
            <a:endParaRPr lang="en-US" altLang="en-US" sz="3600" dirty="0"/>
          </a:p>
          <a:p>
            <a:pPr eaLnBrk="1" hangingPunct="1"/>
            <a:r>
              <a:rPr lang="en-US" altLang="en-US" sz="3600" dirty="0"/>
              <a:t>If used, do the following:</a:t>
            </a:r>
          </a:p>
          <a:p>
            <a:pPr lvl="1" eaLnBrk="1" hangingPunct="1"/>
            <a:r>
              <a:rPr lang="en-US" altLang="en-US" sz="3200" dirty="0"/>
              <a:t>Don’t use physical abuse</a:t>
            </a:r>
          </a:p>
          <a:p>
            <a:pPr lvl="1" eaLnBrk="1" hangingPunct="1"/>
            <a:r>
              <a:rPr lang="en-US" altLang="en-US" sz="3200" dirty="0"/>
              <a:t>Tell the person how to behave</a:t>
            </a:r>
          </a:p>
          <a:p>
            <a:pPr lvl="1" eaLnBrk="1" hangingPunct="1"/>
            <a:r>
              <a:rPr lang="en-US" altLang="en-US" sz="3200" dirty="0"/>
              <a:t>Reinforce the desired behavior</a:t>
            </a:r>
          </a:p>
        </p:txBody>
      </p:sp>
    </p:spTree>
    <p:custDataLst>
      <p:tags r:id="rId1"/>
    </p:custDataLst>
    <p:extLst>
      <p:ext uri="{BB962C8B-B14F-4D97-AF65-F5344CB8AC3E}">
        <p14:creationId xmlns:p14="http://schemas.microsoft.com/office/powerpoint/2010/main" val="1673435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9.6</a:t>
            </a:r>
          </a:p>
        </p:txBody>
      </p:sp>
      <p:sp>
        <p:nvSpPr>
          <p:cNvPr id="5" name="Text Placeholder 4"/>
          <p:cNvSpPr>
            <a:spLocks noGrp="1"/>
          </p:cNvSpPr>
          <p:nvPr>
            <p:ph type="body" idx="1"/>
          </p:nvPr>
        </p:nvSpPr>
        <p:spPr/>
        <p:txBody>
          <a:bodyPr>
            <a:normAutofit/>
          </a:bodyPr>
          <a:lstStyle/>
          <a:p>
            <a:r>
              <a:rPr lang="en-US" sz="2800" b="1" dirty="0">
                <a:solidFill>
                  <a:srgbClr val="FF0000"/>
                </a:solidFill>
              </a:rPr>
              <a:t>Social Support…Again</a:t>
            </a:r>
          </a:p>
        </p:txBody>
      </p:sp>
    </p:spTree>
    <p:extLst>
      <p:ext uri="{BB962C8B-B14F-4D97-AF65-F5344CB8AC3E}">
        <p14:creationId xmlns:p14="http://schemas.microsoft.com/office/powerpoint/2010/main" val="336429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lgn="ctr">
              <a:buNone/>
            </a:pPr>
            <a:r>
              <a:rPr lang="en-US" sz="4000" dirty="0"/>
              <a:t>All </a:t>
            </a:r>
            <a:r>
              <a:rPr lang="en-US" sz="4000" dirty="0" err="1"/>
              <a:t>reinforcers</a:t>
            </a:r>
            <a:r>
              <a:rPr lang="en-US" sz="4000" dirty="0"/>
              <a:t> are created equal. </a:t>
            </a:r>
          </a:p>
          <a:p>
            <a:pPr marL="0" indent="0" algn="ctr">
              <a:buNone/>
            </a:pPr>
            <a:endParaRPr lang="en-US" sz="4000" dirty="0"/>
          </a:p>
          <a:p>
            <a:pPr marL="0" indent="0" algn="ctr">
              <a:buNone/>
            </a:pPr>
            <a:r>
              <a:rPr lang="en-US" sz="4000" dirty="0"/>
              <a:t>True or False</a:t>
            </a:r>
          </a:p>
        </p:txBody>
      </p:sp>
      <p:sp>
        <p:nvSpPr>
          <p:cNvPr id="2" name="Rectangle 1"/>
          <p:cNvSpPr/>
          <p:nvPr/>
        </p:nvSpPr>
        <p:spPr>
          <a:xfrm>
            <a:off x="3430787" y="5425723"/>
            <a:ext cx="5750164" cy="830997"/>
          </a:xfrm>
          <a:prstGeom prst="rect">
            <a:avLst/>
          </a:prstGeom>
          <a:noFill/>
        </p:spPr>
        <p:txBody>
          <a:bodyPr wrap="none" lIns="91440" tIns="45720" rIns="91440" bIns="45720">
            <a:spAutoFit/>
          </a:bodyPr>
          <a:lstStyle/>
          <a:p>
            <a:pPr algn="ctr"/>
            <a:r>
              <a:rPr lang="en-US"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Individual Differences</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Social Support</a:t>
            </a:r>
          </a:p>
        </p:txBody>
      </p:sp>
      <p:sp>
        <p:nvSpPr>
          <p:cNvPr id="5" name="Content Placeholder 4"/>
          <p:cNvSpPr>
            <a:spLocks noGrp="1"/>
          </p:cNvSpPr>
          <p:nvPr>
            <p:ph idx="1"/>
          </p:nvPr>
        </p:nvSpPr>
        <p:spPr/>
        <p:txBody>
          <a:bodyPr>
            <a:normAutofit/>
          </a:bodyPr>
          <a:lstStyle/>
          <a:p>
            <a:r>
              <a:rPr lang="en-US" sz="3600" dirty="0"/>
              <a:t>If our friends and family can provide us reminders to engage in the correct behavior before we make it, they too can deliver </a:t>
            </a:r>
            <a:r>
              <a:rPr lang="en-US" sz="3600" dirty="0" err="1"/>
              <a:t>reinforcers</a:t>
            </a:r>
            <a:r>
              <a:rPr lang="en-US" sz="3600" dirty="0"/>
              <a:t> and punishers as consequences. </a:t>
            </a:r>
          </a:p>
          <a:p>
            <a:endParaRPr lang="en-US" sz="3600" dirty="0"/>
          </a:p>
          <a:p>
            <a:r>
              <a:rPr lang="en-US" sz="3600" dirty="0"/>
              <a:t>Keep this in mind as social support works through the entire process of behavior modification.</a:t>
            </a:r>
          </a:p>
        </p:txBody>
      </p:sp>
    </p:spTree>
    <p:extLst>
      <p:ext uri="{BB962C8B-B14F-4D97-AF65-F5344CB8AC3E}">
        <p14:creationId xmlns:p14="http://schemas.microsoft.com/office/powerpoint/2010/main" val="262461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9.7</a:t>
            </a:r>
          </a:p>
        </p:txBody>
      </p:sp>
      <p:sp>
        <p:nvSpPr>
          <p:cNvPr id="5" name="Text Placeholder 4"/>
          <p:cNvSpPr>
            <a:spLocks noGrp="1"/>
          </p:cNvSpPr>
          <p:nvPr>
            <p:ph type="body" idx="1"/>
          </p:nvPr>
        </p:nvSpPr>
        <p:spPr/>
        <p:txBody>
          <a:bodyPr>
            <a:normAutofit/>
          </a:bodyPr>
          <a:lstStyle/>
          <a:p>
            <a:r>
              <a:rPr lang="en-US" sz="2800" b="1" dirty="0">
                <a:solidFill>
                  <a:srgbClr val="FF0000"/>
                </a:solidFill>
              </a:rPr>
              <a:t>Planning Sheet 5: Selecting </a:t>
            </a:r>
            <a:r>
              <a:rPr lang="en-US" sz="2800" b="1" dirty="0" err="1">
                <a:solidFill>
                  <a:srgbClr val="FF0000"/>
                </a:solidFill>
              </a:rPr>
              <a:t>Reinforcers</a:t>
            </a:r>
            <a:r>
              <a:rPr lang="en-US" sz="2800" b="1" dirty="0">
                <a:solidFill>
                  <a:srgbClr val="FF0000"/>
                </a:solidFill>
              </a:rPr>
              <a:t> and Designing a Token Economy</a:t>
            </a:r>
          </a:p>
        </p:txBody>
      </p:sp>
    </p:spTree>
    <p:extLst>
      <p:ext uri="{BB962C8B-B14F-4D97-AF65-F5344CB8AC3E}">
        <p14:creationId xmlns:p14="http://schemas.microsoft.com/office/powerpoint/2010/main" val="12846723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Planning Sheet 5</a:t>
            </a:r>
          </a:p>
        </p:txBody>
      </p:sp>
      <p:sp>
        <p:nvSpPr>
          <p:cNvPr id="5" name="Content Placeholder 4"/>
          <p:cNvSpPr>
            <a:spLocks noGrp="1"/>
          </p:cNvSpPr>
          <p:nvPr>
            <p:ph idx="1"/>
          </p:nvPr>
        </p:nvSpPr>
        <p:spPr/>
        <p:txBody>
          <a:bodyPr/>
          <a:lstStyle/>
          <a:p>
            <a:r>
              <a:rPr lang="en-US" b="1" dirty="0"/>
              <a:t>Instructions: </a:t>
            </a:r>
            <a:r>
              <a:rPr lang="en-US" dirty="0"/>
              <a:t>The fifth step to developing your self-management plan is to determine what you will use as </a:t>
            </a:r>
            <a:r>
              <a:rPr lang="en-US" dirty="0" err="1"/>
              <a:t>reinforcers</a:t>
            </a:r>
            <a:r>
              <a:rPr lang="en-US" dirty="0"/>
              <a:t> and then to proceed to the development of your token economy. By doing this now, you will only need to copy and paste it into your formal proposal in Module 13.</a:t>
            </a:r>
          </a:p>
        </p:txBody>
      </p:sp>
    </p:spTree>
    <p:extLst>
      <p:ext uri="{BB962C8B-B14F-4D97-AF65-F5344CB8AC3E}">
        <p14:creationId xmlns:p14="http://schemas.microsoft.com/office/powerpoint/2010/main" val="20079169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PART 1: Selecting </a:t>
            </a:r>
            <a:r>
              <a:rPr lang="en-US" dirty="0" err="1"/>
              <a:t>Reinforcer</a:t>
            </a:r>
            <a:endParaRPr lang="en-US" dirty="0"/>
          </a:p>
        </p:txBody>
      </p:sp>
      <p:sp>
        <p:nvSpPr>
          <p:cNvPr id="5" name="Content Placeholder 4"/>
          <p:cNvSpPr>
            <a:spLocks noGrp="1"/>
          </p:cNvSpPr>
          <p:nvPr>
            <p:ph idx="1"/>
          </p:nvPr>
        </p:nvSpPr>
        <p:spPr/>
        <p:txBody>
          <a:bodyPr/>
          <a:lstStyle/>
          <a:p>
            <a:r>
              <a:rPr lang="en-US" dirty="0"/>
              <a:t>Follow the guidelines given in Section 9.1.2. and ask yourself the following questions:</a:t>
            </a:r>
          </a:p>
          <a:p>
            <a:pPr lvl="1"/>
            <a:r>
              <a:rPr lang="en-US" dirty="0"/>
              <a:t>What do I like to eat (consumables)?</a:t>
            </a:r>
          </a:p>
          <a:p>
            <a:pPr lvl="1"/>
            <a:r>
              <a:rPr lang="en-US" dirty="0"/>
              <a:t>What pleasurable tasks do I like to engage in (activities)?</a:t>
            </a:r>
          </a:p>
          <a:p>
            <a:pPr lvl="1"/>
            <a:r>
              <a:rPr lang="en-US" dirty="0"/>
              <a:t>What items do I usually buy (i.e. video games, clothes, pocket books, CDs, etc.; tangibles)?</a:t>
            </a:r>
          </a:p>
          <a:p>
            <a:pPr lvl="1"/>
            <a:r>
              <a:rPr lang="en-US" dirty="0"/>
              <a:t>Do you regularly enjoy activities such as watching movies on Netflix and can allow yourself additional time to watch them or giving extra time on Facebook later in the day, assuming you make your desired behavior for the day or week (i.e. privileges)?</a:t>
            </a:r>
          </a:p>
        </p:txBody>
      </p:sp>
    </p:spTree>
    <p:extLst>
      <p:ext uri="{BB962C8B-B14F-4D97-AF65-F5344CB8AC3E}">
        <p14:creationId xmlns:p14="http://schemas.microsoft.com/office/powerpoint/2010/main" val="13891654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PART 2: Designing Your Token Economy </a:t>
            </a:r>
          </a:p>
        </p:txBody>
      </p:sp>
      <p:sp>
        <p:nvSpPr>
          <p:cNvPr id="5" name="Content Placeholder 4"/>
          <p:cNvSpPr>
            <a:spLocks noGrp="1"/>
          </p:cNvSpPr>
          <p:nvPr>
            <p:ph idx="1"/>
          </p:nvPr>
        </p:nvSpPr>
        <p:spPr/>
        <p:txBody>
          <a:bodyPr>
            <a:normAutofit lnSpcReduction="10000"/>
          </a:bodyPr>
          <a:lstStyle/>
          <a:p>
            <a:r>
              <a:rPr lang="en-US" dirty="0"/>
              <a:t>To design your token economy, follow the same procedure you used for the scenario in Section 9.3.3. with the exception that your individual project will replace the scenario.</a:t>
            </a:r>
          </a:p>
          <a:p>
            <a:pPr lvl="1"/>
            <a:r>
              <a:rPr lang="en-US" dirty="0"/>
              <a:t>Why?</a:t>
            </a:r>
          </a:p>
          <a:p>
            <a:pPr lvl="1"/>
            <a:r>
              <a:rPr lang="en-US" dirty="0"/>
              <a:t>Who?</a:t>
            </a:r>
          </a:p>
          <a:p>
            <a:pPr lvl="1"/>
            <a:r>
              <a:rPr lang="en-US" dirty="0"/>
              <a:t>What?</a:t>
            </a:r>
          </a:p>
          <a:p>
            <a:pPr lvl="1"/>
            <a:r>
              <a:rPr lang="en-US" dirty="0"/>
              <a:t>How? – How many and How much?</a:t>
            </a:r>
          </a:p>
          <a:p>
            <a:pPr lvl="1"/>
            <a:r>
              <a:rPr lang="en-US" dirty="0"/>
              <a:t>When and where?</a:t>
            </a:r>
          </a:p>
          <a:p>
            <a:pPr lvl="1"/>
            <a:r>
              <a:rPr lang="en-US" dirty="0"/>
              <a:t>Response Costs?</a:t>
            </a:r>
          </a:p>
          <a:p>
            <a:pPr lvl="1"/>
            <a:r>
              <a:rPr lang="en-US" dirty="0"/>
              <a:t>Create the tables</a:t>
            </a:r>
          </a:p>
          <a:p>
            <a:pPr lvl="1"/>
            <a:r>
              <a:rPr lang="en-US" dirty="0"/>
              <a:t>Calculate Max Tokens – Use Table</a:t>
            </a:r>
          </a:p>
        </p:txBody>
      </p:sp>
    </p:spTree>
    <p:extLst>
      <p:ext uri="{BB962C8B-B14F-4D97-AF65-F5344CB8AC3E}">
        <p14:creationId xmlns:p14="http://schemas.microsoft.com/office/powerpoint/2010/main" val="13891654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a:t>It is a good idea to print Table 9.8. and keep it handy for the entire rest of the semester. </a:t>
            </a:r>
          </a:p>
          <a:p>
            <a:pPr marL="0" indent="0" algn="ctr">
              <a:buNone/>
            </a:pPr>
            <a:endParaRPr lang="en-US" sz="4000" dirty="0"/>
          </a:p>
          <a:p>
            <a:pPr marL="0" indent="0" algn="ctr">
              <a:buNone/>
            </a:pPr>
            <a:r>
              <a:rPr lang="en-US" sz="4000" dirty="0"/>
              <a:t>It lists all of the Antecedent, Behavior, and Consequence-focused strategies in one place. </a:t>
            </a:r>
          </a:p>
        </p:txBody>
      </p:sp>
      <p:sp>
        <p:nvSpPr>
          <p:cNvPr id="2" name="Rectangle 1"/>
          <p:cNvSpPr/>
          <p:nvPr/>
        </p:nvSpPr>
        <p:spPr>
          <a:xfrm>
            <a:off x="540783" y="673586"/>
            <a:ext cx="196643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NOTE:</a:t>
            </a:r>
          </a:p>
        </p:txBody>
      </p:sp>
    </p:spTree>
    <p:extLst>
      <p:ext uri="{BB962C8B-B14F-4D97-AF65-F5344CB8AC3E}">
        <p14:creationId xmlns:p14="http://schemas.microsoft.com/office/powerpoint/2010/main" val="20756731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9.8</a:t>
            </a:r>
          </a:p>
        </p:txBody>
      </p:sp>
      <p:sp>
        <p:nvSpPr>
          <p:cNvPr id="5" name="Text Placeholder 4"/>
          <p:cNvSpPr>
            <a:spLocks noGrp="1"/>
          </p:cNvSpPr>
          <p:nvPr>
            <p:ph type="body" idx="1"/>
          </p:nvPr>
        </p:nvSpPr>
        <p:spPr/>
        <p:txBody>
          <a:bodyPr>
            <a:normAutofit/>
          </a:bodyPr>
          <a:lstStyle/>
          <a:p>
            <a:r>
              <a:rPr lang="en-US" sz="2800" b="1" dirty="0">
                <a:solidFill>
                  <a:srgbClr val="FF0000"/>
                </a:solidFill>
              </a:rPr>
              <a:t>Exercises</a:t>
            </a:r>
          </a:p>
        </p:txBody>
      </p:sp>
    </p:spTree>
    <p:extLst>
      <p:ext uri="{BB962C8B-B14F-4D97-AF65-F5344CB8AC3E}">
        <p14:creationId xmlns:p14="http://schemas.microsoft.com/office/powerpoint/2010/main" val="36503983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Exercise 9.1</a:t>
            </a:r>
          </a:p>
        </p:txBody>
      </p:sp>
      <p:sp>
        <p:nvSpPr>
          <p:cNvPr id="5" name="Content Placeholder 4"/>
          <p:cNvSpPr>
            <a:spLocks noGrp="1"/>
          </p:cNvSpPr>
          <p:nvPr>
            <p:ph idx="1"/>
          </p:nvPr>
        </p:nvSpPr>
        <p:spPr/>
        <p:txBody>
          <a:bodyPr>
            <a:normAutofit/>
          </a:bodyPr>
          <a:lstStyle/>
          <a:p>
            <a:r>
              <a:rPr lang="en-US" sz="3600" dirty="0"/>
              <a:t>Complete the following exercises using what you have learned in this module.</a:t>
            </a:r>
          </a:p>
          <a:p>
            <a:endParaRPr lang="en-US" sz="3600" dirty="0"/>
          </a:p>
          <a:p>
            <a:r>
              <a:rPr lang="en-US" sz="3600" dirty="0"/>
              <a:t>Work alone and then in groups later. </a:t>
            </a:r>
          </a:p>
        </p:txBody>
      </p:sp>
    </p:spTree>
    <p:extLst>
      <p:ext uri="{BB962C8B-B14F-4D97-AF65-F5344CB8AC3E}">
        <p14:creationId xmlns:p14="http://schemas.microsoft.com/office/powerpoint/2010/main" val="25931982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a:t>
            </a:r>
            <a:r>
              <a:rPr lang="en-US" dirty="0" err="1"/>
              <a:t>Reinforcers</a:t>
            </a:r>
            <a:endParaRPr lang="en-US" dirty="0"/>
          </a:p>
        </p:txBody>
      </p:sp>
      <p:sp>
        <p:nvSpPr>
          <p:cNvPr id="5" name="Content Placeholder 4"/>
          <p:cNvSpPr>
            <a:spLocks noGrp="1"/>
          </p:cNvSpPr>
          <p:nvPr>
            <p:ph idx="1"/>
          </p:nvPr>
        </p:nvSpPr>
        <p:spPr>
          <a:xfrm>
            <a:off x="644576" y="1678898"/>
            <a:ext cx="11077731" cy="5021705"/>
          </a:xfrm>
        </p:spPr>
        <p:txBody>
          <a:bodyPr>
            <a:normAutofit/>
          </a:bodyPr>
          <a:lstStyle/>
          <a:p>
            <a:r>
              <a:rPr lang="en-US" sz="3200" dirty="0"/>
              <a:t>Consumables </a:t>
            </a:r>
          </a:p>
          <a:p>
            <a:r>
              <a:rPr lang="en-US" sz="3200" dirty="0"/>
              <a:t>Activities </a:t>
            </a:r>
          </a:p>
          <a:p>
            <a:r>
              <a:rPr lang="en-US" sz="3200" dirty="0"/>
              <a:t>Tangibles </a:t>
            </a:r>
          </a:p>
          <a:p>
            <a:r>
              <a:rPr lang="en-US" sz="3200" dirty="0"/>
              <a:t>Privileges </a:t>
            </a:r>
          </a:p>
          <a:p>
            <a:endParaRPr lang="en-US" sz="3200" dirty="0"/>
          </a:p>
          <a:p>
            <a:pPr marL="0" indent="0">
              <a:buNone/>
            </a:pPr>
            <a:r>
              <a:rPr lang="en-US" sz="3200" dirty="0"/>
              <a:t>The choices are almost endless, making this seemingly easy task daunting. </a:t>
            </a:r>
          </a:p>
          <a:p>
            <a:pPr marL="0" indent="0">
              <a:buNone/>
            </a:pPr>
            <a:endParaRPr lang="en-US" sz="3200" dirty="0"/>
          </a:p>
          <a:p>
            <a:pPr marL="0" indent="0">
              <a:buNone/>
            </a:pPr>
            <a:r>
              <a:rPr lang="en-US" sz="3200" dirty="0"/>
              <a:t>So how do we narrow it down?</a:t>
            </a:r>
          </a:p>
        </p:txBody>
      </p:sp>
    </p:spTree>
    <p:extLst>
      <p:ext uri="{BB962C8B-B14F-4D97-AF65-F5344CB8AC3E}">
        <p14:creationId xmlns:p14="http://schemas.microsoft.com/office/powerpoint/2010/main" val="103908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Figure Out What to Use…For Others?</a:t>
            </a:r>
          </a:p>
        </p:txBody>
      </p:sp>
      <p:sp>
        <p:nvSpPr>
          <p:cNvPr id="5" name="Content Placeholder 4"/>
          <p:cNvSpPr>
            <a:spLocks noGrp="1"/>
          </p:cNvSpPr>
          <p:nvPr>
            <p:ph idx="1"/>
          </p:nvPr>
        </p:nvSpPr>
        <p:spPr/>
        <p:txBody>
          <a:bodyPr>
            <a:noAutofit/>
          </a:bodyPr>
          <a:lstStyle/>
          <a:p>
            <a:r>
              <a:rPr lang="en-US" sz="3200" dirty="0"/>
              <a:t>You could simply ask them what they like. </a:t>
            </a:r>
          </a:p>
          <a:p>
            <a:endParaRPr lang="en-US" sz="3200" dirty="0"/>
          </a:p>
          <a:p>
            <a:r>
              <a:rPr lang="en-US" sz="3200" dirty="0"/>
              <a:t>You could observe them</a:t>
            </a:r>
          </a:p>
          <a:p>
            <a:endParaRPr lang="en-US" sz="3200" dirty="0"/>
          </a:p>
          <a:p>
            <a:r>
              <a:rPr lang="en-US" sz="3200" dirty="0"/>
              <a:t>You could also use the </a:t>
            </a:r>
            <a:r>
              <a:rPr lang="en-US" sz="3200" dirty="0" err="1"/>
              <a:t>reinforcer</a:t>
            </a:r>
            <a:r>
              <a:rPr lang="en-US" sz="3200" dirty="0"/>
              <a:t> maintaining an undesirable behavior.</a:t>
            </a:r>
          </a:p>
          <a:p>
            <a:endParaRPr lang="en-US" sz="3200" dirty="0"/>
          </a:p>
          <a:p>
            <a:r>
              <a:rPr lang="en-US" sz="3200" b="1" dirty="0"/>
              <a:t>Preference Assessment</a:t>
            </a:r>
            <a:endParaRPr lang="en-US" sz="3200" dirty="0"/>
          </a:p>
        </p:txBody>
      </p:sp>
    </p:spTree>
    <p:extLst>
      <p:ext uri="{BB962C8B-B14F-4D97-AF65-F5344CB8AC3E}">
        <p14:creationId xmlns:p14="http://schemas.microsoft.com/office/powerpoint/2010/main" val="17747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for Yourself???</a:t>
            </a:r>
          </a:p>
        </p:txBody>
      </p:sp>
      <p:sp>
        <p:nvSpPr>
          <p:cNvPr id="3" name="Content Placeholder 2"/>
          <p:cNvSpPr>
            <a:spLocks noGrp="1"/>
          </p:cNvSpPr>
          <p:nvPr>
            <p:ph idx="1"/>
          </p:nvPr>
        </p:nvSpPr>
        <p:spPr/>
        <p:txBody>
          <a:bodyPr>
            <a:normAutofit/>
          </a:bodyPr>
          <a:lstStyle/>
          <a:p>
            <a:r>
              <a:rPr lang="en-US" sz="3200" dirty="0"/>
              <a:t>Asking yourself what your interests and hobbies are</a:t>
            </a:r>
          </a:p>
          <a:p>
            <a:r>
              <a:rPr lang="en-US" sz="3200" dirty="0"/>
              <a:t>What you do for fun or to relax?</a:t>
            </a:r>
          </a:p>
          <a:p>
            <a:r>
              <a:rPr lang="en-US" sz="3200" dirty="0"/>
              <a:t>What makes you feel good?</a:t>
            </a:r>
          </a:p>
          <a:p>
            <a:r>
              <a:rPr lang="en-US" sz="3200" dirty="0"/>
              <a:t>Whether praise works with you and if so what type</a:t>
            </a:r>
          </a:p>
          <a:p>
            <a:r>
              <a:rPr lang="en-US" sz="3200" dirty="0"/>
              <a:t>How you would spend $100 if you had it?</a:t>
            </a:r>
          </a:p>
          <a:p>
            <a:r>
              <a:rPr lang="en-US" sz="3200" dirty="0"/>
              <a:t>What you would want as a present should someone give you one right now?</a:t>
            </a:r>
          </a:p>
        </p:txBody>
      </p:sp>
    </p:spTree>
    <p:extLst>
      <p:ext uri="{BB962C8B-B14F-4D97-AF65-F5344CB8AC3E}">
        <p14:creationId xmlns:p14="http://schemas.microsoft.com/office/powerpoint/2010/main" val="54698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4104</Words>
  <Application>Microsoft Office PowerPoint</Application>
  <PresentationFormat>Widescreen</PresentationFormat>
  <Paragraphs>517</Paragraphs>
  <Slides>68</Slides>
  <Notes>62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Calibri Light</vt:lpstr>
      <vt:lpstr>Office Theme</vt:lpstr>
      <vt:lpstr>Module 9: Advanced Operant Conditioning Procedures: Consequence Focused</vt:lpstr>
      <vt:lpstr>Module Overview</vt:lpstr>
      <vt:lpstr>Module Outline</vt:lpstr>
      <vt:lpstr>Module Learning Outcomes</vt:lpstr>
      <vt:lpstr>Section 9.1</vt:lpstr>
      <vt:lpstr>PowerPoint Presentation</vt:lpstr>
      <vt:lpstr>Types of Reinforcers</vt:lpstr>
      <vt:lpstr>How to Figure Out What to Use…For Others?</vt:lpstr>
      <vt:lpstr>And for Yourself???</vt:lpstr>
      <vt:lpstr>Issues to Consider</vt:lpstr>
      <vt:lpstr>Final Word</vt:lpstr>
      <vt:lpstr>Section 9.2</vt:lpstr>
      <vt:lpstr>What is Differential Reinforcement?</vt:lpstr>
      <vt:lpstr>Four Types</vt:lpstr>
      <vt:lpstr>DRA or Differential Reinforcement of Alternative Behavior </vt:lpstr>
      <vt:lpstr>DRO or Differential Reinforcement of Other Behavior</vt:lpstr>
      <vt:lpstr>DRL or Differential Reinforcement of Low Rates of Responding</vt:lpstr>
      <vt:lpstr>DRI or Differential Reinforcement of Incompatible Behavior</vt:lpstr>
      <vt:lpstr>Summary of DR Procedures</vt:lpstr>
      <vt:lpstr>Why Differential Reinforcement May Not Be Working</vt:lpstr>
      <vt:lpstr>Section 9.3</vt:lpstr>
      <vt:lpstr>Why a Token Economy is Needed?</vt:lpstr>
      <vt:lpstr>The Token Economy</vt:lpstr>
      <vt:lpstr>Token Economy</vt:lpstr>
      <vt:lpstr>Implementing a Token Economy</vt:lpstr>
      <vt:lpstr>Implementing a Token Economy</vt:lpstr>
      <vt:lpstr>Implementing a Token Economy</vt:lpstr>
      <vt:lpstr>Implementing a Token Economy</vt:lpstr>
      <vt:lpstr>Implementing a Token Economy</vt:lpstr>
      <vt:lpstr>Implementing a Token Economy</vt:lpstr>
      <vt:lpstr>Response Cost?</vt:lpstr>
      <vt:lpstr>Considerations</vt:lpstr>
      <vt:lpstr>Advantages</vt:lpstr>
      <vt:lpstr>Disadvantages</vt:lpstr>
      <vt:lpstr>Behavioral Deficit</vt:lpstr>
      <vt:lpstr>Token Economy Table</vt:lpstr>
      <vt:lpstr>Example</vt:lpstr>
      <vt:lpstr>Calculate Max Tokens</vt:lpstr>
      <vt:lpstr>Calculate Max Tokens - Adjustment</vt:lpstr>
      <vt:lpstr>Token Economy Table</vt:lpstr>
      <vt:lpstr>PowerPoint Presentation</vt:lpstr>
      <vt:lpstr>PowerPoint Presentation</vt:lpstr>
      <vt:lpstr>PowerPoint Presentation</vt:lpstr>
      <vt:lpstr>My Behavior Modification Worksheet</vt:lpstr>
      <vt:lpstr>Behavioral Excess</vt:lpstr>
      <vt:lpstr>Behavioral Excess</vt:lpstr>
      <vt:lpstr>Behavioral Excess</vt:lpstr>
      <vt:lpstr>Behavioral Excess</vt:lpstr>
      <vt:lpstr>Practice Exercise </vt:lpstr>
      <vt:lpstr>Practice Using a Token Economy</vt:lpstr>
      <vt:lpstr>Section 9.4</vt:lpstr>
      <vt:lpstr>What is Self-Praise?</vt:lpstr>
      <vt:lpstr>Section 9.5</vt:lpstr>
      <vt:lpstr>Time Out</vt:lpstr>
      <vt:lpstr>Response Cost</vt:lpstr>
      <vt:lpstr>Aversive Activities</vt:lpstr>
      <vt:lpstr>Is Punishment Effective?</vt:lpstr>
      <vt:lpstr>Final Word on Punishment</vt:lpstr>
      <vt:lpstr>Section 9.6</vt:lpstr>
      <vt:lpstr>Social Support</vt:lpstr>
      <vt:lpstr>Section 9.7</vt:lpstr>
      <vt:lpstr>Planning Sheet 5</vt:lpstr>
      <vt:lpstr>PART 1: Selecting Reinforcer</vt:lpstr>
      <vt:lpstr>PART 2: Designing Your Token Economy </vt:lpstr>
      <vt:lpstr>PowerPoint Presentation</vt:lpstr>
      <vt:lpstr>Section 9.8</vt:lpstr>
      <vt:lpstr>Exercise 9.1</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62</cp:revision>
  <dcterms:created xsi:type="dcterms:W3CDTF">2017-05-12T13:12:09Z</dcterms:created>
  <dcterms:modified xsi:type="dcterms:W3CDTF">2021-03-30T22:32:59Z</dcterms:modified>
</cp:coreProperties>
</file>