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78" r:id="rId7"/>
    <p:sldId id="261" r:id="rId8"/>
    <p:sldId id="262" r:id="rId9"/>
    <p:sldId id="264" r:id="rId10"/>
    <p:sldId id="279" r:id="rId11"/>
    <p:sldId id="293" r:id="rId12"/>
    <p:sldId id="294" r:id="rId13"/>
    <p:sldId id="280" r:id="rId14"/>
    <p:sldId id="281" r:id="rId15"/>
    <p:sldId id="282" r:id="rId16"/>
    <p:sldId id="283" r:id="rId17"/>
    <p:sldId id="268" r:id="rId18"/>
    <p:sldId id="269" r:id="rId19"/>
    <p:sldId id="285" r:id="rId20"/>
    <p:sldId id="284" r:id="rId21"/>
    <p:sldId id="286" r:id="rId22"/>
    <p:sldId id="272" r:id="rId23"/>
    <p:sldId id="273" r:id="rId24"/>
    <p:sldId id="274" r:id="rId25"/>
    <p:sldId id="288" r:id="rId26"/>
    <p:sldId id="289" r:id="rId27"/>
    <p:sldId id="290" r:id="rId28"/>
    <p:sldId id="291" r:id="rId29"/>
    <p:sldId id="292" r:id="rId30"/>
    <p:sldId id="276"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49" autoAdjust="0"/>
  </p:normalViewPr>
  <p:slideViewPr>
    <p:cSldViewPr snapToGrid="0">
      <p:cViewPr varScale="1">
        <p:scale>
          <a:sx n="69" d="100"/>
          <a:sy n="69" d="100"/>
        </p:scale>
        <p:origin x="1190" y="26"/>
      </p:cViewPr>
      <p:guideLst>
        <p:guide orient="horz" pos="2160"/>
        <p:guide pos="3840"/>
      </p:guideLst>
    </p:cSldViewPr>
  </p:slideViewPr>
  <p:notesTextViewPr>
    <p:cViewPr>
      <p:scale>
        <a:sx n="1" d="1"/>
        <a:sy n="1" d="1"/>
      </p:scale>
      <p:origin x="0" y="-1037"/>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EBDF234-59E0-456A-B324-EB3F17253C11}" type="datetimeFigureOut">
              <a:rPr lang="en-US" smtClean="0"/>
              <a:t>3/18/2021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A4CEA9-B803-4880-AAA3-9F4F6E69A88B}" type="slidenum">
              <a:rPr lang="en-US" smtClean="0"/>
              <a:t>‹#›</a:t>
            </a:fld>
            <a:endParaRPr lang="en-US"/>
          </a:p>
        </p:txBody>
      </p:sp>
    </p:spTree>
    <p:extLst>
      <p:ext uri="{BB962C8B-B14F-4D97-AF65-F5344CB8AC3E}">
        <p14:creationId xmlns:p14="http://schemas.microsoft.com/office/powerpoint/2010/main" val="1458509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1</a:t>
            </a:fld>
            <a:endParaRPr lang="en-US"/>
          </a:p>
        </p:txBody>
      </p:sp>
    </p:spTree>
    <p:extLst>
      <p:ext uri="{BB962C8B-B14F-4D97-AF65-F5344CB8AC3E}">
        <p14:creationId xmlns:p14="http://schemas.microsoft.com/office/powerpoint/2010/main" val="259294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i="1" dirty="0"/>
              <a:t>DSM-5 </a:t>
            </a:r>
            <a:r>
              <a:rPr lang="en-US" dirty="0"/>
              <a:t>states that </a:t>
            </a:r>
            <a:r>
              <a:rPr lang="en-US" i="1" dirty="0"/>
              <a:t>fear </a:t>
            </a:r>
            <a:r>
              <a:rPr lang="en-US" dirty="0"/>
              <a:t>is the emotional response to a real or perceived threat while </a:t>
            </a:r>
            <a:r>
              <a:rPr lang="en-US" i="1" dirty="0"/>
              <a:t>anxiety </a:t>
            </a:r>
            <a:r>
              <a:rPr lang="en-US" dirty="0"/>
              <a:t>is the anticipation of future threat. </a:t>
            </a:r>
          </a:p>
          <a:p>
            <a:pPr eaLnBrk="1" hangingPunct="1">
              <a:spcBef>
                <a:spcPct val="0"/>
              </a:spcBef>
            </a:pPr>
            <a:endParaRPr lang="en-US" dirty="0"/>
          </a:p>
          <a:p>
            <a:pPr eaLnBrk="1" hangingPunct="1">
              <a:spcBef>
                <a:spcPct val="0"/>
              </a:spcBef>
            </a:pPr>
            <a:r>
              <a:rPr lang="en-US" dirty="0"/>
              <a:t>Although these states overlap, the distinguishing factor is that fear is associated with autonomic nervous system arousal needed for fight or flight due to an immediate danger whereas anxiety involves preparation for future danger and avoidant behaviors (APA, 2013). </a:t>
            </a:r>
          </a:p>
          <a:p>
            <a:pPr eaLnBrk="1" hangingPunct="1">
              <a:spcBef>
                <a:spcPct val="0"/>
              </a:spcBef>
            </a:pPr>
            <a:endParaRPr lang="en-US" altLang="en-US" dirty="0"/>
          </a:p>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46" indent="-289703">
              <a:spcBef>
                <a:spcPct val="30000"/>
              </a:spcBef>
              <a:defRPr sz="1200">
                <a:solidFill>
                  <a:schemeClr val="tx1"/>
                </a:solidFill>
                <a:latin typeface="Calibri" pitchFamily="34" charset="0"/>
              </a:defRPr>
            </a:lvl2pPr>
            <a:lvl3pPr marL="1163535" indent="-231448">
              <a:spcBef>
                <a:spcPct val="30000"/>
              </a:spcBef>
              <a:defRPr sz="1200">
                <a:solidFill>
                  <a:schemeClr val="tx1"/>
                </a:solidFill>
                <a:latin typeface="Calibri" pitchFamily="34" charset="0"/>
              </a:defRPr>
            </a:lvl3pPr>
            <a:lvl4pPr marL="1629578" indent="-231448">
              <a:spcBef>
                <a:spcPct val="30000"/>
              </a:spcBef>
              <a:defRPr sz="1200">
                <a:solidFill>
                  <a:schemeClr val="tx1"/>
                </a:solidFill>
                <a:latin typeface="Calibri" pitchFamily="34" charset="0"/>
              </a:defRPr>
            </a:lvl4pPr>
            <a:lvl5pPr marL="2095621" indent="-231448">
              <a:spcBef>
                <a:spcPct val="30000"/>
              </a:spcBef>
              <a:defRPr sz="1200">
                <a:solidFill>
                  <a:schemeClr val="tx1"/>
                </a:solidFill>
                <a:latin typeface="Calibri" pitchFamily="34" charset="0"/>
              </a:defRPr>
            </a:lvl5pPr>
            <a:lvl6pPr marL="2549069" indent="-231448" eaLnBrk="0" fontAlgn="base" hangingPunct="0">
              <a:spcBef>
                <a:spcPct val="30000"/>
              </a:spcBef>
              <a:spcAft>
                <a:spcPct val="0"/>
              </a:spcAft>
              <a:defRPr sz="1200">
                <a:solidFill>
                  <a:schemeClr val="tx1"/>
                </a:solidFill>
                <a:latin typeface="Calibri" pitchFamily="34" charset="0"/>
              </a:defRPr>
            </a:lvl6pPr>
            <a:lvl7pPr marL="3002516" indent="-231448" eaLnBrk="0" fontAlgn="base" hangingPunct="0">
              <a:spcBef>
                <a:spcPct val="30000"/>
              </a:spcBef>
              <a:spcAft>
                <a:spcPct val="0"/>
              </a:spcAft>
              <a:defRPr sz="1200">
                <a:solidFill>
                  <a:schemeClr val="tx1"/>
                </a:solidFill>
                <a:latin typeface="Calibri" pitchFamily="34" charset="0"/>
              </a:defRPr>
            </a:lvl7pPr>
            <a:lvl8pPr marL="3455964" indent="-231448" eaLnBrk="0" fontAlgn="base" hangingPunct="0">
              <a:spcBef>
                <a:spcPct val="30000"/>
              </a:spcBef>
              <a:spcAft>
                <a:spcPct val="0"/>
              </a:spcAft>
              <a:defRPr sz="1200">
                <a:solidFill>
                  <a:schemeClr val="tx1"/>
                </a:solidFill>
                <a:latin typeface="Calibri" pitchFamily="34" charset="0"/>
              </a:defRPr>
            </a:lvl8pPr>
            <a:lvl9pPr marL="3909412" indent="-231448" eaLnBrk="0" fontAlgn="base" hangingPunct="0">
              <a:spcBef>
                <a:spcPct val="30000"/>
              </a:spcBef>
              <a:spcAft>
                <a:spcPct val="0"/>
              </a:spcAft>
              <a:defRPr sz="1200">
                <a:solidFill>
                  <a:schemeClr val="tx1"/>
                </a:solidFill>
                <a:latin typeface="Calibri" pitchFamily="34" charset="0"/>
              </a:defRPr>
            </a:lvl9pPr>
          </a:lstStyle>
          <a:p>
            <a:pPr>
              <a:spcBef>
                <a:spcPct val="0"/>
              </a:spcBef>
            </a:pPr>
            <a:fld id="{BA561497-42DA-42A8-B362-8491CAFC88FB}"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A4CEA9-B803-4880-AAA3-9F4F6E69A88B}" type="slidenum">
              <a:rPr lang="en-US" smtClean="0"/>
              <a:t>11</a:t>
            </a:fld>
            <a:endParaRPr lang="en-US"/>
          </a:p>
        </p:txBody>
      </p:sp>
    </p:spTree>
    <p:extLst>
      <p:ext uri="{BB962C8B-B14F-4D97-AF65-F5344CB8AC3E}">
        <p14:creationId xmlns:p14="http://schemas.microsoft.com/office/powerpoint/2010/main" val="3442238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406400" y="30956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xfrm>
            <a:off x="311818" y="4028057"/>
            <a:ext cx="6386766" cy="47260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600" dirty="0"/>
              <a:t>Also of important to our discussion of fear and anxiety and the body’s response, and why certain treatment strategies are needed, is how our body responds to demands in our environment. </a:t>
            </a:r>
          </a:p>
          <a:p>
            <a:endParaRPr lang="en-US" sz="1600" dirty="0"/>
          </a:p>
          <a:p>
            <a:r>
              <a:rPr lang="en-US" sz="1600" dirty="0" err="1"/>
              <a:t>Selye</a:t>
            </a:r>
            <a:r>
              <a:rPr lang="en-US" sz="1600" dirty="0"/>
              <a:t> (1973) talked about what he called the </a:t>
            </a:r>
            <a:r>
              <a:rPr lang="en-US" sz="1600" b="1" dirty="0"/>
              <a:t>General Adaptation Syndrome (GAS),</a:t>
            </a:r>
            <a:r>
              <a:rPr lang="en-US" sz="1600" dirty="0"/>
              <a:t> or a series of three stages the body goes through when a demand is encountered in the world.</a:t>
            </a:r>
            <a:endParaRPr lang="en-US" altLang="en-US" sz="1600" dirty="0"/>
          </a:p>
        </p:txBody>
      </p:sp>
      <p:sp>
        <p:nvSpPr>
          <p:cNvPr id="4" name="Slide Number Placeholder 3"/>
          <p:cNvSpPr>
            <a:spLocks noGrp="1"/>
          </p:cNvSpPr>
          <p:nvPr>
            <p:ph type="sldNum" sz="quarter" idx="5"/>
          </p:nvPr>
        </p:nvSpPr>
        <p:spPr/>
        <p:txBody>
          <a:bodyPr/>
          <a:lstStyle/>
          <a:p>
            <a:pPr>
              <a:defRPr/>
            </a:pPr>
            <a:fld id="{AE4727E2-16DC-45BE-AFED-84BE649DB56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Relaxation Training</a:t>
            </a:r>
          </a:p>
          <a:p>
            <a:pPr eaLnBrk="1" hangingPunct="1">
              <a:spcBef>
                <a:spcPct val="0"/>
              </a:spcBef>
            </a:pPr>
            <a:r>
              <a:rPr lang="en-US" altLang="en-US" dirty="0"/>
              <a:t>Strategies people use to decrease the ANS arousal they experience as a part of fear and anxiety problems. </a:t>
            </a:r>
          </a:p>
          <a:p>
            <a:pPr eaLnBrk="1" hangingPunct="1">
              <a:spcBef>
                <a:spcPct val="0"/>
              </a:spcBef>
            </a:pPr>
            <a:r>
              <a:rPr lang="en-US" altLang="en-US" dirty="0"/>
              <a:t>Produces bodily responses such as decreases in muscle tension, heart rate, and breathing rate and warming of the hands. </a:t>
            </a:r>
          </a:p>
          <a:p>
            <a:pPr eaLnBrk="1" hangingPunct="1">
              <a:spcBef>
                <a:spcPct val="0"/>
              </a:spcBef>
            </a:pPr>
            <a:endParaRPr lang="en-US" altLang="en-US" dirty="0"/>
          </a:p>
          <a:p>
            <a:pPr eaLnBrk="1" hangingPunct="1">
              <a:spcBef>
                <a:spcPct val="0"/>
              </a:spcBef>
            </a:pPr>
            <a:r>
              <a:rPr lang="en-US" altLang="en-US" b="1" dirty="0"/>
              <a:t>Types:</a:t>
            </a:r>
            <a:endParaRPr lang="en-US" altLang="en-US" dirty="0"/>
          </a:p>
          <a:p>
            <a:pPr eaLnBrk="1" hangingPunct="1">
              <a:spcBef>
                <a:spcPct val="0"/>
              </a:spcBef>
            </a:pPr>
            <a:r>
              <a:rPr lang="en-US" altLang="en-US" dirty="0"/>
              <a:t>Progressive Muscle Relaxation – person systematically tenses and relaxes each of the major muscle groups in the body and so they become more relaxed than in their initial state.</a:t>
            </a:r>
          </a:p>
          <a:p>
            <a:pPr eaLnBrk="1" hangingPunct="1">
              <a:spcBef>
                <a:spcPct val="0"/>
              </a:spcBef>
            </a:pPr>
            <a:endParaRPr lang="en-US" altLang="en-US" dirty="0"/>
          </a:p>
          <a:p>
            <a:pPr eaLnBrk="1" hangingPunct="1">
              <a:spcBef>
                <a:spcPct val="0"/>
              </a:spcBef>
            </a:pPr>
            <a:r>
              <a:rPr lang="en-US" altLang="en-US" dirty="0"/>
              <a:t>Diaphragmatic breathing – also called deep breathing; person breathes in a deep, slow rhythmic fashion</a:t>
            </a:r>
          </a:p>
          <a:p>
            <a:pPr eaLnBrk="1" hangingPunct="1">
              <a:spcBef>
                <a:spcPct val="0"/>
              </a:spcBef>
            </a:pPr>
            <a:endParaRPr lang="en-US" altLang="en-US" dirty="0"/>
          </a:p>
          <a:p>
            <a:pPr eaLnBrk="1" hangingPunct="1">
              <a:spcBef>
                <a:spcPct val="0"/>
              </a:spcBef>
            </a:pPr>
            <a:r>
              <a:rPr lang="en-US" altLang="en-US" dirty="0"/>
              <a:t>Attention Focused Exercises – produce relaxation by directing attention to a neutral or pleasant stimulus to remove the attention from the anxiety producing stimulus. Includes meditation, guided imagery, hypnosis.</a:t>
            </a:r>
          </a:p>
          <a:p>
            <a:pPr eaLnBrk="1" hangingPunct="1">
              <a:spcBef>
                <a:spcPct val="0"/>
              </a:spcBef>
            </a:pPr>
            <a:endParaRPr lang="en-US" altLang="en-US" dirty="0"/>
          </a:p>
          <a:p>
            <a:pPr eaLnBrk="1" hangingPunct="1">
              <a:spcBef>
                <a:spcPct val="0"/>
              </a:spcBef>
            </a:pPr>
            <a:r>
              <a:rPr lang="en-US" altLang="en-US" dirty="0"/>
              <a:t>Behavioral Relaxation Training – the person is taught to relax each muscle group in the body by assuming relaxed postures. </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46" indent="-289703">
              <a:spcBef>
                <a:spcPct val="30000"/>
              </a:spcBef>
              <a:defRPr sz="1200">
                <a:solidFill>
                  <a:schemeClr val="tx1"/>
                </a:solidFill>
                <a:latin typeface="Calibri" pitchFamily="34" charset="0"/>
              </a:defRPr>
            </a:lvl2pPr>
            <a:lvl3pPr marL="1163535" indent="-231448">
              <a:spcBef>
                <a:spcPct val="30000"/>
              </a:spcBef>
              <a:defRPr sz="1200">
                <a:solidFill>
                  <a:schemeClr val="tx1"/>
                </a:solidFill>
                <a:latin typeface="Calibri" pitchFamily="34" charset="0"/>
              </a:defRPr>
            </a:lvl3pPr>
            <a:lvl4pPr marL="1629578" indent="-231448">
              <a:spcBef>
                <a:spcPct val="30000"/>
              </a:spcBef>
              <a:defRPr sz="1200">
                <a:solidFill>
                  <a:schemeClr val="tx1"/>
                </a:solidFill>
                <a:latin typeface="Calibri" pitchFamily="34" charset="0"/>
              </a:defRPr>
            </a:lvl4pPr>
            <a:lvl5pPr marL="2095621" indent="-231448">
              <a:spcBef>
                <a:spcPct val="30000"/>
              </a:spcBef>
              <a:defRPr sz="1200">
                <a:solidFill>
                  <a:schemeClr val="tx1"/>
                </a:solidFill>
                <a:latin typeface="Calibri" pitchFamily="34" charset="0"/>
              </a:defRPr>
            </a:lvl5pPr>
            <a:lvl6pPr marL="2549069" indent="-231448" eaLnBrk="0" fontAlgn="base" hangingPunct="0">
              <a:spcBef>
                <a:spcPct val="30000"/>
              </a:spcBef>
              <a:spcAft>
                <a:spcPct val="0"/>
              </a:spcAft>
              <a:defRPr sz="1200">
                <a:solidFill>
                  <a:schemeClr val="tx1"/>
                </a:solidFill>
                <a:latin typeface="Calibri" pitchFamily="34" charset="0"/>
              </a:defRPr>
            </a:lvl6pPr>
            <a:lvl7pPr marL="3002516" indent="-231448" eaLnBrk="0" fontAlgn="base" hangingPunct="0">
              <a:spcBef>
                <a:spcPct val="30000"/>
              </a:spcBef>
              <a:spcAft>
                <a:spcPct val="0"/>
              </a:spcAft>
              <a:defRPr sz="1200">
                <a:solidFill>
                  <a:schemeClr val="tx1"/>
                </a:solidFill>
                <a:latin typeface="Calibri" pitchFamily="34" charset="0"/>
              </a:defRPr>
            </a:lvl7pPr>
            <a:lvl8pPr marL="3455964" indent="-231448" eaLnBrk="0" fontAlgn="base" hangingPunct="0">
              <a:spcBef>
                <a:spcPct val="30000"/>
              </a:spcBef>
              <a:spcAft>
                <a:spcPct val="0"/>
              </a:spcAft>
              <a:defRPr sz="1200">
                <a:solidFill>
                  <a:schemeClr val="tx1"/>
                </a:solidFill>
                <a:latin typeface="Calibri" pitchFamily="34" charset="0"/>
              </a:defRPr>
            </a:lvl8pPr>
            <a:lvl9pPr marL="3909412" indent="-231448" eaLnBrk="0" fontAlgn="base" hangingPunct="0">
              <a:spcBef>
                <a:spcPct val="30000"/>
              </a:spcBef>
              <a:spcAft>
                <a:spcPct val="0"/>
              </a:spcAft>
              <a:defRPr sz="1200">
                <a:solidFill>
                  <a:schemeClr val="tx1"/>
                </a:solidFill>
                <a:latin typeface="Calibri" pitchFamily="34" charset="0"/>
              </a:defRPr>
            </a:lvl9pPr>
          </a:lstStyle>
          <a:p>
            <a:pPr>
              <a:spcBef>
                <a:spcPct val="0"/>
              </a:spcBef>
            </a:pPr>
            <a:fld id="{3095C0F2-DF04-4704-BC90-823233A7B04D}"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dirty="0"/>
              <a:t>Three Steps:</a:t>
            </a:r>
          </a:p>
          <a:p>
            <a:pPr marL="232914" indent="-232914">
              <a:buFontTx/>
              <a:buAutoNum type="arabicPeriod"/>
              <a:defRPr/>
            </a:pPr>
            <a:r>
              <a:rPr lang="en-US" dirty="0"/>
              <a:t>The client learns relaxation skills using one of the procedures.</a:t>
            </a:r>
          </a:p>
          <a:p>
            <a:pPr marL="232914" indent="-232914">
              <a:buFontTx/>
              <a:buAutoNum type="arabicPeriod"/>
              <a:defRPr/>
            </a:pPr>
            <a:endParaRPr lang="en-US" dirty="0"/>
          </a:p>
          <a:p>
            <a:pPr marL="232914" indent="-232914">
              <a:buFontTx/>
              <a:buAutoNum type="arabicPeriod"/>
              <a:defRPr/>
            </a:pPr>
            <a:r>
              <a:rPr lang="en-US" dirty="0"/>
              <a:t>The therapist and client develop a hierarchy of fear-producing stimuli </a:t>
            </a:r>
          </a:p>
          <a:p>
            <a:pPr marL="232914" indent="-232914">
              <a:buFontTx/>
              <a:buAutoNum type="arabicPeriod"/>
              <a:defRPr/>
            </a:pPr>
            <a:endParaRPr lang="en-US" dirty="0"/>
          </a:p>
          <a:p>
            <a:pPr marL="232914" indent="-232914">
              <a:buFontTx/>
              <a:buAutoNum type="arabicPeriod"/>
              <a:defRPr/>
            </a:pPr>
            <a:r>
              <a:rPr lang="en-US" dirty="0"/>
              <a:t>The client practices the relaxation skills while the therapist describes scenes from the hierarchy.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AC94FC72-863E-412F-A2E6-30427CACC142}"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Steps</a:t>
            </a:r>
          </a:p>
          <a:p>
            <a:pPr eaLnBrk="1" hangingPunct="1"/>
            <a:endParaRPr lang="en-US" altLang="en-US"/>
          </a:p>
          <a:p>
            <a:pPr eaLnBrk="1" hangingPunct="1"/>
            <a:r>
              <a:rPr lang="en-US" altLang="en-US"/>
              <a:t>1. The client must first learn the relaxation response.</a:t>
            </a:r>
          </a:p>
          <a:p>
            <a:pPr eaLnBrk="1" hangingPunct="1"/>
            <a:endParaRPr lang="en-US" altLang="en-US"/>
          </a:p>
          <a:p>
            <a:pPr eaLnBrk="1" hangingPunct="1"/>
            <a:r>
              <a:rPr lang="en-US" altLang="en-US"/>
              <a:t>2. Client and therapist must develop a hierarchy of situations involving the fear-producing stimulus. </a:t>
            </a:r>
          </a:p>
          <a:p>
            <a:pPr eaLnBrk="1" hangingPunct="1"/>
            <a:endParaRPr lang="en-US" altLang="en-US"/>
          </a:p>
          <a:p>
            <a:pPr eaLnBrk="1" hangingPunct="1"/>
            <a:r>
              <a:rPr lang="en-US" altLang="en-US"/>
              <a:t>3. The client experiences each situation in the hiearchy while maintaining relaxation as an alternative response to replace the fear response. </a:t>
            </a:r>
          </a:p>
          <a:p>
            <a:pPr eaLnBrk="1" hangingPunct="1"/>
            <a:endParaRPr lang="en-US" altLang="en-US"/>
          </a:p>
          <a:p>
            <a:pPr eaLnBrk="1" hangingPunct="1"/>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41C37FC9-5085-484E-BD51-245D12B362CE}"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u="sng"/>
              <a:t>Flooding</a:t>
            </a:r>
          </a:p>
          <a:p>
            <a:pPr eaLnBrk="1" hangingPunct="1"/>
            <a:r>
              <a:rPr lang="en-US" altLang="en-US"/>
              <a:t>The person is exposed to the feared stimulus at full intensity for a prolonged period.</a:t>
            </a:r>
          </a:p>
          <a:p>
            <a:pPr eaLnBrk="1" hangingPunct="1"/>
            <a:endParaRPr lang="en-US" altLang="en-US"/>
          </a:p>
          <a:p>
            <a:pPr eaLnBrk="1" hangingPunct="1"/>
            <a:r>
              <a:rPr lang="en-US" altLang="en-US"/>
              <a:t>Initially heightened anxiety is experienced but over time the level of anxiety decreases through respondent extinction. </a:t>
            </a:r>
          </a:p>
          <a:p>
            <a:pPr eaLnBrk="1" hangingPunct="1"/>
            <a:endParaRPr lang="en-US" altLang="en-US"/>
          </a:p>
          <a:p>
            <a:pPr eaLnBrk="1" hangingPunct="1"/>
            <a:endParaRPr lang="en-US" altLang="en-US"/>
          </a:p>
          <a:p>
            <a:pPr eaLnBrk="1" hangingPunct="1"/>
            <a:r>
              <a:rPr lang="en-US" altLang="en-US" b="1" u="sng"/>
              <a:t>Modeling</a:t>
            </a:r>
          </a:p>
          <a:p>
            <a:pPr eaLnBrk="1" hangingPunct="1"/>
            <a:r>
              <a:rPr lang="en-US" altLang="en-US"/>
              <a:t>The child observes another person approaching the feared stimulus or engaging in a feared activity, and the child is then more likely to engage in similar behavior. </a:t>
            </a:r>
          </a:p>
          <a:p>
            <a:pPr eaLnBrk="1" hangingPunct="1"/>
            <a:endParaRPr lang="en-US" altLang="en-US"/>
          </a:p>
          <a:p>
            <a:pPr eaLnBrk="1" hangingPunct="1"/>
            <a:r>
              <a:rPr lang="en-US" altLang="en-US"/>
              <a:t>Can be a live model or a video/film.</a:t>
            </a:r>
          </a:p>
          <a:p>
            <a:pPr eaLnBrk="1" hangingPunct="1"/>
            <a:endParaRPr lang="en-US" altLang="en-US"/>
          </a:p>
          <a:p>
            <a:pPr eaLnBrk="1" hangingPunct="1"/>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BFFA1F1F-397D-46BB-AD0E-13FF4646ED42}"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17</a:t>
            </a:fld>
            <a:endParaRPr lang="en-US"/>
          </a:p>
        </p:txBody>
      </p:sp>
    </p:spTree>
    <p:extLst>
      <p:ext uri="{BB962C8B-B14F-4D97-AF65-F5344CB8AC3E}">
        <p14:creationId xmlns:p14="http://schemas.microsoft.com/office/powerpoint/2010/main" val="632380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habits do not harm anyone, other than possibly the person making them, but can be annoying for others if they increase in frequency, duration, and/or intensity.</a:t>
            </a:r>
          </a:p>
        </p:txBody>
      </p:sp>
      <p:sp>
        <p:nvSpPr>
          <p:cNvPr id="4" name="Slide Number Placeholder 3"/>
          <p:cNvSpPr>
            <a:spLocks noGrp="1"/>
          </p:cNvSpPr>
          <p:nvPr>
            <p:ph type="sldNum" sz="quarter" idx="10"/>
          </p:nvPr>
        </p:nvSpPr>
        <p:spPr/>
        <p:txBody>
          <a:bodyPr/>
          <a:lstStyle/>
          <a:p>
            <a:fld id="{5BA4CEA9-B803-4880-AAA3-9F4F6E69A88B}" type="slidenum">
              <a:rPr lang="en-US" smtClean="0"/>
              <a:t>18</a:t>
            </a:fld>
            <a:endParaRPr lang="en-US"/>
          </a:p>
        </p:txBody>
      </p:sp>
    </p:spTree>
    <p:extLst>
      <p:ext uri="{BB962C8B-B14F-4D97-AF65-F5344CB8AC3E}">
        <p14:creationId xmlns:p14="http://schemas.microsoft.com/office/powerpoint/2010/main" val="1344152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Nail Biting</a:t>
            </a:r>
          </a:p>
          <a:p>
            <a:pPr eaLnBrk="1" hangingPunct="1">
              <a:spcBef>
                <a:spcPct val="0"/>
              </a:spcBef>
            </a:pPr>
            <a:r>
              <a:rPr lang="en-US" altLang="en-US" dirty="0"/>
              <a:t>Involve repetitive, manipulative behaviors that are believed to be most likely to occur when the person experiences heightened nervous tension</a:t>
            </a:r>
          </a:p>
          <a:p>
            <a:pPr eaLnBrk="1" hangingPunct="1">
              <a:spcBef>
                <a:spcPct val="0"/>
              </a:spcBef>
            </a:pPr>
            <a:endParaRPr lang="en-US" altLang="en-US" dirty="0"/>
          </a:p>
          <a:p>
            <a:pPr eaLnBrk="1" hangingPunct="1">
              <a:spcBef>
                <a:spcPct val="0"/>
              </a:spcBef>
            </a:pPr>
            <a:r>
              <a:rPr lang="en-US" altLang="en-US" dirty="0"/>
              <a:t>Includes tapping a pencil, nail biting, jingling money in a pocket, ripping paper</a:t>
            </a:r>
          </a:p>
          <a:p>
            <a:pPr eaLnBrk="1" hangingPunct="1">
              <a:spcBef>
                <a:spcPct val="0"/>
              </a:spcBef>
            </a:pPr>
            <a:endParaRPr lang="en-US" altLang="en-US" dirty="0"/>
          </a:p>
          <a:p>
            <a:pPr eaLnBrk="1" hangingPunct="1">
              <a:spcBef>
                <a:spcPct val="0"/>
              </a:spcBef>
            </a:pPr>
            <a:r>
              <a:rPr lang="en-US" altLang="en-US" dirty="0"/>
              <a:t>Serve no social function but it is believed they reduce nervous tension</a:t>
            </a:r>
          </a:p>
          <a:p>
            <a:pPr eaLnBrk="1" hangingPunct="1">
              <a:spcBef>
                <a:spcPct val="0"/>
              </a:spcBef>
            </a:pPr>
            <a:endParaRPr lang="en-US" altLang="en-US" dirty="0"/>
          </a:p>
          <a:p>
            <a:pPr eaLnBrk="1" hangingPunct="1">
              <a:spcBef>
                <a:spcPct val="0"/>
              </a:spcBef>
            </a:pPr>
            <a:r>
              <a:rPr lang="en-US" altLang="en-US" dirty="0"/>
              <a:t>Most do not pose any problem for the person</a:t>
            </a:r>
          </a:p>
          <a:p>
            <a:pPr eaLnBrk="1" hangingPunct="1">
              <a:spcBef>
                <a:spcPct val="0"/>
              </a:spcBef>
            </a:pPr>
            <a:endParaRPr lang="en-US" altLang="en-US" dirty="0"/>
          </a:p>
          <a:p>
            <a:pPr eaLnBrk="1" hangingPunct="1">
              <a:spcBef>
                <a:spcPct val="0"/>
              </a:spcBef>
            </a:pPr>
            <a:r>
              <a:rPr lang="en-US" altLang="en-US" b="1" u="sng" dirty="0"/>
              <a:t>Motor and Vocal Tics</a:t>
            </a:r>
          </a:p>
          <a:p>
            <a:pPr eaLnBrk="1" hangingPunct="1">
              <a:spcBef>
                <a:spcPct val="0"/>
              </a:spcBef>
            </a:pPr>
            <a:r>
              <a:rPr lang="en-US" altLang="en-US" dirty="0"/>
              <a:t>Motor tics are repetitive, jerking movements of a particular muscle group in the body </a:t>
            </a:r>
          </a:p>
          <a:p>
            <a:pPr eaLnBrk="1" hangingPunct="1">
              <a:spcBef>
                <a:spcPct val="0"/>
              </a:spcBef>
            </a:pPr>
            <a:endParaRPr lang="en-US" altLang="en-US" dirty="0"/>
          </a:p>
          <a:p>
            <a:pPr eaLnBrk="1" hangingPunct="1">
              <a:spcBef>
                <a:spcPct val="0"/>
              </a:spcBef>
            </a:pPr>
            <a:r>
              <a:rPr lang="en-US" altLang="en-US" dirty="0"/>
              <a:t>Vocal tics are repetitive vocal sounds that do not serve a social function such as throat clearing or coughing. </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b="1" u="sng" dirty="0"/>
              <a:t>Stuttering</a:t>
            </a:r>
          </a:p>
          <a:p>
            <a:pPr eaLnBrk="1" hangingPunct="1">
              <a:spcBef>
                <a:spcPct val="0"/>
              </a:spcBef>
            </a:pPr>
            <a:r>
              <a:rPr lang="en-US" altLang="en-US" dirty="0"/>
              <a:t>A type </a:t>
            </a:r>
            <a:r>
              <a:rPr lang="en-US" altLang="en-US"/>
              <a:t>of speech </a:t>
            </a:r>
            <a:r>
              <a:rPr lang="en-US" altLang="en-US" dirty="0"/>
              <a:t>dysfluency in which the person repeats words or syllables, prolongs the sound of a word or syllable, or blocs on a word.</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46" indent="-289703">
              <a:spcBef>
                <a:spcPct val="30000"/>
              </a:spcBef>
              <a:defRPr sz="1200">
                <a:solidFill>
                  <a:schemeClr val="tx1"/>
                </a:solidFill>
                <a:latin typeface="Calibri" pitchFamily="34" charset="0"/>
              </a:defRPr>
            </a:lvl2pPr>
            <a:lvl3pPr marL="1163535" indent="-231448">
              <a:spcBef>
                <a:spcPct val="30000"/>
              </a:spcBef>
              <a:defRPr sz="1200">
                <a:solidFill>
                  <a:schemeClr val="tx1"/>
                </a:solidFill>
                <a:latin typeface="Calibri" pitchFamily="34" charset="0"/>
              </a:defRPr>
            </a:lvl3pPr>
            <a:lvl4pPr marL="1629578" indent="-231448">
              <a:spcBef>
                <a:spcPct val="30000"/>
              </a:spcBef>
              <a:defRPr sz="1200">
                <a:solidFill>
                  <a:schemeClr val="tx1"/>
                </a:solidFill>
                <a:latin typeface="Calibri" pitchFamily="34" charset="0"/>
              </a:defRPr>
            </a:lvl4pPr>
            <a:lvl5pPr marL="2095621" indent="-231448">
              <a:spcBef>
                <a:spcPct val="30000"/>
              </a:spcBef>
              <a:defRPr sz="1200">
                <a:solidFill>
                  <a:schemeClr val="tx1"/>
                </a:solidFill>
                <a:latin typeface="Calibri" pitchFamily="34" charset="0"/>
              </a:defRPr>
            </a:lvl5pPr>
            <a:lvl6pPr marL="2549069" indent="-231448" eaLnBrk="0" fontAlgn="base" hangingPunct="0">
              <a:spcBef>
                <a:spcPct val="30000"/>
              </a:spcBef>
              <a:spcAft>
                <a:spcPct val="0"/>
              </a:spcAft>
              <a:defRPr sz="1200">
                <a:solidFill>
                  <a:schemeClr val="tx1"/>
                </a:solidFill>
                <a:latin typeface="Calibri" pitchFamily="34" charset="0"/>
              </a:defRPr>
            </a:lvl6pPr>
            <a:lvl7pPr marL="3002516" indent="-231448" eaLnBrk="0" fontAlgn="base" hangingPunct="0">
              <a:spcBef>
                <a:spcPct val="30000"/>
              </a:spcBef>
              <a:spcAft>
                <a:spcPct val="0"/>
              </a:spcAft>
              <a:defRPr sz="1200">
                <a:solidFill>
                  <a:schemeClr val="tx1"/>
                </a:solidFill>
                <a:latin typeface="Calibri" pitchFamily="34" charset="0"/>
              </a:defRPr>
            </a:lvl7pPr>
            <a:lvl8pPr marL="3455964" indent="-231448" eaLnBrk="0" fontAlgn="base" hangingPunct="0">
              <a:spcBef>
                <a:spcPct val="30000"/>
              </a:spcBef>
              <a:spcAft>
                <a:spcPct val="0"/>
              </a:spcAft>
              <a:defRPr sz="1200">
                <a:solidFill>
                  <a:schemeClr val="tx1"/>
                </a:solidFill>
                <a:latin typeface="Calibri" pitchFamily="34" charset="0"/>
              </a:defRPr>
            </a:lvl8pPr>
            <a:lvl9pPr marL="3909412" indent="-231448" eaLnBrk="0" fontAlgn="base" hangingPunct="0">
              <a:spcBef>
                <a:spcPct val="30000"/>
              </a:spcBef>
              <a:spcAft>
                <a:spcPct val="0"/>
              </a:spcAft>
              <a:defRPr sz="1200">
                <a:solidFill>
                  <a:schemeClr val="tx1"/>
                </a:solidFill>
                <a:latin typeface="Calibri" pitchFamily="34" charset="0"/>
              </a:defRPr>
            </a:lvl9pPr>
          </a:lstStyle>
          <a:p>
            <a:pPr>
              <a:spcBef>
                <a:spcPct val="0"/>
              </a:spcBef>
            </a:pPr>
            <a:fld id="{A3C320B2-F443-4D95-80F6-8C1C8A16C0B5}"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2</a:t>
            </a:fld>
            <a:endParaRPr lang="en-US"/>
          </a:p>
        </p:txBody>
      </p:sp>
    </p:spTree>
    <p:extLst>
      <p:ext uri="{BB962C8B-B14F-4D97-AF65-F5344CB8AC3E}">
        <p14:creationId xmlns:p14="http://schemas.microsoft.com/office/powerpoint/2010/main" val="3165084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Habit disorder</a:t>
            </a:r>
          </a:p>
          <a:p>
            <a:pPr eaLnBrk="1" hangingPunct="1">
              <a:spcBef>
                <a:spcPct val="0"/>
              </a:spcBef>
            </a:pPr>
            <a:r>
              <a:rPr lang="en-US" altLang="en-US"/>
              <a:t>When the habit behavior occurs with frequency or high intensity, treatment may be sought for the problem</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46" indent="-289703">
              <a:spcBef>
                <a:spcPct val="30000"/>
              </a:spcBef>
              <a:defRPr sz="1200">
                <a:solidFill>
                  <a:schemeClr val="tx1"/>
                </a:solidFill>
                <a:latin typeface="Calibri" pitchFamily="34" charset="0"/>
              </a:defRPr>
            </a:lvl2pPr>
            <a:lvl3pPr marL="1163535" indent="-231448">
              <a:spcBef>
                <a:spcPct val="30000"/>
              </a:spcBef>
              <a:defRPr sz="1200">
                <a:solidFill>
                  <a:schemeClr val="tx1"/>
                </a:solidFill>
                <a:latin typeface="Calibri" pitchFamily="34" charset="0"/>
              </a:defRPr>
            </a:lvl3pPr>
            <a:lvl4pPr marL="1629578" indent="-231448">
              <a:spcBef>
                <a:spcPct val="30000"/>
              </a:spcBef>
              <a:defRPr sz="1200">
                <a:solidFill>
                  <a:schemeClr val="tx1"/>
                </a:solidFill>
                <a:latin typeface="Calibri" pitchFamily="34" charset="0"/>
              </a:defRPr>
            </a:lvl4pPr>
            <a:lvl5pPr marL="2095621" indent="-231448">
              <a:spcBef>
                <a:spcPct val="30000"/>
              </a:spcBef>
              <a:defRPr sz="1200">
                <a:solidFill>
                  <a:schemeClr val="tx1"/>
                </a:solidFill>
                <a:latin typeface="Calibri" pitchFamily="34" charset="0"/>
              </a:defRPr>
            </a:lvl5pPr>
            <a:lvl6pPr marL="2549069" indent="-231448" eaLnBrk="0" fontAlgn="base" hangingPunct="0">
              <a:spcBef>
                <a:spcPct val="30000"/>
              </a:spcBef>
              <a:spcAft>
                <a:spcPct val="0"/>
              </a:spcAft>
              <a:defRPr sz="1200">
                <a:solidFill>
                  <a:schemeClr val="tx1"/>
                </a:solidFill>
                <a:latin typeface="Calibri" pitchFamily="34" charset="0"/>
              </a:defRPr>
            </a:lvl6pPr>
            <a:lvl7pPr marL="3002516" indent="-231448" eaLnBrk="0" fontAlgn="base" hangingPunct="0">
              <a:spcBef>
                <a:spcPct val="30000"/>
              </a:spcBef>
              <a:spcAft>
                <a:spcPct val="0"/>
              </a:spcAft>
              <a:defRPr sz="1200">
                <a:solidFill>
                  <a:schemeClr val="tx1"/>
                </a:solidFill>
                <a:latin typeface="Calibri" pitchFamily="34" charset="0"/>
              </a:defRPr>
            </a:lvl7pPr>
            <a:lvl8pPr marL="3455964" indent="-231448" eaLnBrk="0" fontAlgn="base" hangingPunct="0">
              <a:spcBef>
                <a:spcPct val="30000"/>
              </a:spcBef>
              <a:spcAft>
                <a:spcPct val="0"/>
              </a:spcAft>
              <a:defRPr sz="1200">
                <a:solidFill>
                  <a:schemeClr val="tx1"/>
                </a:solidFill>
                <a:latin typeface="Calibri" pitchFamily="34" charset="0"/>
              </a:defRPr>
            </a:lvl8pPr>
            <a:lvl9pPr marL="3909412" indent="-231448" eaLnBrk="0" fontAlgn="base" hangingPunct="0">
              <a:spcBef>
                <a:spcPct val="30000"/>
              </a:spcBef>
              <a:spcAft>
                <a:spcPct val="0"/>
              </a:spcAft>
              <a:defRPr sz="1200">
                <a:solidFill>
                  <a:schemeClr val="tx1"/>
                </a:solidFill>
                <a:latin typeface="Calibri" pitchFamily="34" charset="0"/>
              </a:defRPr>
            </a:lvl9pPr>
          </a:lstStyle>
          <a:p>
            <a:pPr>
              <a:spcBef>
                <a:spcPct val="0"/>
              </a:spcBef>
            </a:pPr>
            <a:fld id="{C742A509-3B58-4766-896C-6C747FD31049}"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marL="232914" indent="-232914">
              <a:buFontTx/>
              <a:buAutoNum type="arabicPeriod"/>
              <a:defRPr/>
            </a:pPr>
            <a:r>
              <a:rPr lang="en-US" dirty="0"/>
              <a:t>Awareness training:</a:t>
            </a:r>
          </a:p>
          <a:p>
            <a:pPr marL="232914" indent="-232914">
              <a:defRPr/>
            </a:pPr>
            <a:r>
              <a:rPr lang="en-US" dirty="0"/>
              <a:t>Client learns the behavioral definition of the habit so he can identify when it occurs or is about to occur. </a:t>
            </a:r>
          </a:p>
          <a:p>
            <a:pPr marL="232914" indent="-232914">
              <a:defRPr/>
            </a:pPr>
            <a:endParaRPr lang="en-US" dirty="0"/>
          </a:p>
          <a:p>
            <a:pPr marL="232914" indent="-232914">
              <a:defRPr/>
            </a:pPr>
            <a:r>
              <a:rPr lang="en-US" dirty="0"/>
              <a:t>2. Competing response:</a:t>
            </a:r>
          </a:p>
          <a:p>
            <a:pPr marL="232914" indent="-232914">
              <a:defRPr/>
            </a:pPr>
            <a:r>
              <a:rPr lang="en-US" dirty="0"/>
              <a:t>Learns a competing response to make and practices in session after occurrence of the habit </a:t>
            </a:r>
          </a:p>
          <a:p>
            <a:pPr marL="232914" indent="-232914">
              <a:defRPr/>
            </a:pPr>
            <a:r>
              <a:rPr lang="en-US" dirty="0"/>
              <a:t>It is a behavior incompatible with the habit behavior. </a:t>
            </a:r>
          </a:p>
          <a:p>
            <a:pPr marL="232914" indent="-232914">
              <a:defRPr/>
            </a:pPr>
            <a:endParaRPr lang="en-US" dirty="0"/>
          </a:p>
          <a:p>
            <a:pPr marL="232914" indent="-232914">
              <a:defRPr/>
            </a:pPr>
            <a:r>
              <a:rPr lang="en-US" dirty="0"/>
              <a:t>3. Generalization</a:t>
            </a:r>
          </a:p>
          <a:p>
            <a:pPr marL="232914" indent="-232914">
              <a:defRPr/>
            </a:pPr>
            <a:r>
              <a:rPr lang="en-US" dirty="0"/>
              <a:t>Client imagines situations in which he will use the competing response outside the session to inhibit the habit </a:t>
            </a:r>
          </a:p>
          <a:p>
            <a:pPr marL="232914" indent="-232914">
              <a:defRPr/>
            </a:pPr>
            <a:endParaRPr lang="en-US" dirty="0"/>
          </a:p>
          <a:p>
            <a:pPr marL="232914" indent="-232914">
              <a:defRPr/>
            </a:pPr>
            <a:r>
              <a:rPr lang="en-US" dirty="0"/>
              <a:t>4. Use of Competing Response</a:t>
            </a:r>
          </a:p>
          <a:p>
            <a:pPr marL="232914" indent="-232914">
              <a:defRPr/>
            </a:pPr>
            <a:r>
              <a:rPr lang="en-US" dirty="0"/>
              <a:t>Use of the competing response outside the session whenever the habit occurs or is about to occur. </a:t>
            </a:r>
          </a:p>
          <a:p>
            <a:pPr marL="232914" indent="-232914">
              <a:defRPr/>
            </a:pPr>
            <a:r>
              <a:rPr lang="en-US" dirty="0"/>
              <a:t>Significant others prompt the person to use the CR when the habit occurs, and is social support. </a:t>
            </a:r>
          </a:p>
          <a:p>
            <a:pPr marL="232914" indent="-232914">
              <a:defRPr/>
            </a:pPr>
            <a:endParaRPr lang="en-US" dirty="0"/>
          </a:p>
          <a:p>
            <a:pPr marL="232914" indent="-232914">
              <a:defRPr/>
            </a:pPr>
            <a:r>
              <a:rPr lang="en-US" dirty="0"/>
              <a:t>5. Therapist Review</a:t>
            </a:r>
          </a:p>
          <a:p>
            <a:pPr marL="232914" indent="-232914">
              <a:defRPr/>
            </a:pPr>
            <a:r>
              <a:rPr lang="en-US" dirty="0"/>
              <a:t>Reviews with the client all situation in which the habit occurs and how it may have caused embarrassment. </a:t>
            </a:r>
          </a:p>
          <a:p>
            <a:pPr marL="232914" indent="-232914">
              <a:defRPr/>
            </a:pPr>
            <a:r>
              <a:rPr lang="en-US" dirty="0"/>
              <a:t>The review is a motivational strategy and increases the likelihood that the client will use the competing response outside the treatment session to control the habit. </a:t>
            </a:r>
          </a:p>
          <a:p>
            <a:pPr marL="232914" indent="-232914">
              <a:defRPr/>
            </a:pPr>
            <a:endParaRPr 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46" indent="-289703">
              <a:spcBef>
                <a:spcPct val="30000"/>
              </a:spcBef>
              <a:defRPr sz="1200">
                <a:solidFill>
                  <a:schemeClr val="tx1"/>
                </a:solidFill>
                <a:latin typeface="Calibri" pitchFamily="34" charset="0"/>
              </a:defRPr>
            </a:lvl2pPr>
            <a:lvl3pPr marL="1163535" indent="-231448">
              <a:spcBef>
                <a:spcPct val="30000"/>
              </a:spcBef>
              <a:defRPr sz="1200">
                <a:solidFill>
                  <a:schemeClr val="tx1"/>
                </a:solidFill>
                <a:latin typeface="Calibri" pitchFamily="34" charset="0"/>
              </a:defRPr>
            </a:lvl3pPr>
            <a:lvl4pPr marL="1629578" indent="-231448">
              <a:spcBef>
                <a:spcPct val="30000"/>
              </a:spcBef>
              <a:defRPr sz="1200">
                <a:solidFill>
                  <a:schemeClr val="tx1"/>
                </a:solidFill>
                <a:latin typeface="Calibri" pitchFamily="34" charset="0"/>
              </a:defRPr>
            </a:lvl4pPr>
            <a:lvl5pPr marL="2095621" indent="-231448">
              <a:spcBef>
                <a:spcPct val="30000"/>
              </a:spcBef>
              <a:defRPr sz="1200">
                <a:solidFill>
                  <a:schemeClr val="tx1"/>
                </a:solidFill>
                <a:latin typeface="Calibri" pitchFamily="34" charset="0"/>
              </a:defRPr>
            </a:lvl5pPr>
            <a:lvl6pPr marL="2549069" indent="-231448" eaLnBrk="0" fontAlgn="base" hangingPunct="0">
              <a:spcBef>
                <a:spcPct val="30000"/>
              </a:spcBef>
              <a:spcAft>
                <a:spcPct val="0"/>
              </a:spcAft>
              <a:defRPr sz="1200">
                <a:solidFill>
                  <a:schemeClr val="tx1"/>
                </a:solidFill>
                <a:latin typeface="Calibri" pitchFamily="34" charset="0"/>
              </a:defRPr>
            </a:lvl6pPr>
            <a:lvl7pPr marL="3002516" indent="-231448" eaLnBrk="0" fontAlgn="base" hangingPunct="0">
              <a:spcBef>
                <a:spcPct val="30000"/>
              </a:spcBef>
              <a:spcAft>
                <a:spcPct val="0"/>
              </a:spcAft>
              <a:defRPr sz="1200">
                <a:solidFill>
                  <a:schemeClr val="tx1"/>
                </a:solidFill>
                <a:latin typeface="Calibri" pitchFamily="34" charset="0"/>
              </a:defRPr>
            </a:lvl7pPr>
            <a:lvl8pPr marL="3455964" indent="-231448" eaLnBrk="0" fontAlgn="base" hangingPunct="0">
              <a:spcBef>
                <a:spcPct val="30000"/>
              </a:spcBef>
              <a:spcAft>
                <a:spcPct val="0"/>
              </a:spcAft>
              <a:defRPr sz="1200">
                <a:solidFill>
                  <a:schemeClr val="tx1"/>
                </a:solidFill>
                <a:latin typeface="Calibri" pitchFamily="34" charset="0"/>
              </a:defRPr>
            </a:lvl8pPr>
            <a:lvl9pPr marL="3909412" indent="-231448" eaLnBrk="0" fontAlgn="base" hangingPunct="0">
              <a:spcBef>
                <a:spcPct val="30000"/>
              </a:spcBef>
              <a:spcAft>
                <a:spcPct val="0"/>
              </a:spcAft>
              <a:defRPr sz="1200">
                <a:solidFill>
                  <a:schemeClr val="tx1"/>
                </a:solidFill>
                <a:latin typeface="Calibri" pitchFamily="34" charset="0"/>
              </a:defRPr>
            </a:lvl9pPr>
          </a:lstStyle>
          <a:p>
            <a:pPr>
              <a:spcBef>
                <a:spcPct val="0"/>
              </a:spcBef>
            </a:pPr>
            <a:fld id="{4BEF60E1-A82C-4038-B5B3-3BF6CCA52BBD}" type="slidenum">
              <a:rPr lang="en-US" altLang="en-US"/>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22</a:t>
            </a:fld>
            <a:endParaRPr lang="en-US"/>
          </a:p>
        </p:txBody>
      </p:sp>
    </p:spTree>
    <p:extLst>
      <p:ext uri="{BB962C8B-B14F-4D97-AF65-F5344CB8AC3E}">
        <p14:creationId xmlns:p14="http://schemas.microsoft.com/office/powerpoint/2010/main" val="209993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thought</a:t>
            </a:r>
          </a:p>
          <a:p>
            <a:endParaRPr lang="en-US" dirty="0"/>
          </a:p>
          <a:p>
            <a:r>
              <a:rPr lang="en-US" i="1" dirty="0"/>
              <a:t>excess</a:t>
            </a:r>
            <a:r>
              <a:rPr lang="en-US" dirty="0"/>
              <a:t> such as with paranoia, suicidal ideation, or feelings of worthlessness; </a:t>
            </a:r>
          </a:p>
          <a:p>
            <a:endParaRPr lang="en-US" dirty="0"/>
          </a:p>
          <a:p>
            <a:r>
              <a:rPr lang="en-US" dirty="0"/>
              <a:t>or as a </a:t>
            </a:r>
            <a:r>
              <a:rPr lang="en-US" i="1" dirty="0"/>
              <a:t>deficit</a:t>
            </a:r>
            <a:r>
              <a:rPr lang="en-US" dirty="0"/>
              <a:t> such as with self-confidence and self-efficacy. </a:t>
            </a:r>
          </a:p>
          <a:p>
            <a:endParaRPr lang="en-US" dirty="0"/>
          </a:p>
          <a:p>
            <a:endParaRPr lang="en-US" dirty="0"/>
          </a:p>
        </p:txBody>
      </p:sp>
      <p:sp>
        <p:nvSpPr>
          <p:cNvPr id="4" name="Slide Number Placeholder 3"/>
          <p:cNvSpPr>
            <a:spLocks noGrp="1"/>
          </p:cNvSpPr>
          <p:nvPr>
            <p:ph type="sldNum" sz="quarter" idx="10"/>
          </p:nvPr>
        </p:nvSpPr>
        <p:spPr/>
        <p:txBody>
          <a:bodyPr/>
          <a:lstStyle/>
          <a:p>
            <a:fld id="{5BA4CEA9-B803-4880-AAA3-9F4F6E69A88B}" type="slidenum">
              <a:rPr lang="en-US" smtClean="0"/>
              <a:t>23</a:t>
            </a:fld>
            <a:endParaRPr lang="en-US"/>
          </a:p>
        </p:txBody>
      </p:sp>
    </p:spTree>
    <p:extLst>
      <p:ext uri="{BB962C8B-B14F-4D97-AF65-F5344CB8AC3E}">
        <p14:creationId xmlns:p14="http://schemas.microsoft.com/office/powerpoint/2010/main" val="17383001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Overgeneralizing</a:t>
            </a:r>
            <a:r>
              <a:rPr lang="en-US" sz="1400" dirty="0"/>
              <a:t> – You see a larger pattern of negatives based on one event. </a:t>
            </a:r>
          </a:p>
          <a:p>
            <a:pPr lvl="0"/>
            <a:r>
              <a:rPr lang="en-US" sz="1400" b="1" dirty="0"/>
              <a:t>Mind Reading </a:t>
            </a:r>
            <a:r>
              <a:rPr lang="en-US" sz="1400" dirty="0"/>
              <a:t>– Assuming others know what you are thinking without any evidence. </a:t>
            </a:r>
          </a:p>
          <a:p>
            <a:pPr lvl="0"/>
            <a:r>
              <a:rPr lang="en-US" sz="1400" b="1" dirty="0"/>
              <a:t>What if? </a:t>
            </a:r>
            <a:r>
              <a:rPr lang="en-US" sz="1400" dirty="0"/>
              <a:t>– Asking yourself what if? Something happens without being satisfied by any of the answers. </a:t>
            </a:r>
          </a:p>
          <a:p>
            <a:pPr lvl="0"/>
            <a:r>
              <a:rPr lang="en-US" sz="1400" b="1" dirty="0"/>
              <a:t>Blaming</a:t>
            </a:r>
            <a:r>
              <a:rPr lang="en-US" sz="1400" dirty="0"/>
              <a:t> – You focus on someone else as the source of your negative feelings and do not take any responsibility for changing yourself. </a:t>
            </a:r>
          </a:p>
          <a:p>
            <a:pPr lvl="0"/>
            <a:r>
              <a:rPr lang="en-US" sz="1400" b="1" dirty="0"/>
              <a:t>Personalizing</a:t>
            </a:r>
            <a:r>
              <a:rPr lang="en-US" sz="1400" dirty="0"/>
              <a:t> – Blaming yourself for negative events rather than seeing the role that others play. </a:t>
            </a:r>
          </a:p>
          <a:p>
            <a:pPr lvl="0"/>
            <a:r>
              <a:rPr lang="en-US" sz="1400" b="1" dirty="0"/>
              <a:t>Inability to disconfirm </a:t>
            </a:r>
            <a:r>
              <a:rPr lang="en-US" sz="1400" dirty="0"/>
              <a:t>– Ignoring any evidence that may contradict your maladaptive cognition. </a:t>
            </a:r>
          </a:p>
          <a:p>
            <a:pPr lvl="0"/>
            <a:r>
              <a:rPr lang="en-US" sz="1400" b="1" dirty="0"/>
              <a:t>Regret orientation </a:t>
            </a:r>
            <a:r>
              <a:rPr lang="en-US" sz="1400" dirty="0"/>
              <a:t>– Focusing on what you could have done better in the past rather than on making an improvement now. </a:t>
            </a:r>
          </a:p>
          <a:p>
            <a:r>
              <a:rPr lang="en-US" sz="1400" b="1" dirty="0"/>
              <a:t>Dichotomous thinking </a:t>
            </a:r>
            <a:r>
              <a:rPr lang="en-US" sz="1400" dirty="0"/>
              <a:t>– Viewing people or events in all-or-nothing terms.</a:t>
            </a:r>
          </a:p>
        </p:txBody>
      </p:sp>
      <p:sp>
        <p:nvSpPr>
          <p:cNvPr id="4" name="Slide Number Placeholder 3"/>
          <p:cNvSpPr>
            <a:spLocks noGrp="1"/>
          </p:cNvSpPr>
          <p:nvPr>
            <p:ph type="sldNum" sz="quarter" idx="10"/>
          </p:nvPr>
        </p:nvSpPr>
        <p:spPr/>
        <p:txBody>
          <a:bodyPr/>
          <a:lstStyle/>
          <a:p>
            <a:fld id="{5BA4CEA9-B803-4880-AAA3-9F4F6E69A88B}" type="slidenum">
              <a:rPr lang="en-US" smtClean="0"/>
              <a:t>24</a:t>
            </a:fld>
            <a:endParaRPr lang="en-US"/>
          </a:p>
        </p:txBody>
      </p:sp>
    </p:spTree>
    <p:extLst>
      <p:ext uri="{BB962C8B-B14F-4D97-AF65-F5344CB8AC3E}">
        <p14:creationId xmlns:p14="http://schemas.microsoft.com/office/powerpoint/2010/main" val="120024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dirty="0"/>
              <a:t>Cognitive restructuring</a:t>
            </a:r>
          </a:p>
          <a:p>
            <a:pPr eaLnBrk="1" hangingPunct="1"/>
            <a:r>
              <a:rPr lang="en-US" altLang="en-US" dirty="0"/>
              <a:t>Designed to replace specific maladaptive cognitive behaviors with more adaptive ones </a:t>
            </a:r>
          </a:p>
          <a:p>
            <a:pPr eaLnBrk="1" hangingPunct="1"/>
            <a:endParaRPr lang="en-US" altLang="en-US" dirty="0"/>
          </a:p>
          <a:p>
            <a:pPr eaLnBrk="1" hangingPunct="1"/>
            <a:endParaRPr lang="en-US" altLang="en-US" dirty="0"/>
          </a:p>
          <a:p>
            <a:pPr eaLnBrk="1" hangingPunct="1"/>
            <a:r>
              <a:rPr lang="en-US" altLang="en-US" b="1" dirty="0"/>
              <a:t>Cognitive coping skills training</a:t>
            </a:r>
          </a:p>
          <a:p>
            <a:pPr eaLnBrk="1" hangingPunct="1"/>
            <a:r>
              <a:rPr lang="en-US" altLang="en-US" dirty="0"/>
              <a:t>Designed to teach new cognitive behaviors that are then used to promote desirable behaviors</a:t>
            </a:r>
          </a:p>
          <a:p>
            <a:pPr eaLnBrk="1" hangingPunct="1"/>
            <a:endParaRPr lang="en-US" altLang="en-US" dirty="0"/>
          </a:p>
          <a:p>
            <a:pPr eaLnBrk="1" hangingPunct="1"/>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42B513BF-1321-45D3-946F-B80C0D74AD8F}"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C7923A4A-23CE-4728-8F65-D0C1FD967AFF}"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dirty="0"/>
              <a:t>For social skills, identify appropriate social behavior such as making eye contact, saying no to a request, or starting up a conversation with a stranger and whether the client is inhibited from making this behavior due to anxiety. </a:t>
            </a:r>
          </a:p>
          <a:p>
            <a:pPr eaLnBrk="1" hangingPunct="1">
              <a:defRPr/>
            </a:pPr>
            <a:endParaRPr lang="en-US" dirty="0"/>
          </a:p>
          <a:p>
            <a:pPr eaLnBrk="1" hangingPunct="1">
              <a:defRPr/>
            </a:pPr>
            <a:r>
              <a:rPr lang="en-US" dirty="0"/>
              <a:t>For communication, determine if the problem is with speaking, listening, or both and then develop a plan for use in various interpersonal situations. </a:t>
            </a:r>
          </a:p>
          <a:p>
            <a:pPr eaLnBrk="1" hangingPunct="1">
              <a:defRPr/>
            </a:pPr>
            <a:endParaRPr lang="en-US" dirty="0"/>
          </a:p>
          <a:p>
            <a:pPr eaLnBrk="1" hangingPunct="1">
              <a:defRPr/>
            </a:pPr>
            <a:r>
              <a:rPr lang="en-US" dirty="0"/>
              <a:t>Finally, assertiveness training aids the client protect their rights and obtain what they want from others.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55515783-0343-41FD-8D5E-04009A82BDDC}"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t>The cons should outweigh the pros and help you to end the struggle and accept what is unknown. </a:t>
            </a:r>
          </a:p>
          <a:p>
            <a:pPr eaLnBrk="1" hangingPunct="1"/>
            <a:endParaRPr lang="en-US" altLang="en-US" dirty="0"/>
          </a:p>
          <a:p>
            <a:pPr eaLnBrk="1" hangingPunct="1"/>
            <a:r>
              <a:rPr lang="en-US" dirty="0"/>
              <a:t>Chances are you are already accepting the unknown in some areas of life and identifying these can help you to see why it is helpful in these area, and how you can also think like this in more difficult areas. </a:t>
            </a:r>
          </a:p>
          <a:p>
            <a:pPr eaLnBrk="1" hangingPunct="1"/>
            <a:endParaRPr lang="en-US" altLang="en-US" dirty="0"/>
          </a:p>
          <a:p>
            <a:pPr eaLnBrk="1" hangingPunct="1"/>
            <a:r>
              <a:rPr lang="en-US" dirty="0"/>
              <a:t>We may think so but review of the evidence for and against this statement will show that it does not and reduce how threatening it seems</a:t>
            </a:r>
            <a:endParaRPr lang="en-US" alt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D1D9D5FF-039C-45E8-A96E-41B35EA6462E}"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29</a:t>
            </a:fld>
            <a:endParaRPr lang="en-US"/>
          </a:p>
        </p:txBody>
      </p:sp>
    </p:spTree>
    <p:extLst>
      <p:ext uri="{BB962C8B-B14F-4D97-AF65-F5344CB8AC3E}">
        <p14:creationId xmlns:p14="http://schemas.microsoft.com/office/powerpoint/2010/main" val="1433862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3</a:t>
            </a:fld>
            <a:endParaRPr lang="en-US"/>
          </a:p>
        </p:txBody>
      </p:sp>
    </p:spTree>
    <p:extLst>
      <p:ext uri="{BB962C8B-B14F-4D97-AF65-F5344CB8AC3E}">
        <p14:creationId xmlns:p14="http://schemas.microsoft.com/office/powerpoint/2010/main" val="2565019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30</a:t>
            </a:fld>
            <a:endParaRPr lang="en-US"/>
          </a:p>
        </p:txBody>
      </p:sp>
    </p:spTree>
    <p:extLst>
      <p:ext uri="{BB962C8B-B14F-4D97-AF65-F5344CB8AC3E}">
        <p14:creationId xmlns:p14="http://schemas.microsoft.com/office/powerpoint/2010/main" val="417108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4</a:t>
            </a:fld>
            <a:endParaRPr lang="en-US"/>
          </a:p>
        </p:txBody>
      </p:sp>
    </p:spTree>
    <p:extLst>
      <p:ext uri="{BB962C8B-B14F-4D97-AF65-F5344CB8AC3E}">
        <p14:creationId xmlns:p14="http://schemas.microsoft.com/office/powerpoint/2010/main" val="382960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5</a:t>
            </a:fld>
            <a:endParaRPr lang="en-US"/>
          </a:p>
        </p:txBody>
      </p:sp>
    </p:spTree>
    <p:extLst>
      <p:ext uri="{BB962C8B-B14F-4D97-AF65-F5344CB8AC3E}">
        <p14:creationId xmlns:p14="http://schemas.microsoft.com/office/powerpoint/2010/main" val="4111897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F00A03CA-6E64-4CEA-8760-86084271921A}" type="slidenum">
              <a:rPr lang="en-US" altLang="en-US"/>
              <a:pPr>
                <a:spcBef>
                  <a:spcPct val="0"/>
                </a:spcBef>
              </a:pPr>
              <a:t>6</a:t>
            </a:fld>
            <a:endParaRPr lang="en-US" altLang="en-US"/>
          </a:p>
        </p:txBody>
      </p:sp>
      <p:sp>
        <p:nvSpPr>
          <p:cNvPr id="49155"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short, shaping involves gradually getting the organism to make a desired response by reinforcing approximations of that behavior. </a:t>
            </a:r>
          </a:p>
          <a:p>
            <a:pPr eaLnBrk="1" hangingPunct="1">
              <a:spcBef>
                <a:spcPct val="0"/>
              </a:spcBef>
            </a:pPr>
            <a:endParaRPr lang="en-US" altLang="en-US"/>
          </a:p>
          <a:p>
            <a:pPr eaLnBrk="1" hangingPunct="1">
              <a:spcBef>
                <a:spcPct val="0"/>
              </a:spcBef>
            </a:pPr>
            <a:r>
              <a:rPr lang="en-US" altLang="en-US"/>
              <a:t>If you want a rat to push a lever in a Skinner Box,</a:t>
            </a:r>
            <a:r>
              <a:rPr lang="en-US" altLang="en-US" b="1"/>
              <a:t> </a:t>
            </a:r>
            <a:r>
              <a:rPr lang="en-US" altLang="en-US"/>
              <a:t>you would give it a treat when it walks maybe half way to the side where the lever is. </a:t>
            </a:r>
          </a:p>
          <a:p>
            <a:pPr eaLnBrk="1" hangingPunct="1">
              <a:spcBef>
                <a:spcPct val="0"/>
              </a:spcBef>
            </a:pPr>
            <a:r>
              <a:rPr lang="en-US" altLang="en-US"/>
              <a:t>Then you reinforce the behavior when the rat goes a bit further, then again when it gets a bit further, and then again when it gets near the lever. </a:t>
            </a:r>
          </a:p>
          <a:p>
            <a:pPr eaLnBrk="1" hangingPunct="1">
              <a:spcBef>
                <a:spcPct val="0"/>
              </a:spcBef>
            </a:pPr>
            <a:r>
              <a:rPr lang="en-US" altLang="en-US"/>
              <a:t>The final reinforcer is delivered when the rat pushes the lever. </a:t>
            </a:r>
          </a:p>
          <a:p>
            <a:pPr eaLnBrk="1" hangingPunct="1">
              <a:spcBef>
                <a:spcPct val="0"/>
              </a:spcBef>
            </a:pPr>
            <a:endParaRPr lang="en-US" altLang="en-US"/>
          </a:p>
          <a:p>
            <a:pPr eaLnBrk="1" hangingPunct="1">
              <a:spcBef>
                <a:spcPct val="0"/>
              </a:spcBef>
            </a:pPr>
            <a:r>
              <a:rPr lang="en-US" altLang="en-US"/>
              <a:t>Each of the behaviors leading up to the one you desired all along are approximations of that final behavior. </a:t>
            </a:r>
          </a:p>
          <a:p>
            <a:pPr eaLnBrk="1" hangingPunct="1">
              <a:spcBef>
                <a:spcPct val="0"/>
              </a:spcBef>
            </a:pPr>
            <a:r>
              <a:rPr lang="en-US" altLang="en-US"/>
              <a:t>It is successive because the animal has to go a bit further each time to receive a reinforcer.  </a:t>
            </a:r>
          </a:p>
          <a:p>
            <a:pPr eaLnBrk="1" hangingPunct="1">
              <a:spcBef>
                <a:spcPct val="0"/>
              </a:spcBef>
            </a:pPr>
            <a:r>
              <a:rPr lang="en-US" altLang="en-US"/>
              <a:t>Approximations, then, are building on one another and leading to the final, desired behavior.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you create a precise and unambiguous behavioral definition. </a:t>
            </a:r>
          </a:p>
          <a:p>
            <a:endParaRPr lang="en-US" dirty="0"/>
          </a:p>
          <a:p>
            <a:r>
              <a:rPr lang="en-US" dirty="0"/>
              <a:t>This can be difficult but look at your baseline data and functional assessment information. If that does not help, then consider what others have done for the same problem behavior. When all else fails, start very low and make your steps small. The more frequent reinforcement will help you too.</a:t>
            </a:r>
          </a:p>
          <a:p>
            <a:endParaRPr lang="en-US" dirty="0"/>
          </a:p>
          <a:p>
            <a:r>
              <a:rPr lang="en-US" dirty="0"/>
              <a:t>This steady delivery of </a:t>
            </a:r>
            <a:r>
              <a:rPr lang="en-US" dirty="0" err="1"/>
              <a:t>reinforcers</a:t>
            </a:r>
            <a:r>
              <a:rPr lang="en-US" dirty="0"/>
              <a:t>, due to successfully moving to the next step, is what strengthens the organism’s progression to the final, target behavior.</a:t>
            </a:r>
          </a:p>
          <a:p>
            <a:endParaRPr lang="en-US" dirty="0"/>
          </a:p>
          <a:p>
            <a:r>
              <a:rPr lang="en-US" dirty="0"/>
              <a:t>Don’t force the new behavior on the person or animal.</a:t>
            </a:r>
          </a:p>
        </p:txBody>
      </p:sp>
      <p:sp>
        <p:nvSpPr>
          <p:cNvPr id="4" name="Slide Number Placeholder 3"/>
          <p:cNvSpPr>
            <a:spLocks noGrp="1"/>
          </p:cNvSpPr>
          <p:nvPr>
            <p:ph type="sldNum" sz="quarter" idx="10"/>
          </p:nvPr>
        </p:nvSpPr>
        <p:spPr/>
        <p:txBody>
          <a:bodyPr/>
          <a:lstStyle/>
          <a:p>
            <a:fld id="{5BA4CEA9-B803-4880-AAA3-9F4F6E69A88B}" type="slidenum">
              <a:rPr lang="en-US" smtClean="0"/>
              <a:t>7</a:t>
            </a:fld>
            <a:endParaRPr lang="en-US"/>
          </a:p>
        </p:txBody>
      </p:sp>
    </p:spTree>
    <p:extLst>
      <p:ext uri="{BB962C8B-B14F-4D97-AF65-F5344CB8AC3E}">
        <p14:creationId xmlns:p14="http://schemas.microsoft.com/office/powerpoint/2010/main" val="3557942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A4CEA9-B803-4880-AAA3-9F4F6E69A88B}" type="slidenum">
              <a:rPr lang="en-US" smtClean="0"/>
              <a:t>8</a:t>
            </a:fld>
            <a:endParaRPr lang="en-US"/>
          </a:p>
        </p:txBody>
      </p:sp>
    </p:spTree>
    <p:extLst>
      <p:ext uri="{BB962C8B-B14F-4D97-AF65-F5344CB8AC3E}">
        <p14:creationId xmlns:p14="http://schemas.microsoft.com/office/powerpoint/2010/main" val="3242076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4CEA9-B803-4880-AAA3-9F4F6E69A88B}" type="slidenum">
              <a:rPr lang="en-US" smtClean="0"/>
              <a:t>9</a:t>
            </a:fld>
            <a:endParaRPr lang="en-US"/>
          </a:p>
        </p:txBody>
      </p:sp>
    </p:spTree>
    <p:extLst>
      <p:ext uri="{BB962C8B-B14F-4D97-AF65-F5344CB8AC3E}">
        <p14:creationId xmlns:p14="http://schemas.microsoft.com/office/powerpoint/2010/main" val="417692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dictionary.com/browse/habi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8996"/>
            <a:ext cx="9144000" cy="2387600"/>
          </a:xfrm>
        </p:spPr>
        <p:txBody>
          <a:bodyPr>
            <a:normAutofit fontScale="90000"/>
          </a:bodyPr>
          <a:lstStyle/>
          <a:p>
            <a:r>
              <a:rPr lang="en-US" dirty="0"/>
              <a:t>Module 8: Advanced Operant Conditioning Procedures: Behavior Focused</a:t>
            </a:r>
          </a:p>
        </p:txBody>
      </p:sp>
      <p:sp>
        <p:nvSpPr>
          <p:cNvPr id="3" name="Subtitle 2"/>
          <p:cNvSpPr>
            <a:spLocks noGrp="1"/>
          </p:cNvSpPr>
          <p:nvPr>
            <p:ph type="subTitle" idx="1"/>
          </p:nvPr>
        </p:nvSpPr>
        <p:spPr>
          <a:xfrm>
            <a:off x="1524000" y="4350058"/>
            <a:ext cx="8907262" cy="907742"/>
          </a:xfrm>
        </p:spPr>
        <p:txBody>
          <a:bodyPr>
            <a:normAutofit lnSpcReduction="10000"/>
          </a:bodyPr>
          <a:lstStyle/>
          <a:p>
            <a:r>
              <a:rPr lang="en-US" sz="3200" dirty="0"/>
              <a:t>Part III. Identifying Strategies to Bring About Behavior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Defining Terms</a:t>
            </a:r>
          </a:p>
        </p:txBody>
      </p:sp>
      <p:sp>
        <p:nvSpPr>
          <p:cNvPr id="17411" name="Content Placeholder 2"/>
          <p:cNvSpPr>
            <a:spLocks noGrp="1"/>
          </p:cNvSpPr>
          <p:nvPr>
            <p:ph idx="1"/>
          </p:nvPr>
        </p:nvSpPr>
        <p:spPr/>
        <p:txBody>
          <a:bodyPr>
            <a:normAutofit/>
          </a:bodyPr>
          <a:lstStyle/>
          <a:p>
            <a:pPr eaLnBrk="1" hangingPunct="1"/>
            <a:r>
              <a:rPr lang="en-US" altLang="en-US" sz="3600" dirty="0"/>
              <a:t>What is fear?</a:t>
            </a:r>
          </a:p>
          <a:p>
            <a:pPr eaLnBrk="1" hangingPunct="1"/>
            <a:endParaRPr lang="en-US" altLang="en-US" sz="3600" dirty="0"/>
          </a:p>
          <a:p>
            <a:pPr eaLnBrk="1" hangingPunct="1"/>
            <a:r>
              <a:rPr lang="en-US" altLang="en-US" sz="3600" dirty="0"/>
              <a:t>What is anxiety?</a:t>
            </a:r>
          </a:p>
          <a:p>
            <a:pPr eaLnBrk="1" hangingPunct="1"/>
            <a:endParaRPr lang="en-US" altLang="en-US" sz="3600" dirty="0"/>
          </a:p>
          <a:p>
            <a:r>
              <a:rPr lang="en-US" sz="3600" i="1" dirty="0"/>
              <a:t>DSM-5 </a:t>
            </a:r>
            <a:r>
              <a:rPr lang="en-US" sz="3600" dirty="0"/>
              <a:t>states that </a:t>
            </a:r>
            <a:r>
              <a:rPr lang="en-US" sz="3600" i="1" dirty="0"/>
              <a:t>fear </a:t>
            </a:r>
            <a:r>
              <a:rPr lang="en-US" sz="3600" dirty="0"/>
              <a:t>is the emotional response to a real or perceived threat while </a:t>
            </a:r>
            <a:r>
              <a:rPr lang="en-US" sz="3600" i="1" dirty="0"/>
              <a:t>anxiety </a:t>
            </a:r>
            <a:r>
              <a:rPr lang="en-US" sz="3600" dirty="0"/>
              <a:t>is the anticipation of future threat. </a:t>
            </a:r>
          </a:p>
          <a:p>
            <a:pPr eaLnBrk="1" hangingPunct="1"/>
            <a:endParaRPr lang="en-US" altLang="en-US" sz="3600" dirty="0"/>
          </a:p>
        </p:txBody>
      </p:sp>
    </p:spTree>
    <p:extLst>
      <p:ext uri="{BB962C8B-B14F-4D97-AF65-F5344CB8AC3E}">
        <p14:creationId xmlns:p14="http://schemas.microsoft.com/office/powerpoint/2010/main" val="259477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6911" y="405946"/>
            <a:ext cx="8286498" cy="6115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59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018" y="685801"/>
            <a:ext cx="11770783"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1552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t>Procedures</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sz="4000" b="1" dirty="0"/>
              <a:t>Relaxation</a:t>
            </a:r>
          </a:p>
          <a:p>
            <a:pPr eaLnBrk="1" fontAlgn="auto" hangingPunct="1">
              <a:spcAft>
                <a:spcPts val="0"/>
              </a:spcAft>
              <a:buFont typeface="Arial" panose="020B0604020202020204" pitchFamily="34" charset="0"/>
              <a:buChar char="•"/>
              <a:defRPr/>
            </a:pPr>
            <a:endParaRPr lang="en-US" sz="4000" dirty="0"/>
          </a:p>
          <a:p>
            <a:pPr eaLnBrk="1" fontAlgn="auto" hangingPunct="1">
              <a:spcAft>
                <a:spcPts val="0"/>
              </a:spcAft>
              <a:buFont typeface="Arial" panose="020B0604020202020204" pitchFamily="34" charset="0"/>
              <a:buChar char="•"/>
              <a:defRPr/>
            </a:pPr>
            <a:r>
              <a:rPr lang="en-US" sz="4000" dirty="0"/>
              <a:t>Types</a:t>
            </a:r>
          </a:p>
          <a:p>
            <a:pPr lvl="1" eaLnBrk="1" fontAlgn="auto" hangingPunct="1">
              <a:spcAft>
                <a:spcPts val="0"/>
              </a:spcAft>
              <a:buFont typeface="Arial" panose="020B0604020202020204" pitchFamily="34" charset="0"/>
              <a:buChar char="–"/>
              <a:defRPr/>
            </a:pPr>
            <a:r>
              <a:rPr lang="en-US" sz="3600" dirty="0"/>
              <a:t>Progressive Muscle Relaxation</a:t>
            </a:r>
          </a:p>
          <a:p>
            <a:pPr lvl="1" eaLnBrk="1" fontAlgn="auto" hangingPunct="1">
              <a:spcAft>
                <a:spcPts val="0"/>
              </a:spcAft>
              <a:buFont typeface="Arial" panose="020B0604020202020204" pitchFamily="34" charset="0"/>
              <a:buChar char="–"/>
              <a:defRPr/>
            </a:pPr>
            <a:r>
              <a:rPr lang="en-US" sz="3600" dirty="0"/>
              <a:t>Diaphragmatic Breathing</a:t>
            </a:r>
          </a:p>
          <a:p>
            <a:pPr lvl="1" eaLnBrk="1" fontAlgn="auto" hangingPunct="1">
              <a:spcAft>
                <a:spcPts val="0"/>
              </a:spcAft>
              <a:buFont typeface="Arial" panose="020B0604020202020204" pitchFamily="34" charset="0"/>
              <a:buChar char="–"/>
              <a:defRPr/>
            </a:pPr>
            <a:r>
              <a:rPr lang="en-US" sz="3600" dirty="0"/>
              <a:t>Attention Focused Exercises </a:t>
            </a:r>
          </a:p>
        </p:txBody>
      </p:sp>
    </p:spTree>
    <p:extLst>
      <p:ext uri="{BB962C8B-B14F-4D97-AF65-F5344CB8AC3E}">
        <p14:creationId xmlns:p14="http://schemas.microsoft.com/office/powerpoint/2010/main" val="1435020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a:t>Procedures</a:t>
            </a:r>
          </a:p>
        </p:txBody>
      </p:sp>
      <p:sp>
        <p:nvSpPr>
          <p:cNvPr id="10243" name="Content Placeholder 2"/>
          <p:cNvSpPr>
            <a:spLocks noGrp="1"/>
          </p:cNvSpPr>
          <p:nvPr>
            <p:ph idx="1"/>
          </p:nvPr>
        </p:nvSpPr>
        <p:spPr/>
        <p:txBody>
          <a:bodyPr>
            <a:noAutofit/>
          </a:bodyPr>
          <a:lstStyle/>
          <a:p>
            <a:pPr marL="514350" indent="-514350" eaLnBrk="1" hangingPunct="1">
              <a:buFont typeface="Calibri" pitchFamily="34" charset="0"/>
              <a:buAutoNum type="arabicPeriod" startAt="2"/>
            </a:pPr>
            <a:r>
              <a:rPr lang="en-US" altLang="en-US" sz="4000" b="1" dirty="0"/>
              <a:t>Systematic desensitization</a:t>
            </a:r>
            <a:endParaRPr lang="en-US" altLang="en-US" sz="4000" dirty="0"/>
          </a:p>
          <a:p>
            <a:pPr marL="914400" lvl="1" indent="-514350" eaLnBrk="1" hangingPunct="1"/>
            <a:r>
              <a:rPr lang="en-US" altLang="en-US" sz="3600" dirty="0" err="1"/>
              <a:t>Wolpe</a:t>
            </a:r>
            <a:r>
              <a:rPr lang="en-US" altLang="en-US" sz="3600" dirty="0"/>
              <a:t> (1958, 1961, 1990)</a:t>
            </a:r>
          </a:p>
          <a:p>
            <a:pPr marL="914400" lvl="1" indent="-514350" eaLnBrk="1" hangingPunct="1"/>
            <a:r>
              <a:rPr lang="en-US" altLang="en-US" sz="3600" dirty="0"/>
              <a:t>The person with the phobia practices relaxation while imaging scenes of the fear-producing stimulus</a:t>
            </a:r>
          </a:p>
          <a:p>
            <a:pPr marL="914400" lvl="1" indent="-514350" eaLnBrk="1" hangingPunct="1"/>
            <a:endParaRPr lang="en-US" altLang="en-US" sz="3600" dirty="0"/>
          </a:p>
          <a:p>
            <a:pPr marL="914400" lvl="1" indent="-514350" eaLnBrk="1" hangingPunct="1"/>
            <a:r>
              <a:rPr lang="en-US" altLang="en-US" sz="3600" dirty="0"/>
              <a:t>Three Steps</a:t>
            </a:r>
          </a:p>
        </p:txBody>
      </p:sp>
    </p:spTree>
    <p:extLst>
      <p:ext uri="{BB962C8B-B14F-4D97-AF65-F5344CB8AC3E}">
        <p14:creationId xmlns:p14="http://schemas.microsoft.com/office/powerpoint/2010/main" val="3850169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Procedures</a:t>
            </a:r>
          </a:p>
        </p:txBody>
      </p:sp>
      <p:sp>
        <p:nvSpPr>
          <p:cNvPr id="11267" name="Content Placeholder 2"/>
          <p:cNvSpPr>
            <a:spLocks noGrp="1"/>
          </p:cNvSpPr>
          <p:nvPr>
            <p:ph idx="1"/>
          </p:nvPr>
        </p:nvSpPr>
        <p:spPr/>
        <p:txBody>
          <a:bodyPr>
            <a:normAutofit/>
          </a:bodyPr>
          <a:lstStyle/>
          <a:p>
            <a:pPr marL="514350" indent="-514350" eaLnBrk="1" hangingPunct="1">
              <a:buFont typeface="Calibri" pitchFamily="34" charset="0"/>
              <a:buAutoNum type="arabicPeriod" startAt="3"/>
            </a:pPr>
            <a:r>
              <a:rPr lang="en-US" altLang="en-US" sz="4000" b="1" dirty="0"/>
              <a:t>In Vivo Desensitization</a:t>
            </a:r>
          </a:p>
          <a:p>
            <a:pPr lvl="1" eaLnBrk="1" hangingPunct="1"/>
            <a:r>
              <a:rPr lang="en-US" altLang="en-US" sz="3600" dirty="0"/>
              <a:t>The client generally approaches or is gradually exposed to the actual fear-producing stimulus</a:t>
            </a:r>
          </a:p>
          <a:p>
            <a:pPr lvl="1" eaLnBrk="1" hangingPunct="1"/>
            <a:endParaRPr lang="en-US" altLang="en-US" sz="3600" dirty="0"/>
          </a:p>
          <a:p>
            <a:pPr lvl="1" eaLnBrk="1" hangingPunct="1"/>
            <a:r>
              <a:rPr lang="en-US" altLang="en-US" sz="3600" dirty="0"/>
              <a:t>Three Steps</a:t>
            </a:r>
          </a:p>
        </p:txBody>
      </p:sp>
    </p:spTree>
    <p:extLst>
      <p:ext uri="{BB962C8B-B14F-4D97-AF65-F5344CB8AC3E}">
        <p14:creationId xmlns:p14="http://schemas.microsoft.com/office/powerpoint/2010/main" val="1820406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a:t>Procedures</a:t>
            </a:r>
          </a:p>
        </p:txBody>
      </p:sp>
      <p:sp>
        <p:nvSpPr>
          <p:cNvPr id="12291" name="Content Placeholder 2"/>
          <p:cNvSpPr>
            <a:spLocks noGrp="1"/>
          </p:cNvSpPr>
          <p:nvPr>
            <p:ph idx="1"/>
          </p:nvPr>
        </p:nvSpPr>
        <p:spPr/>
        <p:txBody>
          <a:bodyPr>
            <a:normAutofit/>
          </a:bodyPr>
          <a:lstStyle/>
          <a:p>
            <a:pPr eaLnBrk="1" hangingPunct="1"/>
            <a:r>
              <a:rPr lang="en-US" altLang="en-US" sz="4000" dirty="0"/>
              <a:t>Other Treatments</a:t>
            </a:r>
          </a:p>
          <a:p>
            <a:pPr lvl="1" eaLnBrk="1" hangingPunct="1"/>
            <a:r>
              <a:rPr lang="en-US" altLang="en-US" sz="3600" b="1" dirty="0"/>
              <a:t>Flooding</a:t>
            </a:r>
          </a:p>
          <a:p>
            <a:pPr lvl="2" eaLnBrk="1" hangingPunct="1"/>
            <a:r>
              <a:rPr lang="en-US" altLang="en-US" sz="3200" dirty="0"/>
              <a:t>Respondent conditioning</a:t>
            </a:r>
          </a:p>
          <a:p>
            <a:pPr lvl="1" eaLnBrk="1" hangingPunct="1"/>
            <a:endParaRPr lang="en-US" altLang="en-US" sz="3600" dirty="0"/>
          </a:p>
          <a:p>
            <a:pPr lvl="1" eaLnBrk="1" hangingPunct="1"/>
            <a:r>
              <a:rPr lang="en-US" altLang="en-US" sz="3600" b="1" dirty="0"/>
              <a:t>Modeling</a:t>
            </a:r>
          </a:p>
          <a:p>
            <a:pPr lvl="2" eaLnBrk="1" hangingPunct="1"/>
            <a:r>
              <a:rPr lang="en-US" altLang="en-US" sz="3200" dirty="0"/>
              <a:t>Observational learning/social learning theory</a:t>
            </a:r>
          </a:p>
        </p:txBody>
      </p:sp>
    </p:spTree>
    <p:extLst>
      <p:ext uri="{BB962C8B-B14F-4D97-AF65-F5344CB8AC3E}">
        <p14:creationId xmlns:p14="http://schemas.microsoft.com/office/powerpoint/2010/main" val="1905247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8.3</a:t>
            </a:r>
          </a:p>
        </p:txBody>
      </p:sp>
      <p:sp>
        <p:nvSpPr>
          <p:cNvPr id="5" name="Text Placeholder 4"/>
          <p:cNvSpPr>
            <a:spLocks noGrp="1"/>
          </p:cNvSpPr>
          <p:nvPr>
            <p:ph type="body" idx="1"/>
          </p:nvPr>
        </p:nvSpPr>
        <p:spPr>
          <a:xfrm>
            <a:off x="853621" y="4643892"/>
            <a:ext cx="10515600" cy="1500187"/>
          </a:xfrm>
        </p:spPr>
        <p:txBody>
          <a:bodyPr>
            <a:normAutofit/>
          </a:bodyPr>
          <a:lstStyle/>
          <a:p>
            <a:r>
              <a:rPr lang="en-US" sz="2800" b="1" dirty="0">
                <a:solidFill>
                  <a:srgbClr val="FF0000"/>
                </a:solidFill>
              </a:rPr>
              <a:t>Habit Behaviors and Reversal Procedures</a:t>
            </a:r>
          </a:p>
        </p:txBody>
      </p:sp>
    </p:spTree>
    <p:extLst>
      <p:ext uri="{BB962C8B-B14F-4D97-AF65-F5344CB8AC3E}">
        <p14:creationId xmlns:p14="http://schemas.microsoft.com/office/powerpoint/2010/main" val="3837718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Habit</a:t>
            </a:r>
          </a:p>
        </p:txBody>
      </p:sp>
      <p:sp>
        <p:nvSpPr>
          <p:cNvPr id="5" name="Content Placeholder 4"/>
          <p:cNvSpPr>
            <a:spLocks noGrp="1"/>
          </p:cNvSpPr>
          <p:nvPr>
            <p:ph idx="1"/>
          </p:nvPr>
        </p:nvSpPr>
        <p:spPr/>
        <p:txBody>
          <a:bodyPr>
            <a:normAutofit/>
          </a:bodyPr>
          <a:lstStyle/>
          <a:p>
            <a:r>
              <a:rPr lang="en-US" sz="3200" dirty="0"/>
              <a:t>“An acquired behavior pattern regularly followed until it has become almost involuntary” (</a:t>
            </a:r>
            <a:r>
              <a:rPr lang="en-US" sz="3200" u="sng" dirty="0">
                <a:hlinkClick r:id="rId3"/>
              </a:rPr>
              <a:t>http://www.dictionary.com/browse/habit</a:t>
            </a:r>
            <a:r>
              <a:rPr lang="en-US" sz="3200" dirty="0"/>
              <a:t>). </a:t>
            </a:r>
          </a:p>
          <a:p>
            <a:endParaRPr lang="en-US" sz="3200" dirty="0"/>
          </a:p>
          <a:p>
            <a:pPr marL="0" indent="0">
              <a:buNone/>
            </a:pPr>
            <a:endParaRPr lang="en-US" sz="3200" dirty="0"/>
          </a:p>
        </p:txBody>
      </p:sp>
    </p:spTree>
    <p:extLst>
      <p:ext uri="{BB962C8B-B14F-4D97-AF65-F5344CB8AC3E}">
        <p14:creationId xmlns:p14="http://schemas.microsoft.com/office/powerpoint/2010/main" val="699615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a:t>Habit Behaviors</a:t>
            </a:r>
          </a:p>
        </p:txBody>
      </p:sp>
      <p:sp>
        <p:nvSpPr>
          <p:cNvPr id="4099" name="Content Placeholder 2"/>
          <p:cNvSpPr>
            <a:spLocks noGrp="1"/>
          </p:cNvSpPr>
          <p:nvPr>
            <p:ph idx="1"/>
          </p:nvPr>
        </p:nvSpPr>
        <p:spPr/>
        <p:txBody>
          <a:bodyPr>
            <a:normAutofit/>
          </a:bodyPr>
          <a:lstStyle/>
          <a:p>
            <a:pPr eaLnBrk="1" hangingPunct="1"/>
            <a:r>
              <a:rPr lang="en-US" altLang="en-US" sz="3600" dirty="0"/>
              <a:t>Nervous Habits</a:t>
            </a:r>
          </a:p>
          <a:p>
            <a:pPr eaLnBrk="1" hangingPunct="1"/>
            <a:endParaRPr lang="en-US" altLang="en-US" sz="3600" dirty="0"/>
          </a:p>
          <a:p>
            <a:pPr eaLnBrk="1" hangingPunct="1"/>
            <a:r>
              <a:rPr lang="en-US" altLang="en-US" sz="3600" dirty="0"/>
              <a:t>Motor and Vocal Tics</a:t>
            </a:r>
          </a:p>
          <a:p>
            <a:pPr eaLnBrk="1" hangingPunct="1"/>
            <a:endParaRPr lang="en-US" altLang="en-US" sz="3600" dirty="0"/>
          </a:p>
          <a:p>
            <a:pPr eaLnBrk="1" hangingPunct="1"/>
            <a:r>
              <a:rPr lang="en-US" altLang="en-US" sz="3600" dirty="0"/>
              <a:t>Stuttering</a:t>
            </a:r>
          </a:p>
          <a:p>
            <a:pPr eaLnBrk="1" hangingPunct="1"/>
            <a:endParaRPr lang="en-US" altLang="en-US" sz="3600" dirty="0"/>
          </a:p>
          <a:p>
            <a:pPr eaLnBrk="1" hangingPunct="1"/>
            <a:endParaRPr lang="en-US" altLang="en-US" sz="3600" dirty="0"/>
          </a:p>
        </p:txBody>
      </p:sp>
    </p:spTree>
    <p:extLst>
      <p:ext uri="{BB962C8B-B14F-4D97-AF65-F5344CB8AC3E}">
        <p14:creationId xmlns:p14="http://schemas.microsoft.com/office/powerpoint/2010/main" val="3658943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3600" dirty="0"/>
              <a:t>Behavior-Focused Strategies:</a:t>
            </a:r>
          </a:p>
          <a:p>
            <a:pPr lvl="1"/>
            <a:r>
              <a:rPr lang="en-US" sz="3200" dirty="0"/>
              <a:t>Shaping</a:t>
            </a:r>
          </a:p>
          <a:p>
            <a:pPr lvl="1"/>
            <a:r>
              <a:rPr lang="en-US" sz="3200" dirty="0"/>
              <a:t>Procedures for Fear and Anxiety Behaviors</a:t>
            </a:r>
          </a:p>
          <a:p>
            <a:pPr lvl="1"/>
            <a:r>
              <a:rPr lang="en-US" sz="3200" dirty="0"/>
              <a:t>Habit Behaviors and Reversal Procedures</a:t>
            </a:r>
          </a:p>
          <a:p>
            <a:pPr lvl="1"/>
            <a:r>
              <a:rPr lang="en-US" sz="3200" dirty="0"/>
              <a:t>Procedures for Maladaptive Cognitions</a:t>
            </a:r>
          </a:p>
        </p:txBody>
      </p:sp>
    </p:spTree>
    <p:extLst>
      <p:ext uri="{BB962C8B-B14F-4D97-AF65-F5344CB8AC3E}">
        <p14:creationId xmlns:p14="http://schemas.microsoft.com/office/powerpoint/2010/main" val="285036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t>Habit Reversal Procedures</a:t>
            </a:r>
          </a:p>
        </p:txBody>
      </p:sp>
      <p:sp>
        <p:nvSpPr>
          <p:cNvPr id="3075" name="Content Placeholder 2"/>
          <p:cNvSpPr>
            <a:spLocks noGrp="1"/>
          </p:cNvSpPr>
          <p:nvPr>
            <p:ph idx="1"/>
          </p:nvPr>
        </p:nvSpPr>
        <p:spPr/>
        <p:txBody>
          <a:bodyPr>
            <a:normAutofit/>
          </a:bodyPr>
          <a:lstStyle/>
          <a:p>
            <a:pPr eaLnBrk="1" hangingPunct="1"/>
            <a:r>
              <a:rPr lang="en-US" altLang="en-US" sz="3600" dirty="0"/>
              <a:t>Used to decrease the frequency of undesirable habit behaviors</a:t>
            </a:r>
          </a:p>
          <a:p>
            <a:pPr eaLnBrk="1" hangingPunct="1"/>
            <a:endParaRPr lang="en-US" altLang="en-US" sz="3600" dirty="0"/>
          </a:p>
          <a:p>
            <a:pPr eaLnBrk="1" hangingPunct="1"/>
            <a:r>
              <a:rPr lang="en-US" altLang="en-US" sz="3600" dirty="0"/>
              <a:t>Tend to be an annoyance </a:t>
            </a:r>
          </a:p>
          <a:p>
            <a:pPr eaLnBrk="1" hangingPunct="1"/>
            <a:endParaRPr lang="en-US" altLang="en-US" sz="3600" dirty="0"/>
          </a:p>
          <a:p>
            <a:pPr eaLnBrk="1" hangingPunct="1"/>
            <a:r>
              <a:rPr lang="en-US" altLang="en-US" sz="3600" b="1" dirty="0"/>
              <a:t>Habit Disorder</a:t>
            </a:r>
          </a:p>
        </p:txBody>
      </p:sp>
    </p:spTree>
    <p:extLst>
      <p:ext uri="{BB962C8B-B14F-4D97-AF65-F5344CB8AC3E}">
        <p14:creationId xmlns:p14="http://schemas.microsoft.com/office/powerpoint/2010/main" val="2739670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Steps of the Procedure</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sz="3200" b="1" dirty="0"/>
              <a:t>Awareness training</a:t>
            </a:r>
          </a:p>
          <a:p>
            <a:pPr marL="514350" indent="-514350" eaLnBrk="1" fontAlgn="auto" hangingPunct="1">
              <a:spcAft>
                <a:spcPts val="0"/>
              </a:spcAft>
              <a:buFont typeface="+mj-lt"/>
              <a:buAutoNum type="arabicPeriod"/>
              <a:defRPr/>
            </a:pPr>
            <a:endParaRPr lang="en-US" sz="3200" dirty="0"/>
          </a:p>
          <a:p>
            <a:pPr marL="514350" indent="-514350" eaLnBrk="1" fontAlgn="auto" hangingPunct="1">
              <a:spcAft>
                <a:spcPts val="0"/>
              </a:spcAft>
              <a:buFont typeface="+mj-lt"/>
              <a:buAutoNum type="arabicPeriod"/>
              <a:defRPr/>
            </a:pPr>
            <a:r>
              <a:rPr lang="en-US" sz="3200" b="1" dirty="0"/>
              <a:t>Competing response</a:t>
            </a:r>
          </a:p>
          <a:p>
            <a:pPr marL="914400" lvl="1" indent="-514350" eaLnBrk="1" fontAlgn="auto" hangingPunct="1">
              <a:spcAft>
                <a:spcPts val="0"/>
              </a:spcAft>
              <a:buFont typeface="+mj-lt"/>
              <a:buAutoNum type="arabicPeriod" startAt="3"/>
              <a:defRPr/>
            </a:pPr>
            <a:r>
              <a:rPr lang="en-US" sz="2800" dirty="0"/>
              <a:t>Generalization</a:t>
            </a:r>
          </a:p>
          <a:p>
            <a:pPr marL="914400" lvl="1" indent="-514350" eaLnBrk="1" fontAlgn="auto" hangingPunct="1">
              <a:spcAft>
                <a:spcPts val="0"/>
              </a:spcAft>
              <a:buFont typeface="+mj-lt"/>
              <a:buAutoNum type="arabicPeriod" startAt="3"/>
              <a:defRPr/>
            </a:pPr>
            <a:r>
              <a:rPr lang="en-US" sz="2800" dirty="0"/>
              <a:t>Use of Competing Response/Practiced</a:t>
            </a:r>
          </a:p>
          <a:p>
            <a:pPr marL="514350" indent="-514350" eaLnBrk="1" fontAlgn="auto" hangingPunct="1">
              <a:spcAft>
                <a:spcPts val="0"/>
              </a:spcAft>
              <a:buFont typeface="+mj-lt"/>
              <a:buAutoNum type="arabicPeriod"/>
              <a:defRPr/>
            </a:pPr>
            <a:endParaRPr lang="en-US" sz="3200" dirty="0"/>
          </a:p>
          <a:p>
            <a:pPr marL="514350" indent="-514350" eaLnBrk="1" fontAlgn="auto" hangingPunct="1">
              <a:spcAft>
                <a:spcPts val="0"/>
              </a:spcAft>
              <a:buFont typeface="+mj-lt"/>
              <a:buAutoNum type="arabicPeriod" startAt="5"/>
              <a:defRPr/>
            </a:pPr>
            <a:r>
              <a:rPr lang="en-US" sz="3200" dirty="0"/>
              <a:t>Therapist Review</a:t>
            </a:r>
          </a:p>
          <a:p>
            <a:pPr marL="514350" indent="-514350" eaLnBrk="1" fontAlgn="auto" hangingPunct="1">
              <a:spcAft>
                <a:spcPts val="0"/>
              </a:spcAft>
              <a:buFont typeface="+mj-lt"/>
              <a:buAutoNum type="arabicPeriod" startAt="5"/>
              <a:defRPr/>
            </a:pPr>
            <a:endParaRPr lang="en-US" sz="3200" dirty="0"/>
          </a:p>
        </p:txBody>
      </p:sp>
    </p:spTree>
    <p:extLst>
      <p:ext uri="{BB962C8B-B14F-4D97-AF65-F5344CB8AC3E}">
        <p14:creationId xmlns:p14="http://schemas.microsoft.com/office/powerpoint/2010/main" val="3395308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8.4</a:t>
            </a:r>
          </a:p>
        </p:txBody>
      </p:sp>
      <p:sp>
        <p:nvSpPr>
          <p:cNvPr id="5" name="Text Placeholder 4"/>
          <p:cNvSpPr>
            <a:spLocks noGrp="1"/>
          </p:cNvSpPr>
          <p:nvPr>
            <p:ph type="body" idx="1"/>
          </p:nvPr>
        </p:nvSpPr>
        <p:spPr/>
        <p:txBody>
          <a:bodyPr>
            <a:normAutofit/>
          </a:bodyPr>
          <a:lstStyle/>
          <a:p>
            <a:r>
              <a:rPr lang="en-US" sz="2800" b="1" dirty="0">
                <a:solidFill>
                  <a:srgbClr val="FF0000"/>
                </a:solidFill>
              </a:rPr>
              <a:t>Procedures for Maladaptive Cognitions</a:t>
            </a:r>
          </a:p>
        </p:txBody>
      </p:sp>
    </p:spTree>
    <p:extLst>
      <p:ext uri="{BB962C8B-B14F-4D97-AF65-F5344CB8AC3E}">
        <p14:creationId xmlns:p14="http://schemas.microsoft.com/office/powerpoint/2010/main" val="2510604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Cognitions</a:t>
            </a:r>
          </a:p>
        </p:txBody>
      </p:sp>
      <p:sp>
        <p:nvSpPr>
          <p:cNvPr id="5" name="Content Placeholder 4"/>
          <p:cNvSpPr>
            <a:spLocks noGrp="1"/>
          </p:cNvSpPr>
          <p:nvPr>
            <p:ph idx="1"/>
          </p:nvPr>
        </p:nvSpPr>
        <p:spPr/>
        <p:txBody>
          <a:bodyPr>
            <a:normAutofit/>
          </a:bodyPr>
          <a:lstStyle/>
          <a:p>
            <a:r>
              <a:rPr lang="en-US" sz="3600" dirty="0"/>
              <a:t>Defined</a:t>
            </a:r>
          </a:p>
          <a:p>
            <a:endParaRPr lang="en-US" sz="3600" dirty="0"/>
          </a:p>
          <a:p>
            <a:r>
              <a:rPr lang="en-US" sz="3600" dirty="0"/>
              <a:t>Excess</a:t>
            </a:r>
          </a:p>
          <a:p>
            <a:endParaRPr lang="en-US" sz="3600" dirty="0"/>
          </a:p>
          <a:p>
            <a:r>
              <a:rPr lang="en-US" sz="3600" dirty="0"/>
              <a:t>Deficit</a:t>
            </a:r>
          </a:p>
        </p:txBody>
      </p:sp>
    </p:spTree>
    <p:extLst>
      <p:ext uri="{BB962C8B-B14F-4D97-AF65-F5344CB8AC3E}">
        <p14:creationId xmlns:p14="http://schemas.microsoft.com/office/powerpoint/2010/main" val="1232873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Cognitions</a:t>
            </a:r>
          </a:p>
        </p:txBody>
      </p:sp>
      <p:sp>
        <p:nvSpPr>
          <p:cNvPr id="5" name="Content Placeholder 4"/>
          <p:cNvSpPr>
            <a:spLocks noGrp="1"/>
          </p:cNvSpPr>
          <p:nvPr>
            <p:ph idx="1"/>
          </p:nvPr>
        </p:nvSpPr>
        <p:spPr/>
        <p:txBody>
          <a:bodyPr/>
          <a:lstStyle/>
          <a:p>
            <a:r>
              <a:rPr lang="en-US" dirty="0"/>
              <a:t>Overgeneralizing </a:t>
            </a:r>
          </a:p>
          <a:p>
            <a:r>
              <a:rPr lang="en-US" dirty="0"/>
              <a:t>Mind Reading </a:t>
            </a:r>
          </a:p>
          <a:p>
            <a:r>
              <a:rPr lang="en-US" dirty="0"/>
              <a:t>What if? </a:t>
            </a:r>
          </a:p>
          <a:p>
            <a:r>
              <a:rPr lang="en-US" dirty="0"/>
              <a:t>Blaming </a:t>
            </a:r>
          </a:p>
          <a:p>
            <a:r>
              <a:rPr lang="en-US" dirty="0"/>
              <a:t>Personalizing </a:t>
            </a:r>
          </a:p>
          <a:p>
            <a:r>
              <a:rPr lang="en-US" dirty="0"/>
              <a:t>Inability to disconfirm </a:t>
            </a:r>
          </a:p>
          <a:p>
            <a:r>
              <a:rPr lang="en-US" dirty="0"/>
              <a:t>Regret orientation </a:t>
            </a:r>
          </a:p>
          <a:p>
            <a:r>
              <a:rPr lang="en-US" dirty="0"/>
              <a:t>Dichotomous thinking </a:t>
            </a:r>
          </a:p>
        </p:txBody>
      </p:sp>
    </p:spTree>
    <p:extLst>
      <p:ext uri="{BB962C8B-B14F-4D97-AF65-F5344CB8AC3E}">
        <p14:creationId xmlns:p14="http://schemas.microsoft.com/office/powerpoint/2010/main" val="3545135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dirty="0"/>
              <a:t>Cognitive Behavior Therapy</a:t>
            </a:r>
          </a:p>
        </p:txBody>
      </p:sp>
      <p:sp>
        <p:nvSpPr>
          <p:cNvPr id="15363" name="Content Placeholder 2"/>
          <p:cNvSpPr>
            <a:spLocks noGrp="1"/>
          </p:cNvSpPr>
          <p:nvPr>
            <p:ph idx="1"/>
          </p:nvPr>
        </p:nvSpPr>
        <p:spPr/>
        <p:txBody>
          <a:bodyPr>
            <a:normAutofit/>
          </a:bodyPr>
          <a:lstStyle/>
          <a:p>
            <a:pPr eaLnBrk="1" hangingPunct="1"/>
            <a:r>
              <a:rPr lang="en-US" altLang="en-US" sz="3600" dirty="0"/>
              <a:t>Two main types:</a:t>
            </a:r>
          </a:p>
          <a:p>
            <a:pPr lvl="1" eaLnBrk="1" hangingPunct="1"/>
            <a:r>
              <a:rPr lang="en-US" altLang="en-US" sz="3200" dirty="0"/>
              <a:t>Cognitive restructuring</a:t>
            </a:r>
          </a:p>
          <a:p>
            <a:pPr lvl="1" eaLnBrk="1" hangingPunct="1"/>
            <a:endParaRPr lang="en-US" altLang="en-US" sz="3200" dirty="0"/>
          </a:p>
          <a:p>
            <a:pPr lvl="1" eaLnBrk="1" hangingPunct="1"/>
            <a:r>
              <a:rPr lang="en-US" altLang="en-US" sz="3200" dirty="0"/>
              <a:t>Cognitive coping skills training</a:t>
            </a:r>
          </a:p>
        </p:txBody>
      </p:sp>
    </p:spTree>
    <p:extLst>
      <p:ext uri="{BB962C8B-B14F-4D97-AF65-F5344CB8AC3E}">
        <p14:creationId xmlns:p14="http://schemas.microsoft.com/office/powerpoint/2010/main" val="3573444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a:t>Cognitive Restructuring</a:t>
            </a:r>
          </a:p>
        </p:txBody>
      </p:sp>
      <p:sp>
        <p:nvSpPr>
          <p:cNvPr id="15363" name="Content Placeholder 2"/>
          <p:cNvSpPr>
            <a:spLocks noGrp="1"/>
          </p:cNvSpPr>
          <p:nvPr>
            <p:ph idx="1"/>
          </p:nvPr>
        </p:nvSpPr>
        <p:spPr>
          <a:xfrm>
            <a:off x="433136" y="1748588"/>
            <a:ext cx="11454063" cy="4880811"/>
          </a:xfrm>
        </p:spPr>
        <p:txBody>
          <a:bodyPr>
            <a:normAutofit/>
          </a:bodyPr>
          <a:lstStyle/>
          <a:p>
            <a:pPr eaLnBrk="1" hangingPunct="1"/>
            <a:r>
              <a:rPr lang="en-US" altLang="en-US" sz="3600" dirty="0"/>
              <a:t>Three steps:</a:t>
            </a:r>
          </a:p>
          <a:p>
            <a:pPr lvl="1" eaLnBrk="1" hangingPunct="1"/>
            <a:r>
              <a:rPr lang="en-US" altLang="en-US" sz="3200" dirty="0"/>
              <a:t>Helping the client identify the distressing thoughts and the situations in which they occur.</a:t>
            </a:r>
          </a:p>
          <a:p>
            <a:pPr lvl="1" eaLnBrk="1" hangingPunct="1"/>
            <a:endParaRPr lang="en-US" altLang="en-US" sz="3200" dirty="0"/>
          </a:p>
          <a:p>
            <a:pPr lvl="1" eaLnBrk="1" hangingPunct="1"/>
            <a:r>
              <a:rPr lang="en-US" altLang="en-US" sz="3200" dirty="0"/>
              <a:t>Helping the client identify the emotional response, unpleasant mood, or problem behavior that follows the distressing thought.</a:t>
            </a:r>
          </a:p>
          <a:p>
            <a:pPr lvl="1" eaLnBrk="1" hangingPunct="1"/>
            <a:endParaRPr lang="en-US" altLang="en-US" sz="3200" dirty="0"/>
          </a:p>
          <a:p>
            <a:pPr lvl="1" eaLnBrk="1" hangingPunct="1"/>
            <a:r>
              <a:rPr lang="en-US" altLang="en-US" sz="3200" dirty="0"/>
              <a:t>Helping the client stop thinking the distressing thoughts by helping him think more rational or desirable thought. </a:t>
            </a:r>
          </a:p>
          <a:p>
            <a:pPr lvl="1" eaLnBrk="1" hangingPunct="1"/>
            <a:endParaRPr lang="en-US" altLang="en-US" sz="3200" dirty="0"/>
          </a:p>
          <a:p>
            <a:pPr lvl="1" eaLnBrk="1" hangingPunct="1"/>
            <a:endParaRPr lang="en-US" altLang="en-US" sz="3200" dirty="0"/>
          </a:p>
        </p:txBody>
      </p:sp>
    </p:spTree>
    <p:extLst>
      <p:ext uri="{BB962C8B-B14F-4D97-AF65-F5344CB8AC3E}">
        <p14:creationId xmlns:p14="http://schemas.microsoft.com/office/powerpoint/2010/main" val="789794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a:t>Cognitive Coping Skills Training</a:t>
            </a:r>
          </a:p>
        </p:txBody>
      </p:sp>
      <p:sp>
        <p:nvSpPr>
          <p:cNvPr id="36867" name="Content Placeholder 2"/>
          <p:cNvSpPr>
            <a:spLocks noGrp="1"/>
          </p:cNvSpPr>
          <p:nvPr>
            <p:ph idx="1"/>
          </p:nvPr>
        </p:nvSpPr>
        <p:spPr>
          <a:xfrm>
            <a:off x="838200" y="1825624"/>
            <a:ext cx="10515600" cy="4623301"/>
          </a:xfrm>
        </p:spPr>
        <p:txBody>
          <a:bodyPr>
            <a:noAutofit/>
          </a:bodyPr>
          <a:lstStyle/>
          <a:p>
            <a:r>
              <a:rPr lang="en-US" sz="3600" dirty="0"/>
              <a:t>Teaches social skills, communication, and assertiveness through direct instruction, role playing, and modeling.</a:t>
            </a:r>
          </a:p>
          <a:p>
            <a:endParaRPr lang="en-US" sz="3600" dirty="0"/>
          </a:p>
          <a:p>
            <a:r>
              <a:rPr lang="en-US" sz="3600" dirty="0"/>
              <a:t>Specifically:</a:t>
            </a:r>
          </a:p>
          <a:p>
            <a:pPr lvl="1"/>
            <a:r>
              <a:rPr lang="en-US" sz="2800" dirty="0"/>
              <a:t>Social Skills</a:t>
            </a:r>
          </a:p>
          <a:p>
            <a:pPr lvl="1"/>
            <a:r>
              <a:rPr lang="en-US" sz="2800" dirty="0"/>
              <a:t>Communication</a:t>
            </a:r>
          </a:p>
          <a:p>
            <a:pPr lvl="1"/>
            <a:r>
              <a:rPr lang="en-US" sz="2800" dirty="0"/>
              <a:t>Assertiveness </a:t>
            </a:r>
          </a:p>
          <a:p>
            <a:endParaRPr lang="en-US" altLang="en-US" sz="3600" dirty="0"/>
          </a:p>
        </p:txBody>
      </p:sp>
    </p:spTree>
    <p:extLst>
      <p:ext uri="{BB962C8B-B14F-4D97-AF65-F5344CB8AC3E}">
        <p14:creationId xmlns:p14="http://schemas.microsoft.com/office/powerpoint/2010/main" val="308197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dirty="0"/>
              <a:t>Acceptance Techniques</a:t>
            </a:r>
          </a:p>
        </p:txBody>
      </p:sp>
      <p:sp>
        <p:nvSpPr>
          <p:cNvPr id="38915" name="Content Placeholder 2"/>
          <p:cNvSpPr>
            <a:spLocks noGrp="1"/>
          </p:cNvSpPr>
          <p:nvPr>
            <p:ph idx="1"/>
          </p:nvPr>
        </p:nvSpPr>
        <p:spPr/>
        <p:txBody>
          <a:bodyPr>
            <a:normAutofit/>
          </a:bodyPr>
          <a:lstStyle/>
          <a:p>
            <a:pPr lvl="1"/>
            <a:r>
              <a:rPr lang="en-US" sz="3600" dirty="0"/>
              <a:t>Can be used to reduce a client’s worry and anxiety. </a:t>
            </a:r>
            <a:endParaRPr lang="en-US" altLang="en-US" sz="3600" dirty="0"/>
          </a:p>
          <a:p>
            <a:pPr lvl="1" eaLnBrk="1" hangingPunct="1"/>
            <a:endParaRPr lang="en-US" altLang="en-US" sz="3600" dirty="0"/>
          </a:p>
          <a:p>
            <a:pPr lvl="1"/>
            <a:r>
              <a:rPr lang="en-US" altLang="en-US" sz="3600" dirty="0"/>
              <a:t> </a:t>
            </a:r>
            <a:r>
              <a:rPr lang="en-US" sz="3600" dirty="0"/>
              <a:t>Techniques include:</a:t>
            </a:r>
          </a:p>
          <a:p>
            <a:pPr lvl="2"/>
            <a:r>
              <a:rPr lang="en-US" sz="3200" dirty="0"/>
              <a:t>Weighing the pros of fighting uncertainty against the cons of doing so</a:t>
            </a:r>
          </a:p>
          <a:p>
            <a:pPr lvl="2"/>
            <a:r>
              <a:rPr lang="en-US" sz="3200" dirty="0"/>
              <a:t>Identifying areas you already accept the unknown in</a:t>
            </a:r>
          </a:p>
          <a:p>
            <a:pPr lvl="2"/>
            <a:r>
              <a:rPr lang="en-US" sz="3200" dirty="0"/>
              <a:t>Answer the question: Does uncertainty unnecessarily lead to a negative end? </a:t>
            </a:r>
          </a:p>
          <a:p>
            <a:pPr lvl="1"/>
            <a:endParaRPr lang="en-US" altLang="en-US" sz="3600" dirty="0"/>
          </a:p>
          <a:p>
            <a:pPr lvl="1"/>
            <a:endParaRPr lang="en-US" altLang="en-US" sz="3600" dirty="0"/>
          </a:p>
        </p:txBody>
      </p:sp>
    </p:spTree>
    <p:extLst>
      <p:ext uri="{BB962C8B-B14F-4D97-AF65-F5344CB8AC3E}">
        <p14:creationId xmlns:p14="http://schemas.microsoft.com/office/powerpoint/2010/main" val="176445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6755" y="1865163"/>
            <a:ext cx="3020763" cy="2585323"/>
          </a:xfrm>
          <a:prstGeom prst="rect">
            <a:avLst/>
          </a:prstGeom>
          <a:noFill/>
        </p:spPr>
        <p:txBody>
          <a:bodyPr wrap="none" lIns="91440" tIns="45720" rIns="91440" bIns="45720">
            <a:spAutoFit/>
          </a:bodyPr>
          <a:lstStyle/>
          <a:p>
            <a:pPr algn="ctr"/>
            <a:r>
              <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Behavior-</a:t>
            </a:r>
          </a:p>
          <a:p>
            <a:pPr algn="ctr"/>
            <a:r>
              <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Focused</a:t>
            </a:r>
          </a:p>
          <a:p>
            <a:pPr algn="ct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Strategies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pSp>
        <p:nvGrpSpPr>
          <p:cNvPr id="7" name="Group 6"/>
          <p:cNvGrpSpPr/>
          <p:nvPr/>
        </p:nvGrpSpPr>
        <p:grpSpPr>
          <a:xfrm>
            <a:off x="4283241" y="103962"/>
            <a:ext cx="7603959" cy="6754038"/>
            <a:chOff x="4283241" y="103962"/>
            <a:chExt cx="7603959" cy="6754038"/>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241" y="103962"/>
              <a:ext cx="7603959" cy="6754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98105" y="465221"/>
              <a:ext cx="3015916" cy="5598695"/>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4428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normAutofit/>
          </a:bodyPr>
          <a:lstStyle/>
          <a:p>
            <a:r>
              <a:rPr lang="en-US" sz="3200" dirty="0"/>
              <a:t>8.1. Shaping </a:t>
            </a:r>
          </a:p>
          <a:p>
            <a:r>
              <a:rPr lang="en-US" sz="3200" dirty="0"/>
              <a:t>8.2. Procedures for Fear and Anxiety Behaviors</a:t>
            </a:r>
          </a:p>
          <a:p>
            <a:r>
              <a:rPr lang="en-US" sz="3200" dirty="0"/>
              <a:t>8.3. Habit Behaviors and Reversal Procedures</a:t>
            </a:r>
          </a:p>
          <a:p>
            <a:r>
              <a:rPr lang="en-US" sz="3200" dirty="0"/>
              <a:t>8.4. Procedures for Maladaptive Cognitions</a:t>
            </a:r>
          </a:p>
        </p:txBody>
      </p:sp>
    </p:spTree>
    <p:extLst>
      <p:ext uri="{BB962C8B-B14F-4D97-AF65-F5344CB8AC3E}">
        <p14:creationId xmlns:p14="http://schemas.microsoft.com/office/powerpoint/2010/main" val="3303079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normAutofit/>
          </a:bodyPr>
          <a:lstStyle/>
          <a:p>
            <a:pPr lvl="0"/>
            <a:r>
              <a:rPr lang="en-US" sz="3200" dirty="0"/>
              <a:t>Describe how shaping can be used to modify a behavior. </a:t>
            </a:r>
          </a:p>
          <a:p>
            <a:pPr lvl="0"/>
            <a:r>
              <a:rPr lang="en-US" sz="3200" dirty="0"/>
              <a:t>Describe strategies used to modify fear and anxiety behaviors. </a:t>
            </a:r>
          </a:p>
          <a:p>
            <a:pPr lvl="0"/>
            <a:r>
              <a:rPr lang="en-US" sz="3200" dirty="0"/>
              <a:t>Describe strategies used to modify habit behaviors. </a:t>
            </a:r>
          </a:p>
          <a:p>
            <a:r>
              <a:rPr lang="en-US" sz="3200" dirty="0"/>
              <a:t>Describe strategies used to modify maladaptive cognitions. </a:t>
            </a:r>
          </a:p>
          <a:p>
            <a:r>
              <a:rPr lang="en-US" sz="3200" dirty="0"/>
              <a:t>Choose the correct strategy to use in practice scenarios or perform the indicated action.</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8.1</a:t>
            </a:r>
          </a:p>
        </p:txBody>
      </p:sp>
      <p:sp>
        <p:nvSpPr>
          <p:cNvPr id="5" name="Text Placeholder 4"/>
          <p:cNvSpPr>
            <a:spLocks noGrp="1"/>
          </p:cNvSpPr>
          <p:nvPr>
            <p:ph type="body" idx="1"/>
          </p:nvPr>
        </p:nvSpPr>
        <p:spPr/>
        <p:txBody>
          <a:bodyPr/>
          <a:lstStyle/>
          <a:p>
            <a:r>
              <a:rPr lang="en-US" sz="2800" b="1" dirty="0">
                <a:solidFill>
                  <a:srgbClr val="FF0000"/>
                </a:solidFill>
              </a:rPr>
              <a:t>Shaping</a:t>
            </a:r>
            <a:endParaRPr lang="en-US" b="1" dirty="0">
              <a:solidFill>
                <a:srgbClr val="FF0000"/>
              </a:solidFill>
            </a:endParaRP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609600" y="184484"/>
            <a:ext cx="10972800" cy="914400"/>
          </a:xfrm>
        </p:spPr>
        <p:txBody>
          <a:bodyPr/>
          <a:lstStyle/>
          <a:p>
            <a:pPr algn="ctr" eaLnBrk="1" hangingPunct="1"/>
            <a:r>
              <a:rPr lang="en-US" altLang="en-US" dirty="0"/>
              <a:t>Shaping</a:t>
            </a:r>
          </a:p>
        </p:txBody>
      </p:sp>
      <p:sp>
        <p:nvSpPr>
          <p:cNvPr id="33795" name="Rectangle 3"/>
          <p:cNvSpPr>
            <a:spLocks noGrp="1"/>
          </p:cNvSpPr>
          <p:nvPr>
            <p:ph type="body" idx="1"/>
          </p:nvPr>
        </p:nvSpPr>
        <p:spPr>
          <a:xfrm>
            <a:off x="807720" y="1343526"/>
            <a:ext cx="11086738" cy="4479758"/>
          </a:xfrm>
        </p:spPr>
        <p:txBody>
          <a:bodyPr>
            <a:normAutofit/>
          </a:bodyPr>
          <a:lstStyle/>
          <a:p>
            <a:pPr eaLnBrk="1" hangingPunct="1"/>
            <a:r>
              <a:rPr lang="en-US" altLang="en-US" sz="3200" dirty="0"/>
              <a:t>For a response to be reinforced, it must first appear.</a:t>
            </a:r>
          </a:p>
          <a:p>
            <a:pPr eaLnBrk="1" hangingPunct="1"/>
            <a:r>
              <a:rPr lang="en-US" altLang="en-US" sz="3200" dirty="0"/>
              <a:t>Some behaviors have almost no probability of appearing spontaneously.</a:t>
            </a:r>
          </a:p>
          <a:p>
            <a:pPr eaLnBrk="1" hangingPunct="1"/>
            <a:r>
              <a:rPr lang="en-US" altLang="en-US" sz="3200" dirty="0"/>
              <a:t>Therefore, we need to find a way to encourage them.</a:t>
            </a:r>
          </a:p>
          <a:p>
            <a:pPr eaLnBrk="1" hangingPunct="1">
              <a:buFont typeface="Arial" charset="0"/>
              <a:buNone/>
            </a:pPr>
            <a:endParaRPr lang="en-US" altLang="en-US" sz="3200" dirty="0"/>
          </a:p>
          <a:p>
            <a:pPr eaLnBrk="1" hangingPunct="1"/>
            <a:r>
              <a:rPr lang="en-US" altLang="en-US" sz="3200" dirty="0"/>
              <a:t>Use a operant solution called:</a:t>
            </a:r>
          </a:p>
          <a:p>
            <a:pPr algn="ctr" eaLnBrk="1" hangingPunct="1">
              <a:buFont typeface="Wingdings" pitchFamily="2" charset="2"/>
              <a:buNone/>
            </a:pPr>
            <a:r>
              <a:rPr lang="en-US" altLang="en-US" sz="3200" b="1" dirty="0"/>
              <a:t>Differential Reinforcement of Successive  Approximations</a:t>
            </a:r>
          </a:p>
          <a:p>
            <a:pPr eaLnBrk="1" hangingPunct="1"/>
            <a:endParaRPr lang="en-US" altLang="en-US" sz="3200" dirty="0"/>
          </a:p>
        </p:txBody>
      </p:sp>
    </p:spTree>
    <p:custDataLst>
      <p:tags r:id="rId1"/>
    </p:custDataLst>
    <p:extLst>
      <p:ext uri="{BB962C8B-B14F-4D97-AF65-F5344CB8AC3E}">
        <p14:creationId xmlns:p14="http://schemas.microsoft.com/office/powerpoint/2010/main" val="2435072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Use Shaping</a:t>
            </a:r>
          </a:p>
        </p:txBody>
      </p:sp>
      <p:sp>
        <p:nvSpPr>
          <p:cNvPr id="5" name="Content Placeholder 4"/>
          <p:cNvSpPr>
            <a:spLocks noGrp="1"/>
          </p:cNvSpPr>
          <p:nvPr>
            <p:ph idx="1"/>
          </p:nvPr>
        </p:nvSpPr>
        <p:spPr/>
        <p:txBody>
          <a:bodyPr>
            <a:normAutofit/>
          </a:bodyPr>
          <a:lstStyle/>
          <a:p>
            <a:r>
              <a:rPr lang="en-US" sz="3200" dirty="0"/>
              <a:t>Identify what behavior you want the person or animal to make. </a:t>
            </a:r>
          </a:p>
          <a:p>
            <a:r>
              <a:rPr lang="en-US" sz="3200" dirty="0"/>
              <a:t>Determine where you want them to start. </a:t>
            </a:r>
          </a:p>
          <a:p>
            <a:r>
              <a:rPr lang="en-US" sz="3200" dirty="0"/>
              <a:t>Determine clear shaping steps; the successive approximations of the final behavior.</a:t>
            </a:r>
          </a:p>
          <a:p>
            <a:r>
              <a:rPr lang="en-US" sz="3200" dirty="0"/>
              <a:t>Identify a </a:t>
            </a:r>
            <a:r>
              <a:rPr lang="en-US" sz="3200" dirty="0" err="1"/>
              <a:t>reinforcer</a:t>
            </a:r>
            <a:r>
              <a:rPr lang="en-US" sz="3200" dirty="0"/>
              <a:t> to use and reinforce after reaching the end of each step. </a:t>
            </a:r>
          </a:p>
          <a:p>
            <a:r>
              <a:rPr lang="en-US" sz="3200" dirty="0"/>
              <a:t>Continue at a logical pace. </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with Shaping</a:t>
            </a:r>
          </a:p>
        </p:txBody>
      </p:sp>
      <p:sp>
        <p:nvSpPr>
          <p:cNvPr id="5" name="Content Placeholder 4"/>
          <p:cNvSpPr>
            <a:spLocks noGrp="1"/>
          </p:cNvSpPr>
          <p:nvPr>
            <p:ph idx="1"/>
          </p:nvPr>
        </p:nvSpPr>
        <p:spPr/>
        <p:txBody>
          <a:bodyPr>
            <a:normAutofit fontScale="92500" lnSpcReduction="10000"/>
          </a:bodyPr>
          <a:lstStyle/>
          <a:p>
            <a:r>
              <a:rPr lang="en-US" sz="3200" dirty="0"/>
              <a:t>For shaping to work, the successive approximations must mimic the target behavior so that they can serve as steps toward this behavior. </a:t>
            </a:r>
          </a:p>
          <a:p>
            <a:endParaRPr lang="en-US" sz="3200" dirty="0"/>
          </a:p>
          <a:p>
            <a:r>
              <a:rPr lang="en-US" sz="3200" dirty="0"/>
              <a:t>You can lose your will power. </a:t>
            </a:r>
          </a:p>
          <a:p>
            <a:endParaRPr lang="en-US" sz="3200" dirty="0"/>
          </a:p>
          <a:p>
            <a:r>
              <a:rPr lang="en-US" sz="3200" dirty="0"/>
              <a:t>You could reach a plateau.</a:t>
            </a:r>
          </a:p>
          <a:p>
            <a:endParaRPr lang="en-US" sz="3200" dirty="0"/>
          </a:p>
          <a:p>
            <a:r>
              <a:rPr lang="en-US" sz="3200" dirty="0"/>
              <a:t>Shaping can be misused.  </a:t>
            </a:r>
          </a:p>
        </p:txBody>
      </p:sp>
    </p:spTree>
    <p:extLst>
      <p:ext uri="{BB962C8B-B14F-4D97-AF65-F5344CB8AC3E}">
        <p14:creationId xmlns:p14="http://schemas.microsoft.com/office/powerpoint/2010/main" val="10390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8.2</a:t>
            </a:r>
          </a:p>
        </p:txBody>
      </p:sp>
      <p:sp>
        <p:nvSpPr>
          <p:cNvPr id="5" name="Text Placeholder 4"/>
          <p:cNvSpPr>
            <a:spLocks noGrp="1"/>
          </p:cNvSpPr>
          <p:nvPr>
            <p:ph type="body" idx="1"/>
          </p:nvPr>
        </p:nvSpPr>
        <p:spPr/>
        <p:txBody>
          <a:bodyPr>
            <a:normAutofit/>
          </a:bodyPr>
          <a:lstStyle/>
          <a:p>
            <a:r>
              <a:rPr lang="en-US" sz="2800" b="1" dirty="0">
                <a:solidFill>
                  <a:srgbClr val="FF0000"/>
                </a:solidFill>
              </a:rPr>
              <a:t>Procedures for Fear and Anxiety Behaviors</a:t>
            </a:r>
          </a:p>
        </p:txBody>
      </p:sp>
    </p:spTree>
    <p:extLst>
      <p:ext uri="{BB962C8B-B14F-4D97-AF65-F5344CB8AC3E}">
        <p14:creationId xmlns:p14="http://schemas.microsoft.com/office/powerpoint/2010/main" val="12421395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2103</Words>
  <Application>Microsoft Office PowerPoint</Application>
  <PresentationFormat>Widescreen</PresentationFormat>
  <Paragraphs>299</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Module 8: Advanced Operant Conditioning Procedures: Behavior Focused</vt:lpstr>
      <vt:lpstr>Module Overview</vt:lpstr>
      <vt:lpstr>Module Outline</vt:lpstr>
      <vt:lpstr>Module Learning Outcomes</vt:lpstr>
      <vt:lpstr>Section 8.1</vt:lpstr>
      <vt:lpstr>Shaping</vt:lpstr>
      <vt:lpstr>How to Use Shaping</vt:lpstr>
      <vt:lpstr>Considerations with Shaping</vt:lpstr>
      <vt:lpstr>Section 8.2</vt:lpstr>
      <vt:lpstr>Defining Terms</vt:lpstr>
      <vt:lpstr>PowerPoint Presentation</vt:lpstr>
      <vt:lpstr>PowerPoint Presentation</vt:lpstr>
      <vt:lpstr>Procedures</vt:lpstr>
      <vt:lpstr>Procedures</vt:lpstr>
      <vt:lpstr>Procedures</vt:lpstr>
      <vt:lpstr>Procedures</vt:lpstr>
      <vt:lpstr>Section 8.3</vt:lpstr>
      <vt:lpstr>Habit</vt:lpstr>
      <vt:lpstr>Habit Behaviors</vt:lpstr>
      <vt:lpstr>Habit Reversal Procedures</vt:lpstr>
      <vt:lpstr>Steps of the Procedure</vt:lpstr>
      <vt:lpstr>Section 8.4</vt:lpstr>
      <vt:lpstr>Cognitions</vt:lpstr>
      <vt:lpstr>Types of Cognitions</vt:lpstr>
      <vt:lpstr>Cognitive Behavior Therapy</vt:lpstr>
      <vt:lpstr>Cognitive Restructuring</vt:lpstr>
      <vt:lpstr>Cognitive Coping Skills Training</vt:lpstr>
      <vt:lpstr>Acceptance Techniques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Lee Daffin</cp:lastModifiedBy>
  <cp:revision>34</cp:revision>
  <cp:lastPrinted>2018-02-05T00:10:12Z</cp:lastPrinted>
  <dcterms:created xsi:type="dcterms:W3CDTF">2017-05-12T13:12:09Z</dcterms:created>
  <dcterms:modified xsi:type="dcterms:W3CDTF">2021-03-18T22:05:51Z</dcterms:modified>
</cp:coreProperties>
</file>