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4" r:id="rId8"/>
    <p:sldId id="293" r:id="rId9"/>
    <p:sldId id="294" r:id="rId10"/>
    <p:sldId id="295" r:id="rId11"/>
    <p:sldId id="296" r:id="rId12"/>
    <p:sldId id="306" r:id="rId13"/>
    <p:sldId id="268" r:id="rId14"/>
    <p:sldId id="297" r:id="rId15"/>
    <p:sldId id="298" r:id="rId16"/>
    <p:sldId id="299" r:id="rId17"/>
    <p:sldId id="300" r:id="rId18"/>
    <p:sldId id="272" r:id="rId19"/>
    <p:sldId id="301" r:id="rId20"/>
    <p:sldId id="302" r:id="rId21"/>
    <p:sldId id="303" r:id="rId22"/>
    <p:sldId id="277" r:id="rId23"/>
    <p:sldId id="278" r:id="rId24"/>
    <p:sldId id="281" r:id="rId25"/>
    <p:sldId id="282" r:id="rId26"/>
    <p:sldId id="304" r:id="rId27"/>
    <p:sldId id="305" r:id="rId28"/>
    <p:sldId id="285" r:id="rId29"/>
    <p:sldId id="286" r:id="rId30"/>
    <p:sldId id="276"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35" autoAdjust="0"/>
  </p:normalViewPr>
  <p:slideViewPr>
    <p:cSldViewPr snapToGrid="0">
      <p:cViewPr varScale="1">
        <p:scale>
          <a:sx n="84" d="100"/>
          <a:sy n="84" d="100"/>
        </p:scale>
        <p:origin x="88" y="5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1B3127-86BE-4D4B-9FE3-2FEB41E19116}" type="datetimeFigureOut">
              <a:rPr lang="en-US" smtClean="0"/>
              <a:t>3/4/2021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C45C078-DD1B-4CA5-9C24-6D0C27B3E248}" type="slidenum">
              <a:rPr lang="en-US" smtClean="0"/>
              <a:t>‹#›</a:t>
            </a:fld>
            <a:endParaRPr lang="en-US"/>
          </a:p>
        </p:txBody>
      </p:sp>
    </p:spTree>
    <p:extLst>
      <p:ext uri="{BB962C8B-B14F-4D97-AF65-F5344CB8AC3E}">
        <p14:creationId xmlns:p14="http://schemas.microsoft.com/office/powerpoint/2010/main" val="387020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1</a:t>
            </a:fld>
            <a:endParaRPr lang="en-US"/>
          </a:p>
        </p:txBody>
      </p:sp>
    </p:spTree>
    <p:extLst>
      <p:ext uri="{BB962C8B-B14F-4D97-AF65-F5344CB8AC3E}">
        <p14:creationId xmlns:p14="http://schemas.microsoft.com/office/powerpoint/2010/main" val="3880680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3. </a:t>
            </a:r>
            <a:r>
              <a:rPr lang="en-US" altLang="en-US" b="1"/>
              <a:t>Establishing operation </a:t>
            </a:r>
            <a:r>
              <a:rPr lang="en-US" altLang="en-US"/>
              <a:t>– an event that increases the potency of a particular reinforcer at a particular time and evokes the behavior that produces that reinforcer; </a:t>
            </a:r>
          </a:p>
          <a:p>
            <a:pPr eaLnBrk="1" hangingPunct="1">
              <a:spcBef>
                <a:spcPct val="0"/>
              </a:spcBef>
            </a:pPr>
            <a:r>
              <a:rPr lang="en-US" altLang="en-US"/>
              <a:t>Example is deprivation</a:t>
            </a:r>
          </a:p>
          <a:p>
            <a:pPr eaLnBrk="1" hangingPunct="1">
              <a:spcBef>
                <a:spcPct val="0"/>
              </a:spcBef>
            </a:pPr>
            <a:endParaRPr lang="en-US" altLang="en-US"/>
          </a:p>
          <a:p>
            <a:pPr eaLnBrk="1" hangingPunct="1">
              <a:spcBef>
                <a:spcPct val="0"/>
              </a:spcBef>
            </a:pPr>
            <a:r>
              <a:rPr lang="en-US" altLang="en-US"/>
              <a:t>Example – Buying a healthy eating cookbook makes it more likely that you could food that tastes good</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a:t>4. </a:t>
            </a:r>
            <a:r>
              <a:rPr lang="en-US" altLang="en-US" b="1"/>
              <a:t>Abolishing operation </a:t>
            </a:r>
            <a:r>
              <a:rPr lang="en-US" altLang="en-US"/>
              <a:t>- an event that decreases the potency of a particular reinforcer at a particular time and makes the behavior that produces that reinforcer less likely to occur. </a:t>
            </a:r>
          </a:p>
          <a:p>
            <a:pPr eaLnBrk="1" hangingPunct="1">
              <a:spcBef>
                <a:spcPct val="0"/>
              </a:spcBef>
            </a:pPr>
            <a:endParaRPr lang="en-US" altLang="en-US"/>
          </a:p>
          <a:p>
            <a:pPr eaLnBrk="1" hangingPunct="1">
              <a:spcBef>
                <a:spcPct val="0"/>
              </a:spcBef>
            </a:pPr>
            <a:r>
              <a:rPr lang="en-US" altLang="en-US"/>
              <a:t>Example is satiation.</a:t>
            </a:r>
          </a:p>
          <a:p>
            <a:pPr eaLnBrk="1" hangingPunct="1">
              <a:spcBef>
                <a:spcPct val="0"/>
              </a:spcBef>
            </a:pPr>
            <a:endParaRPr lang="en-US" altLang="en-US"/>
          </a:p>
          <a:p>
            <a:pPr eaLnBrk="1" hangingPunct="1">
              <a:spcBef>
                <a:spcPct val="0"/>
              </a:spcBef>
            </a:pPr>
            <a:r>
              <a:rPr lang="en-US" altLang="en-US"/>
              <a:t>Example – Eating a meal before going shopping makes buying unhealthful less desirable </a:t>
            </a:r>
          </a:p>
          <a:p>
            <a:pPr eaLnBrk="1" hangingPunct="1">
              <a:spcBef>
                <a:spcPct val="0"/>
              </a:spcBef>
            </a:pPr>
            <a:endParaRPr lang="en-US" altLang="en-U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66A850D4-09EC-45AE-8AE1-E85E82651699}" type="slidenum">
              <a:rPr lang="en-US" altLang="en-US"/>
              <a:pPr>
                <a:spcBef>
                  <a:spcPct val="0"/>
                </a:spcBef>
              </a:pPr>
              <a:t>10</a:t>
            </a:fld>
            <a:endParaRPr lang="en-US" altLang="en-US"/>
          </a:p>
        </p:txBody>
      </p:sp>
    </p:spTree>
    <p:extLst>
      <p:ext uri="{BB962C8B-B14F-4D97-AF65-F5344CB8AC3E}">
        <p14:creationId xmlns:p14="http://schemas.microsoft.com/office/powerpoint/2010/main" val="3478237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5. Those that require less effort are more likely to occur than those that require more effort </a:t>
            </a:r>
          </a:p>
          <a:p>
            <a:pPr eaLnBrk="1" hangingPunct="1">
              <a:spcBef>
                <a:spcPct val="0"/>
              </a:spcBef>
            </a:pPr>
            <a:endParaRPr lang="en-US" altLang="en-US"/>
          </a:p>
          <a:p>
            <a:pPr eaLnBrk="1" hangingPunct="1">
              <a:spcBef>
                <a:spcPct val="0"/>
              </a:spcBef>
            </a:pPr>
            <a:r>
              <a:rPr lang="en-US" altLang="en-US"/>
              <a:t>Example - Keep healthy foods in the house and get rid of junk food makes eating healthy easier to do. </a:t>
            </a:r>
          </a:p>
          <a:p>
            <a:pPr eaLnBrk="1" hangingPunct="1">
              <a:spcBef>
                <a:spcPct val="0"/>
              </a:spcBef>
            </a:pPr>
            <a:endParaRPr lang="en-US" altLang="en-US"/>
          </a:p>
          <a:p>
            <a:pPr eaLnBrk="1" hangingPunct="1">
              <a:spcBef>
                <a:spcPct val="0"/>
              </a:spcBef>
            </a:pPr>
            <a:r>
              <a:rPr lang="en-US" altLang="en-US"/>
              <a:t>It takes more effort to go to the store to buy junk food.</a:t>
            </a:r>
          </a:p>
          <a:p>
            <a:pPr eaLnBrk="1" hangingPunct="1">
              <a:spcBef>
                <a:spcPct val="0"/>
              </a:spcBef>
            </a:pPr>
            <a:endParaRPr lang="en-US" altLang="en-US"/>
          </a:p>
          <a:p>
            <a:pPr eaLnBrk="1" hangingPunct="1">
              <a:spcBef>
                <a:spcPct val="0"/>
              </a:spcBef>
            </a:pPr>
            <a:endParaRPr lang="en-US" altLang="en-US"/>
          </a:p>
          <a:p>
            <a:pPr eaLnBrk="1" hangingPunct="1">
              <a:spcBef>
                <a:spcPct val="0"/>
              </a:spcBef>
            </a:pPr>
            <a:r>
              <a:rPr lang="en-US" altLang="en-US"/>
              <a:t>6. Those that require more effort are less likely to occur than those that require less effort </a:t>
            </a:r>
          </a:p>
          <a:p>
            <a:pPr eaLnBrk="1" hangingPunct="1">
              <a:spcBef>
                <a:spcPct val="0"/>
              </a:spcBef>
            </a:pPr>
            <a:endParaRPr lang="en-US" altLang="en-US"/>
          </a:p>
          <a:p>
            <a:pPr eaLnBrk="1" hangingPunct="1">
              <a:spcBef>
                <a:spcPct val="0"/>
              </a:spcBef>
            </a:pPr>
            <a:r>
              <a:rPr lang="en-US" altLang="en-US"/>
              <a:t>Example: Getting rid of unhealthy food making eating healthy foods more likely </a:t>
            </a:r>
          </a:p>
          <a:p>
            <a:pPr eaLnBrk="1" hangingPunct="1">
              <a:spcBef>
                <a:spcPct val="0"/>
              </a:spcBef>
            </a:pPr>
            <a:r>
              <a:rPr lang="en-US" altLang="en-US"/>
              <a:t>Not having change at work to go to the vending machine. </a:t>
            </a:r>
          </a:p>
          <a:p>
            <a:pPr eaLnBrk="1" hangingPunct="1">
              <a:spcBef>
                <a:spcPct val="0"/>
              </a:spcBef>
            </a:pPr>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EF334891-1929-4C27-867A-11791E885AB2}" type="slidenum">
              <a:rPr lang="en-US" altLang="en-US"/>
              <a:pPr>
                <a:spcBef>
                  <a:spcPct val="0"/>
                </a:spcBef>
              </a:pPr>
              <a:t>11</a:t>
            </a:fld>
            <a:endParaRPr lang="en-US" altLang="en-US"/>
          </a:p>
        </p:txBody>
      </p:sp>
    </p:spTree>
    <p:extLst>
      <p:ext uri="{BB962C8B-B14F-4D97-AF65-F5344CB8AC3E}">
        <p14:creationId xmlns:p14="http://schemas.microsoft.com/office/powerpoint/2010/main" val="3290106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13</a:t>
            </a:fld>
            <a:endParaRPr lang="en-US"/>
          </a:p>
        </p:txBody>
      </p:sp>
    </p:spTree>
    <p:extLst>
      <p:ext uri="{BB962C8B-B14F-4D97-AF65-F5344CB8AC3E}">
        <p14:creationId xmlns:p14="http://schemas.microsoft.com/office/powerpoint/2010/main" val="2039521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Stimulus class – antecedent stimuli that share similar features and have the same functional effect on a particular behavior. </a:t>
            </a:r>
          </a:p>
          <a:p>
            <a:pPr eaLnBrk="1" hangingPunct="1">
              <a:spcBef>
                <a:spcPct val="0"/>
              </a:spcBef>
            </a:pPr>
            <a:endParaRPr lang="en-US" altLang="en-US" dirty="0"/>
          </a:p>
          <a:p>
            <a:pPr eaLnBrk="1" hangingPunct="1">
              <a:spcBef>
                <a:spcPct val="0"/>
              </a:spcBef>
            </a:pPr>
            <a:r>
              <a:rPr lang="en-US" altLang="en-US" dirty="0"/>
              <a:t>I love you</a:t>
            </a:r>
          </a:p>
          <a:p>
            <a:pPr eaLnBrk="1" hangingPunct="1">
              <a:spcBef>
                <a:spcPct val="0"/>
              </a:spcBef>
            </a:pPr>
            <a:endParaRPr lang="en-US" altLang="en-US" dirty="0"/>
          </a:p>
          <a:p>
            <a:pPr eaLnBrk="1" hangingPunct="1">
              <a:spcBef>
                <a:spcPct val="0"/>
              </a:spcBef>
            </a:pPr>
            <a:r>
              <a:rPr lang="en-US" altLang="en-US" b="1" dirty="0"/>
              <a:t>Specific antecedent stimulus </a:t>
            </a:r>
            <a:r>
              <a:rPr lang="en-US" altLang="en-US" dirty="0"/>
              <a:t>– Saying it to your girlfriend/boyfriend or spouse or parents; not to the person sitting next to you </a:t>
            </a:r>
          </a:p>
          <a:p>
            <a:pPr eaLnBrk="1" hangingPunct="1">
              <a:spcBef>
                <a:spcPct val="0"/>
              </a:spcBef>
            </a:pPr>
            <a:endParaRPr lang="en-US" altLang="en-US" dirty="0"/>
          </a:p>
          <a:p>
            <a:pPr eaLnBrk="1" hangingPunct="1">
              <a:spcBef>
                <a:spcPct val="0"/>
              </a:spcBef>
            </a:pPr>
            <a:r>
              <a:rPr lang="en-US" altLang="en-US" dirty="0"/>
              <a:t>A (presence of your wife)</a:t>
            </a:r>
          </a:p>
          <a:p>
            <a:pPr eaLnBrk="1" hangingPunct="1">
              <a:spcBef>
                <a:spcPct val="0"/>
              </a:spcBef>
            </a:pPr>
            <a:r>
              <a:rPr lang="en-US" altLang="en-US" dirty="0"/>
              <a:t>B (say I love you)</a:t>
            </a:r>
          </a:p>
          <a:p>
            <a:pPr eaLnBrk="1" hangingPunct="1">
              <a:spcBef>
                <a:spcPct val="0"/>
              </a:spcBef>
            </a:pPr>
            <a:r>
              <a:rPr lang="en-US" altLang="en-US" dirty="0"/>
              <a:t>C (he/she says it back)</a:t>
            </a:r>
          </a:p>
          <a:p>
            <a:pPr eaLnBrk="1" hangingPunct="1">
              <a:spcBef>
                <a:spcPct val="0"/>
              </a:spcBef>
            </a:pPr>
            <a:endParaRPr lang="en-US" altLang="en-US" dirty="0"/>
          </a:p>
          <a:p>
            <a:pPr eaLnBrk="1" hangingPunct="1">
              <a:spcBef>
                <a:spcPct val="0"/>
              </a:spcBef>
            </a:pPr>
            <a:r>
              <a:rPr lang="en-US" altLang="en-US" b="1" dirty="0"/>
              <a:t>Stimulus class</a:t>
            </a:r>
            <a:r>
              <a:rPr lang="en-US" altLang="en-US" dirty="0"/>
              <a:t> – Family – saying it to your kids, spouse, parents, siblings, extended family</a:t>
            </a:r>
          </a:p>
          <a:p>
            <a:pPr eaLnBrk="1" hangingPunct="1">
              <a:spcBef>
                <a:spcPct val="0"/>
              </a:spcBef>
            </a:pPr>
            <a:r>
              <a:rPr lang="en-US" altLang="en-US" dirty="0"/>
              <a:t>They share similar features – all are related by blood and so the same response occurs to each</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572B7FEA-E313-43EA-8429-8E1EDB46B362}" type="slidenum">
              <a:rPr lang="en-US" altLang="en-US"/>
              <a:pPr>
                <a:spcBef>
                  <a:spcPct val="0"/>
                </a:spcBef>
              </a:pPr>
              <a:t>14</a:t>
            </a:fld>
            <a:endParaRPr lang="en-US" altLang="en-US"/>
          </a:p>
        </p:txBody>
      </p:sp>
    </p:spTree>
    <p:extLst>
      <p:ext uri="{BB962C8B-B14F-4D97-AF65-F5344CB8AC3E}">
        <p14:creationId xmlns:p14="http://schemas.microsoft.com/office/powerpoint/2010/main" val="209317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b="1" dirty="0"/>
              <a:t>Steps</a:t>
            </a:r>
          </a:p>
          <a:p>
            <a:pPr marL="234302" indent="-234302">
              <a:buFontTx/>
              <a:buAutoNum type="arabicPeriod"/>
              <a:defRPr/>
            </a:pPr>
            <a:r>
              <a:rPr lang="en-US" dirty="0"/>
              <a:t>When the S</a:t>
            </a:r>
            <a:r>
              <a:rPr lang="en-US" baseline="30000" dirty="0"/>
              <a:t>D</a:t>
            </a:r>
            <a:r>
              <a:rPr lang="en-US" dirty="0"/>
              <a:t> is present, the behavior is reinforced</a:t>
            </a:r>
          </a:p>
          <a:p>
            <a:pPr marL="234302" indent="-234302">
              <a:buFontTx/>
              <a:buAutoNum type="arabicPeriod"/>
              <a:defRPr/>
            </a:pPr>
            <a:endParaRPr lang="en-US" dirty="0"/>
          </a:p>
          <a:p>
            <a:pPr marL="234302" indent="-234302">
              <a:buFontTx/>
              <a:buAutoNum type="arabicPeriod"/>
              <a:defRPr/>
            </a:pPr>
            <a:r>
              <a:rPr lang="en-US" dirty="0"/>
              <a:t>When any other antecedent stimuli except the S</a:t>
            </a:r>
            <a:r>
              <a:rPr lang="en-US" baseline="30000" dirty="0"/>
              <a:t>D</a:t>
            </a:r>
            <a:r>
              <a:rPr lang="en-US" dirty="0"/>
              <a:t> are present, the behavior is NOT reinforced. These stimuli are called S-delta</a:t>
            </a:r>
          </a:p>
          <a:p>
            <a:pPr>
              <a:defRPr/>
            </a:pPr>
            <a:endParaRPr lang="en-US" dirty="0"/>
          </a:p>
          <a:p>
            <a:pPr marL="234302" indent="-234302">
              <a:defRPr/>
            </a:pPr>
            <a:r>
              <a:rPr lang="en-US" b="1" dirty="0"/>
              <a:t>Example</a:t>
            </a:r>
          </a:p>
          <a:p>
            <a:pPr marL="234302" indent="-234302">
              <a:defRPr/>
            </a:pPr>
            <a:r>
              <a:rPr lang="en-US" dirty="0"/>
              <a:t>A			B			C</a:t>
            </a:r>
          </a:p>
          <a:p>
            <a:pPr marL="234302" indent="-234302">
              <a:defRPr/>
            </a:pPr>
            <a:r>
              <a:rPr lang="en-US" dirty="0"/>
              <a:t>Red light (S</a:t>
            </a:r>
            <a:r>
              <a:rPr lang="en-US" baseline="30000" dirty="0"/>
              <a:t>D</a:t>
            </a:r>
            <a:r>
              <a:rPr lang="en-US" dirty="0"/>
              <a:t>)		Pigeon pecks the key.		Food is given</a:t>
            </a:r>
          </a:p>
          <a:p>
            <a:pPr marL="234302" indent="-234302">
              <a:defRPr/>
            </a:pPr>
            <a:r>
              <a:rPr lang="en-US" dirty="0"/>
              <a:t>Green Light (</a:t>
            </a:r>
            <a:r>
              <a:rPr lang="en-US" altLang="en-US" dirty="0"/>
              <a:t>S</a:t>
            </a:r>
            <a:r>
              <a:rPr lang="el-GR" altLang="en-US" baseline="30000" dirty="0"/>
              <a:t>Δ</a:t>
            </a:r>
            <a:r>
              <a:rPr lang="en-US" dirty="0"/>
              <a:t>)	Pigeon pecks the key. 		No food is given</a:t>
            </a:r>
          </a:p>
          <a:p>
            <a:pPr marL="234302" indent="-234302">
              <a:defRPr/>
            </a:pPr>
            <a:endParaRPr lang="en-US" dirty="0"/>
          </a:p>
          <a:p>
            <a:pPr marL="234302" indent="-234302">
              <a:defRPr/>
            </a:pPr>
            <a:r>
              <a:rPr lang="en-US" dirty="0"/>
              <a:t>A			B			C</a:t>
            </a:r>
          </a:p>
          <a:p>
            <a:pPr marL="234302" indent="-234302">
              <a:defRPr/>
            </a:pPr>
            <a:r>
              <a:rPr lang="en-US" dirty="0"/>
              <a:t>Wife (S</a:t>
            </a:r>
            <a:r>
              <a:rPr lang="en-US" baseline="30000" dirty="0"/>
              <a:t>D</a:t>
            </a:r>
            <a:r>
              <a:rPr lang="en-US" dirty="0"/>
              <a:t>)		Saying I love you.		Says I love you back</a:t>
            </a:r>
          </a:p>
          <a:p>
            <a:pPr marL="234302" indent="-234302">
              <a:defRPr/>
            </a:pPr>
            <a:r>
              <a:rPr lang="en-US" dirty="0"/>
              <a:t>Coworker (</a:t>
            </a:r>
            <a:r>
              <a:rPr lang="en-US" altLang="en-US" dirty="0"/>
              <a:t>S</a:t>
            </a:r>
            <a:r>
              <a:rPr lang="el-GR" altLang="en-US" baseline="30000" dirty="0"/>
              <a:t>Δ</a:t>
            </a:r>
            <a:r>
              <a:rPr lang="en-US" dirty="0"/>
              <a:t>)	Saying I love you. 		Says nothing</a:t>
            </a:r>
          </a:p>
          <a:p>
            <a:pPr marL="234302" indent="-234302">
              <a:defRPr/>
            </a:pPr>
            <a:endParaRPr lang="en-US" dirty="0"/>
          </a:p>
          <a:p>
            <a:pPr marL="234302" indent="-234302">
              <a:defRPr/>
            </a:pPr>
            <a:r>
              <a:rPr lang="en-US" dirty="0"/>
              <a:t>A			B			C</a:t>
            </a:r>
          </a:p>
          <a:p>
            <a:pPr marL="234302" indent="-234302">
              <a:defRPr/>
            </a:pPr>
            <a:r>
              <a:rPr lang="en-US" dirty="0"/>
              <a:t>Soup is boiling (S</a:t>
            </a:r>
            <a:r>
              <a:rPr lang="en-US" baseline="30000" dirty="0"/>
              <a:t>D</a:t>
            </a:r>
            <a:r>
              <a:rPr lang="en-US" dirty="0"/>
              <a:t>)	Take a taste.			Burn your mouth - pain</a:t>
            </a:r>
          </a:p>
          <a:p>
            <a:pPr marL="234302" indent="-234302">
              <a:defRPr/>
            </a:pPr>
            <a:r>
              <a:rPr lang="en-US" dirty="0"/>
              <a:t>Soup is no boiling (</a:t>
            </a:r>
            <a:r>
              <a:rPr lang="en-US" altLang="en-US" dirty="0"/>
              <a:t>S</a:t>
            </a:r>
            <a:r>
              <a:rPr lang="el-GR" altLang="en-US" baseline="30000" dirty="0"/>
              <a:t>Δ</a:t>
            </a:r>
            <a:r>
              <a:rPr lang="en-US" dirty="0"/>
              <a:t>)	Take a taste. 			Do not burn your mouth – no pain</a:t>
            </a:r>
          </a:p>
          <a:p>
            <a:pPr marL="234302" indent="-234302">
              <a:defRPr/>
            </a:pPr>
            <a:endParaRPr 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EE6131E0-4823-4A31-AD97-DC2D797116BB}" type="slidenum">
              <a:rPr lang="en-US" altLang="en-US"/>
              <a:pPr>
                <a:spcBef>
                  <a:spcPct val="0"/>
                </a:spcBef>
              </a:pPr>
              <a:t>15</a:t>
            </a:fld>
            <a:endParaRPr lang="en-US" altLang="en-US"/>
          </a:p>
        </p:txBody>
      </p:sp>
    </p:spTree>
    <p:extLst>
      <p:ext uri="{BB962C8B-B14F-4D97-AF65-F5344CB8AC3E}">
        <p14:creationId xmlns:p14="http://schemas.microsoft.com/office/powerpoint/2010/main" val="387361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Generalization gradient </a:t>
            </a:r>
            <a:r>
              <a:rPr lang="en-US" altLang="en-US"/>
              <a:t>– as stimuli are less and less similar to the SD the behavior is less likely to occur in their presence</a:t>
            </a:r>
          </a:p>
          <a:p>
            <a:pPr eaLnBrk="1" hangingPunct="1">
              <a:spcBef>
                <a:spcPct val="0"/>
              </a:spcBef>
            </a:pPr>
            <a:endParaRPr lang="en-US" altLang="en-US"/>
          </a:p>
          <a:p>
            <a:pPr eaLnBrk="1" hangingPunct="1">
              <a:spcBef>
                <a:spcPct val="0"/>
              </a:spcBef>
            </a:pPr>
            <a:r>
              <a:rPr lang="en-US" altLang="en-US" b="1"/>
              <a:t>EXAMPLES</a:t>
            </a:r>
          </a:p>
          <a:p>
            <a:pPr eaLnBrk="1" hangingPunct="1">
              <a:spcBef>
                <a:spcPct val="0"/>
              </a:spcBef>
            </a:pPr>
            <a:r>
              <a:rPr lang="en-US" altLang="en-US"/>
              <a:t>Amy is learning to identity the color red. When the teacher shows here a red block she says red. She also says red when she sees a red ball or a red book. </a:t>
            </a:r>
          </a:p>
          <a:p>
            <a:pPr eaLnBrk="1" hangingPunct="1">
              <a:spcBef>
                <a:spcPct val="0"/>
              </a:spcBef>
            </a:pPr>
            <a:endParaRPr lang="en-US" altLang="en-US"/>
          </a:p>
          <a:p>
            <a:pPr eaLnBrk="1" hangingPunct="1">
              <a:spcBef>
                <a:spcPct val="0"/>
              </a:spcBef>
            </a:pPr>
            <a:r>
              <a:rPr lang="en-US" altLang="en-US"/>
              <a:t>Scott stops putting his feet on the good coffee table when his wife yells at him. He also stops putting his feet on the coffee table when she is not at home. </a:t>
            </a:r>
          </a:p>
          <a:p>
            <a:pPr eaLnBrk="1" hangingPunct="1">
              <a:spcBef>
                <a:spcPct val="0"/>
              </a:spcBef>
            </a:pPr>
            <a:endParaRPr lang="en-US" altLang="en-US"/>
          </a:p>
          <a:p>
            <a:pPr eaLnBrk="1" hangingPunct="1">
              <a:spcBef>
                <a:spcPct val="0"/>
              </a:spcBef>
            </a:pPr>
            <a:r>
              <a:rPr lang="en-US" altLang="en-US"/>
              <a:t>You learn to drive your brother’s car which has a manual transmission, when he is present. You now can drive most other cars with a manual transmission. </a:t>
            </a:r>
          </a:p>
          <a:p>
            <a:pPr eaLnBrk="1" hangingPunct="1">
              <a:spcBef>
                <a:spcPct val="0"/>
              </a:spcBef>
            </a:pPr>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D534486F-B65E-4DC1-903A-864932C97B32}" type="slidenum">
              <a:rPr lang="en-US" altLang="en-US"/>
              <a:pPr>
                <a:spcBef>
                  <a:spcPct val="0"/>
                </a:spcBef>
              </a:pPr>
              <a:t>16</a:t>
            </a:fld>
            <a:endParaRPr lang="en-US" altLang="en-US"/>
          </a:p>
        </p:txBody>
      </p:sp>
    </p:spTree>
    <p:extLst>
      <p:ext uri="{BB962C8B-B14F-4D97-AF65-F5344CB8AC3E}">
        <p14:creationId xmlns:p14="http://schemas.microsoft.com/office/powerpoint/2010/main" val="1314280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2. </a:t>
            </a:r>
            <a:r>
              <a:rPr lang="en-US" dirty="0"/>
              <a:t>The therapist cannot always be with the client and so others have to take the reigns and manage the treatment plan. </a:t>
            </a:r>
          </a:p>
          <a:p>
            <a:pPr>
              <a:spcBef>
                <a:spcPct val="0"/>
              </a:spcBef>
            </a:pPr>
            <a:endParaRPr lang="en-US" altLang="en-US" dirty="0"/>
          </a:p>
          <a:p>
            <a:pPr>
              <a:spcBef>
                <a:spcPct val="0"/>
              </a:spcBef>
            </a:pPr>
            <a:r>
              <a:rPr lang="en-US" altLang="en-US" dirty="0"/>
              <a:t>3. </a:t>
            </a:r>
            <a:r>
              <a:rPr lang="en-US" dirty="0"/>
              <a:t>Let’s say you are trying to teach social skills to a severely introverted client. </a:t>
            </a:r>
          </a:p>
          <a:p>
            <a:pPr>
              <a:spcBef>
                <a:spcPct val="0"/>
              </a:spcBef>
            </a:pPr>
            <a:endParaRPr lang="en-US" altLang="en-US" dirty="0"/>
          </a:p>
          <a:p>
            <a:pPr>
              <a:spcBef>
                <a:spcPct val="0"/>
              </a:spcBef>
            </a:pPr>
            <a:r>
              <a:rPr lang="en-US" altLang="en-US" dirty="0"/>
              <a:t>4. </a:t>
            </a:r>
            <a:r>
              <a:rPr lang="en-US" dirty="0"/>
              <a:t>You can achieve this by imagining these environments, role playing, or setting up the environments to some extent.</a:t>
            </a:r>
          </a:p>
          <a:p>
            <a:pPr>
              <a:spcBef>
                <a:spcPct val="0"/>
              </a:spcBef>
            </a:pPr>
            <a:endParaRPr lang="en-US" altLang="en-US" dirty="0"/>
          </a:p>
          <a:p>
            <a:pPr>
              <a:spcBef>
                <a:spcPct val="0"/>
              </a:spcBef>
            </a:pPr>
            <a:r>
              <a:rPr lang="en-US" altLang="en-US" dirty="0"/>
              <a:t>5. </a:t>
            </a:r>
            <a:r>
              <a:rPr lang="en-US" dirty="0"/>
              <a:t>An example could be a stuffed animal that a child has at home. Or have the special education teacher bring the child’s desk to the training environment and have him/her sit in it.</a:t>
            </a:r>
          </a:p>
          <a:p>
            <a:pPr>
              <a:spcBef>
                <a:spcPct val="0"/>
              </a:spcBef>
            </a:pPr>
            <a:endParaRPr lang="en-US" altLang="en-US" dirty="0"/>
          </a:p>
          <a:p>
            <a:pPr>
              <a:spcBef>
                <a:spcPct val="0"/>
              </a:spcBef>
            </a:pPr>
            <a:r>
              <a:rPr lang="en-US" altLang="en-US" dirty="0"/>
              <a:t>6. </a:t>
            </a:r>
            <a:r>
              <a:rPr lang="en-US" dirty="0"/>
              <a:t>These are reminders to engage in the correct behavior and can be any of the antecedent manipulations already discussed or the upcoming discussion of self-instructions.</a:t>
            </a:r>
            <a:endParaRPr lang="en-US" alt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1DB0D410-68F2-4E80-A5C9-5C82F78473A3}" type="slidenum">
              <a:rPr lang="en-US" altLang="en-US"/>
              <a:pPr>
                <a:spcBef>
                  <a:spcPct val="0"/>
                </a:spcBef>
              </a:pPr>
              <a:t>17</a:t>
            </a:fld>
            <a:endParaRPr lang="en-US" altLang="en-US"/>
          </a:p>
        </p:txBody>
      </p:sp>
    </p:spTree>
    <p:extLst>
      <p:ext uri="{BB962C8B-B14F-4D97-AF65-F5344CB8AC3E}">
        <p14:creationId xmlns:p14="http://schemas.microsoft.com/office/powerpoint/2010/main" val="1446870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18</a:t>
            </a:fld>
            <a:endParaRPr lang="en-US"/>
          </a:p>
        </p:txBody>
      </p:sp>
    </p:spTree>
    <p:extLst>
      <p:ext uri="{BB962C8B-B14F-4D97-AF65-F5344CB8AC3E}">
        <p14:creationId xmlns:p14="http://schemas.microsoft.com/office/powerpoint/2010/main" val="3663209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Prompts:</a:t>
            </a:r>
          </a:p>
          <a:p>
            <a:pPr eaLnBrk="1" hangingPunct="1">
              <a:spcBef>
                <a:spcPct val="0"/>
              </a:spcBef>
            </a:pPr>
            <a:r>
              <a:rPr lang="en-US" altLang="en-US"/>
              <a:t>Verbal – say something that helps the person engage in the correct behavior </a:t>
            </a:r>
          </a:p>
          <a:p>
            <a:pPr eaLnBrk="1" hangingPunct="1">
              <a:spcBef>
                <a:spcPct val="0"/>
              </a:spcBef>
            </a:pPr>
            <a:endParaRPr lang="en-US" altLang="en-US"/>
          </a:p>
          <a:p>
            <a:pPr eaLnBrk="1" hangingPunct="1">
              <a:spcBef>
                <a:spcPct val="0"/>
              </a:spcBef>
            </a:pPr>
            <a:r>
              <a:rPr lang="en-US" altLang="en-US"/>
              <a:t>Gestural – any physical movement or gesture of another person that leads to the correct behavior </a:t>
            </a:r>
          </a:p>
          <a:p>
            <a:pPr eaLnBrk="1" hangingPunct="1">
              <a:spcBef>
                <a:spcPct val="0"/>
              </a:spcBef>
            </a:pPr>
            <a:endParaRPr lang="en-US" altLang="en-US"/>
          </a:p>
          <a:p>
            <a:pPr eaLnBrk="1" hangingPunct="1">
              <a:spcBef>
                <a:spcPct val="0"/>
              </a:spcBef>
            </a:pPr>
            <a:r>
              <a:rPr lang="en-US" altLang="en-US"/>
              <a:t>Modeling – a demonstration of the correct behavior by another person</a:t>
            </a:r>
          </a:p>
          <a:p>
            <a:pPr eaLnBrk="1" hangingPunct="1">
              <a:spcBef>
                <a:spcPct val="0"/>
              </a:spcBef>
            </a:pPr>
            <a:endParaRPr lang="en-US" altLang="en-US"/>
          </a:p>
          <a:p>
            <a:pPr eaLnBrk="1" hangingPunct="1">
              <a:spcBef>
                <a:spcPct val="0"/>
              </a:spcBef>
            </a:pPr>
            <a:r>
              <a:rPr lang="en-US" altLang="en-US"/>
              <a:t>Physical – another person physically helps the person to engage in the correct behavior at the right time</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19F9BDE5-E343-484B-9C41-D849FFA55D97}" type="slidenum">
              <a:rPr lang="en-US" altLang="en-US"/>
              <a:pPr>
                <a:spcBef>
                  <a:spcPct val="0"/>
                </a:spcBef>
              </a:pPr>
              <a:t>19</a:t>
            </a:fld>
            <a:endParaRPr lang="en-US" altLang="en-US"/>
          </a:p>
        </p:txBody>
      </p:sp>
    </p:spTree>
    <p:extLst>
      <p:ext uri="{BB962C8B-B14F-4D97-AF65-F5344CB8AC3E}">
        <p14:creationId xmlns:p14="http://schemas.microsoft.com/office/powerpoint/2010/main" val="721012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20D3C172-FF0F-4D87-8DC4-78C7FAFAF605}" type="slidenum">
              <a:rPr lang="en-US" altLang="en-US"/>
              <a:pPr>
                <a:spcBef>
                  <a:spcPct val="0"/>
                </a:spcBef>
              </a:pPr>
              <a:t>20</a:t>
            </a:fld>
            <a:endParaRPr lang="en-US" altLang="en-US"/>
          </a:p>
        </p:txBody>
      </p:sp>
    </p:spTree>
    <p:extLst>
      <p:ext uri="{BB962C8B-B14F-4D97-AF65-F5344CB8AC3E}">
        <p14:creationId xmlns:p14="http://schemas.microsoft.com/office/powerpoint/2010/main" val="233555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a:t>
            </a:fld>
            <a:endParaRPr lang="en-US"/>
          </a:p>
        </p:txBody>
      </p:sp>
    </p:spTree>
    <p:extLst>
      <p:ext uri="{BB962C8B-B14F-4D97-AF65-F5344CB8AC3E}">
        <p14:creationId xmlns:p14="http://schemas.microsoft.com/office/powerpoint/2010/main" val="375056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Prompt Fading</a:t>
            </a:r>
          </a:p>
          <a:p>
            <a:pPr eaLnBrk="1" hangingPunct="1">
              <a:spcBef>
                <a:spcPct val="0"/>
              </a:spcBef>
            </a:pPr>
            <a:r>
              <a:rPr lang="en-US" altLang="en-US" dirty="0"/>
              <a:t>A response prompt is removed gradually across learning trials until it is no longer provided. </a:t>
            </a:r>
          </a:p>
          <a:p>
            <a:pPr eaLnBrk="1" hangingPunct="1">
              <a:spcBef>
                <a:spcPct val="0"/>
              </a:spcBef>
            </a:pPr>
            <a:endParaRPr lang="en-US" altLang="en-US" dirty="0"/>
          </a:p>
          <a:p>
            <a:pPr eaLnBrk="1" hangingPunct="1">
              <a:spcBef>
                <a:spcPct val="0"/>
              </a:spcBef>
            </a:pPr>
            <a:r>
              <a:rPr lang="en-US" altLang="en-US" dirty="0"/>
              <a:t>Can do so in one step if one prompt is all they need to execute a behavior. – </a:t>
            </a:r>
            <a:r>
              <a:rPr lang="en-US" altLang="en-US" i="1" dirty="0"/>
              <a:t>Fade within the prompt</a:t>
            </a:r>
          </a:p>
          <a:p>
            <a:pPr eaLnBrk="1" hangingPunct="1">
              <a:spcBef>
                <a:spcPct val="0"/>
              </a:spcBef>
            </a:pPr>
            <a:endParaRPr lang="en-US" altLang="en-US" dirty="0"/>
          </a:p>
          <a:p>
            <a:pPr eaLnBrk="1" hangingPunct="1">
              <a:spcBef>
                <a:spcPct val="0"/>
              </a:spcBef>
            </a:pPr>
            <a:r>
              <a:rPr lang="en-US" altLang="en-US" dirty="0"/>
              <a:t>Or can </a:t>
            </a:r>
            <a:r>
              <a:rPr lang="en-US" altLang="en-US" i="1" dirty="0"/>
              <a:t>fade across different types of prompts</a:t>
            </a:r>
          </a:p>
          <a:p>
            <a:pPr eaLnBrk="1" hangingPunct="1">
              <a:spcBef>
                <a:spcPct val="0"/>
              </a:spcBef>
            </a:pPr>
            <a:r>
              <a:rPr lang="en-US" altLang="en-US" dirty="0"/>
              <a:t>Least to most means you start with the least intrusive prompts and then use more intrusive ones only as necessary to get the correct behavior to occur.</a:t>
            </a:r>
          </a:p>
          <a:p>
            <a:pPr eaLnBrk="1" hangingPunct="1">
              <a:spcBef>
                <a:spcPct val="0"/>
              </a:spcBef>
            </a:pPr>
            <a:r>
              <a:rPr lang="en-US" altLang="en-US" dirty="0"/>
              <a:t>Most to least means you start with the most intrusive and fade to the less intrusive prompts; Used when the trainer believes the learner will need a physical prompt to engage in the correct behavior</a:t>
            </a:r>
          </a:p>
          <a:p>
            <a:pPr eaLnBrk="1" hangingPunct="1">
              <a:spcBef>
                <a:spcPct val="0"/>
              </a:spcBef>
            </a:pPr>
            <a:endParaRPr lang="en-US" altLang="en-US" dirty="0"/>
          </a:p>
          <a:p>
            <a:pPr eaLnBrk="1" hangingPunct="1">
              <a:spcBef>
                <a:spcPct val="0"/>
              </a:spcBef>
            </a:pPr>
            <a:r>
              <a:rPr lang="en-US" altLang="en-US" b="1" dirty="0"/>
              <a:t>Prompt Delay</a:t>
            </a:r>
          </a:p>
          <a:p>
            <a:pPr eaLnBrk="1" hangingPunct="1">
              <a:spcBef>
                <a:spcPct val="0"/>
              </a:spcBef>
            </a:pPr>
            <a:r>
              <a:rPr lang="en-US" altLang="en-US" dirty="0"/>
              <a:t>Present the SD and then wait a certain number of seconds for the correct response. If not made, you provide the prompt.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0889" indent="-284709">
              <a:spcBef>
                <a:spcPct val="30000"/>
              </a:spcBef>
              <a:defRPr sz="1200">
                <a:solidFill>
                  <a:schemeClr val="tx1"/>
                </a:solidFill>
                <a:latin typeface="Calibri" pitchFamily="34" charset="0"/>
              </a:defRPr>
            </a:lvl2pPr>
            <a:lvl3pPr marL="1138834" indent="-226473">
              <a:spcBef>
                <a:spcPct val="30000"/>
              </a:spcBef>
              <a:defRPr sz="1200">
                <a:solidFill>
                  <a:schemeClr val="tx1"/>
                </a:solidFill>
                <a:latin typeface="Calibri" pitchFamily="34" charset="0"/>
              </a:defRPr>
            </a:lvl3pPr>
            <a:lvl4pPr marL="1595015" indent="-226473">
              <a:spcBef>
                <a:spcPct val="30000"/>
              </a:spcBef>
              <a:defRPr sz="1200">
                <a:solidFill>
                  <a:schemeClr val="tx1"/>
                </a:solidFill>
                <a:latin typeface="Calibri" pitchFamily="34" charset="0"/>
              </a:defRPr>
            </a:lvl4pPr>
            <a:lvl5pPr marL="2051196" indent="-226473">
              <a:spcBef>
                <a:spcPct val="30000"/>
              </a:spcBef>
              <a:defRPr sz="1200">
                <a:solidFill>
                  <a:schemeClr val="tx1"/>
                </a:solidFill>
                <a:latin typeface="Calibri" pitchFamily="34" charset="0"/>
              </a:defRPr>
            </a:lvl5pPr>
            <a:lvl6pPr marL="2517083" indent="-226473" eaLnBrk="0" fontAlgn="base" hangingPunct="0">
              <a:spcBef>
                <a:spcPct val="30000"/>
              </a:spcBef>
              <a:spcAft>
                <a:spcPct val="0"/>
              </a:spcAft>
              <a:defRPr sz="1200">
                <a:solidFill>
                  <a:schemeClr val="tx1"/>
                </a:solidFill>
                <a:latin typeface="Calibri" pitchFamily="34" charset="0"/>
              </a:defRPr>
            </a:lvl6pPr>
            <a:lvl7pPr marL="2982970" indent="-226473" eaLnBrk="0" fontAlgn="base" hangingPunct="0">
              <a:spcBef>
                <a:spcPct val="30000"/>
              </a:spcBef>
              <a:spcAft>
                <a:spcPct val="0"/>
              </a:spcAft>
              <a:defRPr sz="1200">
                <a:solidFill>
                  <a:schemeClr val="tx1"/>
                </a:solidFill>
                <a:latin typeface="Calibri" pitchFamily="34" charset="0"/>
              </a:defRPr>
            </a:lvl7pPr>
            <a:lvl8pPr marL="3448856" indent="-226473" eaLnBrk="0" fontAlgn="base" hangingPunct="0">
              <a:spcBef>
                <a:spcPct val="30000"/>
              </a:spcBef>
              <a:spcAft>
                <a:spcPct val="0"/>
              </a:spcAft>
              <a:defRPr sz="1200">
                <a:solidFill>
                  <a:schemeClr val="tx1"/>
                </a:solidFill>
                <a:latin typeface="Calibri" pitchFamily="34" charset="0"/>
              </a:defRPr>
            </a:lvl8pPr>
            <a:lvl9pPr marL="3914743" indent="-226473" eaLnBrk="0" fontAlgn="base" hangingPunct="0">
              <a:spcBef>
                <a:spcPct val="30000"/>
              </a:spcBef>
              <a:spcAft>
                <a:spcPct val="0"/>
              </a:spcAft>
              <a:defRPr sz="1200">
                <a:solidFill>
                  <a:schemeClr val="tx1"/>
                </a:solidFill>
                <a:latin typeface="Calibri" pitchFamily="34" charset="0"/>
              </a:defRPr>
            </a:lvl9pPr>
          </a:lstStyle>
          <a:p>
            <a:pPr>
              <a:spcBef>
                <a:spcPct val="0"/>
              </a:spcBef>
            </a:pPr>
            <a:fld id="{0DF72D80-09D8-4761-84A8-3E2D6C43AD55}" type="slidenum">
              <a:rPr lang="en-US" altLang="en-US"/>
              <a:pPr>
                <a:spcBef>
                  <a:spcPct val="0"/>
                </a:spcBef>
              </a:pPr>
              <a:t>21</a:t>
            </a:fld>
            <a:endParaRPr lang="en-US" altLang="en-US"/>
          </a:p>
        </p:txBody>
      </p:sp>
    </p:spTree>
    <p:extLst>
      <p:ext uri="{BB962C8B-B14F-4D97-AF65-F5344CB8AC3E}">
        <p14:creationId xmlns:p14="http://schemas.microsoft.com/office/powerpoint/2010/main" val="2811021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22</a:t>
            </a:fld>
            <a:endParaRPr lang="en-US"/>
          </a:p>
        </p:txBody>
      </p:sp>
    </p:spTree>
    <p:extLst>
      <p:ext uri="{BB962C8B-B14F-4D97-AF65-F5344CB8AC3E}">
        <p14:creationId xmlns:p14="http://schemas.microsoft.com/office/powerpoint/2010/main" val="2725806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23</a:t>
            </a:fld>
            <a:endParaRPr lang="en-US"/>
          </a:p>
        </p:txBody>
      </p:sp>
    </p:spTree>
    <p:extLst>
      <p:ext uri="{BB962C8B-B14F-4D97-AF65-F5344CB8AC3E}">
        <p14:creationId xmlns:p14="http://schemas.microsoft.com/office/powerpoint/2010/main" val="3387792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24</a:t>
            </a:fld>
            <a:endParaRPr lang="en-US"/>
          </a:p>
        </p:txBody>
      </p:sp>
    </p:spTree>
    <p:extLst>
      <p:ext uri="{BB962C8B-B14F-4D97-AF65-F5344CB8AC3E}">
        <p14:creationId xmlns:p14="http://schemas.microsoft.com/office/powerpoint/2010/main" val="930080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25</a:t>
            </a:fld>
            <a:endParaRPr lang="en-US"/>
          </a:p>
        </p:txBody>
      </p:sp>
    </p:spTree>
    <p:extLst>
      <p:ext uri="{BB962C8B-B14F-4D97-AF65-F5344CB8AC3E}">
        <p14:creationId xmlns:p14="http://schemas.microsoft.com/office/powerpoint/2010/main" val="587491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Self-instructions – You might write to read later, or say to yourself, motivational statements such as, “Drinking water helps with my skin’s complexion,’ ‘Drinking water is an important part of my overall health,’ and ‘Drinking water makes me feel good, especially when I am thirsty.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Prompts – You might ask a friend to verbally remind you to drink water or to point to your water bottle every hour on the hour.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Cues – You might carry your water bottle with you at school which involves the use of presenting the cue for the desirable behavior. Also, you might engage in reducing the effort to make the desirable behavior since you don’t have to go any further than your book bag to find water.</a:t>
            </a:r>
            <a:endParaRPr lang="en-US" dirty="0"/>
          </a:p>
        </p:txBody>
      </p:sp>
      <p:sp>
        <p:nvSpPr>
          <p:cNvPr id="4" name="Slide Number Placeholder 3"/>
          <p:cNvSpPr>
            <a:spLocks noGrp="1"/>
          </p:cNvSpPr>
          <p:nvPr>
            <p:ph type="sldNum" sz="quarter" idx="10"/>
          </p:nvPr>
        </p:nvSpPr>
        <p:spPr/>
        <p:txBody>
          <a:bodyPr/>
          <a:lstStyle/>
          <a:p>
            <a:fld id="{AC45C078-DD1B-4CA5-9C24-6D0C27B3E248}" type="slidenum">
              <a:rPr lang="en-US" smtClean="0"/>
              <a:t>26</a:t>
            </a:fld>
            <a:endParaRPr lang="en-US"/>
          </a:p>
        </p:txBody>
      </p:sp>
    </p:spTree>
    <p:extLst>
      <p:ext uri="{BB962C8B-B14F-4D97-AF65-F5344CB8AC3E}">
        <p14:creationId xmlns:p14="http://schemas.microsoft.com/office/powerpoint/2010/main" val="273354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28</a:t>
            </a:fld>
            <a:endParaRPr lang="en-US"/>
          </a:p>
        </p:txBody>
      </p:sp>
    </p:spTree>
    <p:extLst>
      <p:ext uri="{BB962C8B-B14F-4D97-AF65-F5344CB8AC3E}">
        <p14:creationId xmlns:p14="http://schemas.microsoft.com/office/powerpoint/2010/main" val="715313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29</a:t>
            </a:fld>
            <a:endParaRPr lang="en-US"/>
          </a:p>
        </p:txBody>
      </p:sp>
    </p:spTree>
    <p:extLst>
      <p:ext uri="{BB962C8B-B14F-4D97-AF65-F5344CB8AC3E}">
        <p14:creationId xmlns:p14="http://schemas.microsoft.com/office/powerpoint/2010/main" val="3492634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30</a:t>
            </a:fld>
            <a:endParaRPr lang="en-US"/>
          </a:p>
        </p:txBody>
      </p:sp>
    </p:spTree>
    <p:extLst>
      <p:ext uri="{BB962C8B-B14F-4D97-AF65-F5344CB8AC3E}">
        <p14:creationId xmlns:p14="http://schemas.microsoft.com/office/powerpoint/2010/main" val="3934366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3</a:t>
            </a:fld>
            <a:endParaRPr lang="en-US"/>
          </a:p>
        </p:txBody>
      </p:sp>
    </p:spTree>
    <p:extLst>
      <p:ext uri="{BB962C8B-B14F-4D97-AF65-F5344CB8AC3E}">
        <p14:creationId xmlns:p14="http://schemas.microsoft.com/office/powerpoint/2010/main" val="1992143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4</a:t>
            </a:fld>
            <a:endParaRPr lang="en-US"/>
          </a:p>
        </p:txBody>
      </p:sp>
    </p:spTree>
    <p:extLst>
      <p:ext uri="{BB962C8B-B14F-4D97-AF65-F5344CB8AC3E}">
        <p14:creationId xmlns:p14="http://schemas.microsoft.com/office/powerpoint/2010/main" val="42340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5</a:t>
            </a:fld>
            <a:endParaRPr lang="en-US"/>
          </a:p>
        </p:txBody>
      </p:sp>
    </p:spTree>
    <p:extLst>
      <p:ext uri="{BB962C8B-B14F-4D97-AF65-F5344CB8AC3E}">
        <p14:creationId xmlns:p14="http://schemas.microsoft.com/office/powerpoint/2010/main" val="137664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6</a:t>
            </a:fld>
            <a:endParaRPr lang="en-US"/>
          </a:p>
        </p:txBody>
      </p:sp>
    </p:spTree>
    <p:extLst>
      <p:ext uri="{BB962C8B-B14F-4D97-AF65-F5344CB8AC3E}">
        <p14:creationId xmlns:p14="http://schemas.microsoft.com/office/powerpoint/2010/main" val="192418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5C078-DD1B-4CA5-9C24-6D0C27B3E248}" type="slidenum">
              <a:rPr lang="en-US" smtClean="0"/>
              <a:t>7</a:t>
            </a:fld>
            <a:endParaRPr lang="en-US"/>
          </a:p>
        </p:txBody>
      </p:sp>
    </p:spTree>
    <p:extLst>
      <p:ext uri="{BB962C8B-B14F-4D97-AF65-F5344CB8AC3E}">
        <p14:creationId xmlns:p14="http://schemas.microsoft.com/office/powerpoint/2010/main" val="2171030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Involve manipulating some aspect of the physical or social environment to evoke a desired response or to make a competing, undesirable behavior less likely</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75AE4D20-4BD3-4F67-A69E-06F93A87B3BA}" type="slidenum">
              <a:rPr lang="en-US" altLang="en-US"/>
              <a:pPr>
                <a:spcBef>
                  <a:spcPct val="0"/>
                </a:spcBef>
              </a:pPr>
              <a:t>8</a:t>
            </a:fld>
            <a:endParaRPr lang="en-US" altLang="en-US"/>
          </a:p>
        </p:txBody>
      </p:sp>
    </p:spTree>
    <p:extLst>
      <p:ext uri="{BB962C8B-B14F-4D97-AF65-F5344CB8AC3E}">
        <p14:creationId xmlns:p14="http://schemas.microsoft.com/office/powerpoint/2010/main" val="337497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Discriminative stimulus </a:t>
            </a:r>
            <a:r>
              <a:rPr lang="en-US" altLang="en-US"/>
              <a:t>– the stimulus that is present when a particular behavior is reinforced </a:t>
            </a:r>
          </a:p>
          <a:p>
            <a:pPr eaLnBrk="1" hangingPunct="1">
              <a:spcBef>
                <a:spcPct val="0"/>
              </a:spcBef>
            </a:pPr>
            <a:endParaRPr lang="en-US" altLang="en-US"/>
          </a:p>
          <a:p>
            <a:pPr eaLnBrk="1" hangingPunct="1">
              <a:spcBef>
                <a:spcPct val="0"/>
              </a:spcBef>
            </a:pPr>
            <a:r>
              <a:rPr lang="en-US" altLang="en-US"/>
              <a:t>1. Example – S</a:t>
            </a:r>
            <a:r>
              <a:rPr lang="en-US" altLang="en-US" baseline="30000"/>
              <a:t>D</a:t>
            </a:r>
            <a:r>
              <a:rPr lang="en-US" altLang="en-US"/>
              <a:t> for eating healthy foods is the presence of healthful foods in the kitchen or a person’s lunch. Make sure you take healthful foods in your lunch and have them in the kitchen. When you go grocery shopping make a list of healthful foods to buy. The list is a cue to buy healthy foods. </a:t>
            </a:r>
          </a:p>
          <a:p>
            <a:pPr eaLnBrk="1" hangingPunct="1">
              <a:spcBef>
                <a:spcPct val="0"/>
              </a:spcBef>
            </a:pPr>
            <a:endParaRPr lang="en-US" altLang="en-US"/>
          </a:p>
          <a:p>
            <a:pPr eaLnBrk="1" hangingPunct="1">
              <a:spcBef>
                <a:spcPct val="0"/>
              </a:spcBef>
            </a:pPr>
            <a:r>
              <a:rPr lang="en-US" altLang="en-US"/>
              <a:t>2. If the S</a:t>
            </a:r>
            <a:r>
              <a:rPr lang="en-US" altLang="en-US" baseline="30000"/>
              <a:t>D</a:t>
            </a:r>
            <a:r>
              <a:rPr lang="en-US" altLang="en-US"/>
              <a:t> or cues for an undesirable behavior are not present, it is less likely that the person will engage in the behavior. </a:t>
            </a:r>
          </a:p>
          <a:p>
            <a:pPr eaLnBrk="1" hangingPunct="1">
              <a:spcBef>
                <a:spcPct val="0"/>
              </a:spcBef>
            </a:pPr>
            <a:r>
              <a:rPr lang="en-US" altLang="en-US"/>
              <a:t>Example – Removing all unhealthful foods from our house. Not having change for the vending machine</a:t>
            </a:r>
          </a:p>
          <a:p>
            <a:pPr eaLnBrk="1" hangingPunct="1">
              <a:spcBef>
                <a:spcPct val="0"/>
              </a:spcBef>
            </a:pPr>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6852" indent="-283404">
              <a:spcBef>
                <a:spcPct val="30000"/>
              </a:spcBef>
              <a:defRPr sz="1200">
                <a:solidFill>
                  <a:schemeClr val="tx1"/>
                </a:solidFill>
                <a:latin typeface="Calibri" pitchFamily="34" charset="0"/>
              </a:defRPr>
            </a:lvl2pPr>
            <a:lvl3pPr marL="1133619" indent="-226723">
              <a:spcBef>
                <a:spcPct val="30000"/>
              </a:spcBef>
              <a:defRPr sz="1200">
                <a:solidFill>
                  <a:schemeClr val="tx1"/>
                </a:solidFill>
                <a:latin typeface="Calibri" pitchFamily="34" charset="0"/>
              </a:defRPr>
            </a:lvl3pPr>
            <a:lvl4pPr marL="1587067" indent="-226723">
              <a:spcBef>
                <a:spcPct val="30000"/>
              </a:spcBef>
              <a:defRPr sz="1200">
                <a:solidFill>
                  <a:schemeClr val="tx1"/>
                </a:solidFill>
                <a:latin typeface="Calibri" pitchFamily="34" charset="0"/>
              </a:defRPr>
            </a:lvl4pPr>
            <a:lvl5pPr marL="2040514" indent="-226723">
              <a:spcBef>
                <a:spcPct val="30000"/>
              </a:spcBef>
              <a:defRPr sz="1200">
                <a:solidFill>
                  <a:schemeClr val="tx1"/>
                </a:solidFill>
                <a:latin typeface="Calibri" pitchFamily="34" charset="0"/>
              </a:defRPr>
            </a:lvl5pPr>
            <a:lvl6pPr marL="2493962" indent="-226723" eaLnBrk="0" fontAlgn="base" hangingPunct="0">
              <a:spcBef>
                <a:spcPct val="30000"/>
              </a:spcBef>
              <a:spcAft>
                <a:spcPct val="0"/>
              </a:spcAft>
              <a:defRPr sz="1200">
                <a:solidFill>
                  <a:schemeClr val="tx1"/>
                </a:solidFill>
                <a:latin typeface="Calibri" pitchFamily="34" charset="0"/>
              </a:defRPr>
            </a:lvl6pPr>
            <a:lvl7pPr marL="2947410" indent="-226723" eaLnBrk="0" fontAlgn="base" hangingPunct="0">
              <a:spcBef>
                <a:spcPct val="30000"/>
              </a:spcBef>
              <a:spcAft>
                <a:spcPct val="0"/>
              </a:spcAft>
              <a:defRPr sz="1200">
                <a:solidFill>
                  <a:schemeClr val="tx1"/>
                </a:solidFill>
                <a:latin typeface="Calibri" pitchFamily="34" charset="0"/>
              </a:defRPr>
            </a:lvl7pPr>
            <a:lvl8pPr marL="3400857" indent="-226723" eaLnBrk="0" fontAlgn="base" hangingPunct="0">
              <a:spcBef>
                <a:spcPct val="30000"/>
              </a:spcBef>
              <a:spcAft>
                <a:spcPct val="0"/>
              </a:spcAft>
              <a:defRPr sz="1200">
                <a:solidFill>
                  <a:schemeClr val="tx1"/>
                </a:solidFill>
                <a:latin typeface="Calibri" pitchFamily="34" charset="0"/>
              </a:defRPr>
            </a:lvl8pPr>
            <a:lvl9pPr marL="3854304" indent="-226723" eaLnBrk="0" fontAlgn="base" hangingPunct="0">
              <a:spcBef>
                <a:spcPct val="30000"/>
              </a:spcBef>
              <a:spcAft>
                <a:spcPct val="0"/>
              </a:spcAft>
              <a:defRPr sz="1200">
                <a:solidFill>
                  <a:schemeClr val="tx1"/>
                </a:solidFill>
                <a:latin typeface="Calibri" pitchFamily="34" charset="0"/>
              </a:defRPr>
            </a:lvl9pPr>
          </a:lstStyle>
          <a:p>
            <a:pPr>
              <a:spcBef>
                <a:spcPct val="0"/>
              </a:spcBef>
            </a:pPr>
            <a:fld id="{2A96B36F-FD15-4A81-AC4C-C4A8387616C9}" type="slidenum">
              <a:rPr lang="en-US" altLang="en-US"/>
              <a:pPr>
                <a:spcBef>
                  <a:spcPct val="0"/>
                </a:spcBef>
              </a:pPr>
              <a:t>9</a:t>
            </a:fld>
            <a:endParaRPr lang="en-US" altLang="en-US"/>
          </a:p>
        </p:txBody>
      </p:sp>
    </p:spTree>
    <p:extLst>
      <p:ext uri="{BB962C8B-B14F-4D97-AF65-F5344CB8AC3E}">
        <p14:creationId xmlns:p14="http://schemas.microsoft.com/office/powerpoint/2010/main" val="227144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3/4/2021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8996"/>
            <a:ext cx="9144000" cy="2387600"/>
          </a:xfrm>
        </p:spPr>
        <p:txBody>
          <a:bodyPr>
            <a:normAutofit fontScale="90000"/>
          </a:bodyPr>
          <a:lstStyle/>
          <a:p>
            <a:r>
              <a:rPr lang="en-US" dirty="0"/>
              <a:t>Module 7: Advanced Operant Conditioning Procedures: Antecedent Focused</a:t>
            </a:r>
          </a:p>
        </p:txBody>
      </p:sp>
      <p:sp>
        <p:nvSpPr>
          <p:cNvPr id="3" name="Subtitle 2"/>
          <p:cNvSpPr>
            <a:spLocks noGrp="1"/>
          </p:cNvSpPr>
          <p:nvPr>
            <p:ph type="subTitle" idx="1"/>
          </p:nvPr>
        </p:nvSpPr>
        <p:spPr>
          <a:xfrm>
            <a:off x="1524000" y="4350058"/>
            <a:ext cx="8907262" cy="907742"/>
          </a:xfrm>
        </p:spPr>
        <p:txBody>
          <a:bodyPr>
            <a:normAutofit lnSpcReduction="10000"/>
          </a:bodyPr>
          <a:lstStyle/>
          <a:p>
            <a:r>
              <a:rPr lang="en-US" sz="3200" dirty="0"/>
              <a:t>Part III. Identifying Strategies to Bring About Behavior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a:t>Antecedent Manipulations</a:t>
            </a:r>
          </a:p>
        </p:txBody>
      </p:sp>
      <p:sp>
        <p:nvSpPr>
          <p:cNvPr id="3" name="Content Placeholder 2"/>
          <p:cNvSpPr>
            <a:spLocks noGrp="1"/>
          </p:cNvSpPr>
          <p:nvPr>
            <p:ph idx="1"/>
          </p:nvPr>
        </p:nvSpPr>
        <p:spPr>
          <a:xfrm>
            <a:off x="609600" y="1600200"/>
            <a:ext cx="11277600" cy="4953000"/>
          </a:xfrm>
        </p:spPr>
        <p:txBody>
          <a:bodyPr rtlCol="0">
            <a:normAutofit/>
          </a:bodyPr>
          <a:lstStyle/>
          <a:p>
            <a:pPr marL="514350" indent="-514350" eaLnBrk="1" fontAlgn="auto" hangingPunct="1">
              <a:spcAft>
                <a:spcPts val="0"/>
              </a:spcAft>
              <a:buFont typeface="+mj-lt"/>
              <a:buAutoNum type="arabicPeriod" startAt="3"/>
              <a:defRPr/>
            </a:pPr>
            <a:r>
              <a:rPr lang="en-US" dirty="0"/>
              <a:t>Arranging </a:t>
            </a:r>
            <a:r>
              <a:rPr lang="en-US" b="1" dirty="0">
                <a:solidFill>
                  <a:srgbClr val="FF0000"/>
                </a:solidFill>
              </a:rPr>
              <a:t>Establishing Operations </a:t>
            </a:r>
            <a:r>
              <a:rPr lang="en-US" dirty="0"/>
              <a:t>for the Desirable Behavior</a:t>
            </a:r>
          </a:p>
          <a:p>
            <a:pPr marL="914400" lvl="1" indent="-514350" eaLnBrk="1" fontAlgn="auto" hangingPunct="1">
              <a:spcAft>
                <a:spcPts val="0"/>
              </a:spcAft>
              <a:buFont typeface="Arial" panose="020B0604020202020204" pitchFamily="34" charset="0"/>
              <a:buChar char="–"/>
              <a:defRPr/>
            </a:pPr>
            <a:r>
              <a:rPr lang="en-US" dirty="0"/>
              <a:t>Increase the reinforcing value of the consequence of a behavior so it is more likely to occur in the future</a:t>
            </a:r>
          </a:p>
          <a:p>
            <a:pPr marL="400050" lvl="1" indent="0" eaLnBrk="1" fontAlgn="auto" hangingPunct="1">
              <a:spcAft>
                <a:spcPts val="0"/>
              </a:spcAft>
              <a:buFont typeface="Arial" panose="020B0604020202020204" pitchFamily="34" charset="0"/>
              <a:buNone/>
              <a:defRPr/>
            </a:pPr>
            <a:endParaRPr lang="en-US" dirty="0"/>
          </a:p>
          <a:p>
            <a:pPr marL="514350" indent="-514350" eaLnBrk="1" fontAlgn="auto" hangingPunct="1">
              <a:spcAft>
                <a:spcPts val="0"/>
              </a:spcAft>
              <a:buFont typeface="+mj-lt"/>
              <a:buAutoNum type="arabicPeriod" startAt="3"/>
              <a:defRPr/>
            </a:pPr>
            <a:r>
              <a:rPr lang="en-US" dirty="0"/>
              <a:t>Presenting </a:t>
            </a:r>
            <a:r>
              <a:rPr lang="en-US" b="1" dirty="0">
                <a:solidFill>
                  <a:srgbClr val="FF0000"/>
                </a:solidFill>
              </a:rPr>
              <a:t>Abolishing Operations </a:t>
            </a:r>
            <a:r>
              <a:rPr lang="en-US" dirty="0"/>
              <a:t>for Undesirable Behaviors</a:t>
            </a:r>
          </a:p>
          <a:p>
            <a:pPr marL="914400" lvl="1" indent="-514350" eaLnBrk="1" fontAlgn="auto" hangingPunct="1">
              <a:spcAft>
                <a:spcPts val="0"/>
              </a:spcAft>
              <a:buFont typeface="Arial" panose="020B0604020202020204" pitchFamily="34" charset="0"/>
              <a:buChar char="–"/>
              <a:defRPr/>
            </a:pPr>
            <a:r>
              <a:rPr lang="en-US" dirty="0"/>
              <a:t>Make the outcome of undesirable behavior less reinforcing so you engage in a desirable behavior</a:t>
            </a:r>
          </a:p>
          <a:p>
            <a:pPr marL="514350" indent="-514350" eaLnBrk="1" fontAlgn="auto" hangingPunct="1">
              <a:spcAft>
                <a:spcPts val="0"/>
              </a:spcAft>
              <a:buFont typeface="+mj-lt"/>
              <a:buAutoNum type="arabicPeriod" startAt="3"/>
              <a:defRPr/>
            </a:pPr>
            <a:endParaRPr lang="en-US" dirty="0"/>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2946560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Antecedent Manipulations</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startAt="5"/>
              <a:defRPr/>
            </a:pPr>
            <a:r>
              <a:rPr lang="en-US" dirty="0"/>
              <a:t>Decreasing </a:t>
            </a:r>
            <a:r>
              <a:rPr lang="en-US" b="1" dirty="0">
                <a:solidFill>
                  <a:srgbClr val="FF0000"/>
                </a:solidFill>
              </a:rPr>
              <a:t>Response Effort </a:t>
            </a:r>
            <a:r>
              <a:rPr lang="en-US" dirty="0"/>
              <a:t>for the Desirable Behavior</a:t>
            </a:r>
          </a:p>
          <a:p>
            <a:pPr marL="914400" lvl="1" indent="-514350" eaLnBrk="1" fontAlgn="auto" hangingPunct="1">
              <a:spcAft>
                <a:spcPts val="0"/>
              </a:spcAft>
              <a:buFont typeface="Arial" panose="020B0604020202020204" pitchFamily="34" charset="0"/>
              <a:buChar char="–"/>
              <a:defRPr/>
            </a:pPr>
            <a:r>
              <a:rPr lang="en-US" dirty="0"/>
              <a:t>Arrange antecedent conditions such that less effort is needed to engage in the behavior</a:t>
            </a:r>
          </a:p>
          <a:p>
            <a:pPr marL="514350" indent="-514350" eaLnBrk="1" fontAlgn="auto" hangingPunct="1">
              <a:spcAft>
                <a:spcPts val="0"/>
              </a:spcAft>
              <a:buFont typeface="+mj-lt"/>
              <a:buAutoNum type="arabicPeriod" startAt="5"/>
              <a:defRPr/>
            </a:pPr>
            <a:endParaRPr lang="en-US" dirty="0"/>
          </a:p>
          <a:p>
            <a:pPr marL="514350" indent="-514350" eaLnBrk="1" fontAlgn="auto" hangingPunct="1">
              <a:spcAft>
                <a:spcPts val="0"/>
              </a:spcAft>
              <a:buFont typeface="+mj-lt"/>
              <a:buAutoNum type="arabicPeriod" startAt="5"/>
              <a:defRPr/>
            </a:pPr>
            <a:r>
              <a:rPr lang="en-US" dirty="0"/>
              <a:t>Increasing the </a:t>
            </a:r>
            <a:r>
              <a:rPr lang="en-US" b="1" dirty="0">
                <a:solidFill>
                  <a:srgbClr val="FF0000"/>
                </a:solidFill>
              </a:rPr>
              <a:t>Response Effort </a:t>
            </a:r>
            <a:r>
              <a:rPr lang="en-US" dirty="0"/>
              <a:t>for Undesirable Behavior</a:t>
            </a:r>
          </a:p>
          <a:p>
            <a:pPr marL="914400" lvl="1" indent="-514350" eaLnBrk="1" fontAlgn="auto" hangingPunct="1">
              <a:spcAft>
                <a:spcPts val="0"/>
              </a:spcAft>
              <a:buFont typeface="Arial" panose="020B0604020202020204" pitchFamily="34" charset="0"/>
              <a:buChar char="–"/>
              <a:defRPr/>
            </a:pPr>
            <a:r>
              <a:rPr lang="en-US" dirty="0"/>
              <a:t>If the competing behavior takes more effort they are less likely to interfere with the desirable behavior</a:t>
            </a:r>
          </a:p>
          <a:p>
            <a:pPr marL="400050" lvl="1" indent="0" eaLnBrk="1" fontAlgn="auto" hangingPunct="1">
              <a:spcAft>
                <a:spcPts val="0"/>
              </a:spcAft>
              <a:buFont typeface="Arial" panose="020B0604020202020204" pitchFamily="34" charset="0"/>
              <a:buNone/>
              <a:defRPr/>
            </a:pPr>
            <a:endParaRPr lang="en-US" dirty="0"/>
          </a:p>
          <a:p>
            <a:pPr marL="514350" indent="-514350" eaLnBrk="1" fontAlgn="auto" hangingPunct="1">
              <a:spcAft>
                <a:spcPts val="0"/>
              </a:spcAft>
              <a:buFont typeface="+mj-lt"/>
              <a:buAutoNum type="arabicPeriod" startAt="5"/>
              <a:defRPr/>
            </a:pPr>
            <a:endParaRPr lang="en-US" dirty="0"/>
          </a:p>
        </p:txBody>
      </p:sp>
    </p:spTree>
    <p:extLst>
      <p:ext uri="{BB962C8B-B14F-4D97-AF65-F5344CB8AC3E}">
        <p14:creationId xmlns:p14="http://schemas.microsoft.com/office/powerpoint/2010/main" val="346962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this Out…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https://hidratespark.com/</a:t>
            </a:r>
          </a:p>
        </p:txBody>
      </p:sp>
    </p:spTree>
    <p:extLst>
      <p:ext uri="{BB962C8B-B14F-4D97-AF65-F5344CB8AC3E}">
        <p14:creationId xmlns:p14="http://schemas.microsoft.com/office/powerpoint/2010/main" val="1640486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7.3</a:t>
            </a:r>
          </a:p>
        </p:txBody>
      </p:sp>
      <p:sp>
        <p:nvSpPr>
          <p:cNvPr id="5" name="Text Placeholder 4"/>
          <p:cNvSpPr>
            <a:spLocks noGrp="1"/>
          </p:cNvSpPr>
          <p:nvPr>
            <p:ph type="body" idx="1"/>
          </p:nvPr>
        </p:nvSpPr>
        <p:spPr/>
        <p:txBody>
          <a:bodyPr>
            <a:normAutofit/>
          </a:bodyPr>
          <a:lstStyle/>
          <a:p>
            <a:r>
              <a:rPr lang="en-US" sz="2800" b="1" dirty="0">
                <a:solidFill>
                  <a:srgbClr val="FF0000"/>
                </a:solidFill>
              </a:rPr>
              <a:t>Stimulus Control: Discrimination and Generalization</a:t>
            </a:r>
          </a:p>
        </p:txBody>
      </p:sp>
    </p:spTree>
    <p:extLst>
      <p:ext uri="{BB962C8B-B14F-4D97-AF65-F5344CB8AC3E}">
        <p14:creationId xmlns:p14="http://schemas.microsoft.com/office/powerpoint/2010/main" val="383771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a:t>Stimulus Control</a:t>
            </a:r>
          </a:p>
        </p:txBody>
      </p:sp>
      <p:sp>
        <p:nvSpPr>
          <p:cNvPr id="3" name="Content Placeholder 2"/>
          <p:cNvSpPr>
            <a:spLocks noGrp="1"/>
          </p:cNvSpPr>
          <p:nvPr>
            <p:ph idx="1"/>
          </p:nvPr>
        </p:nvSpPr>
        <p:spPr/>
        <p:txBody>
          <a:bodyPr/>
          <a:lstStyle/>
          <a:p>
            <a:pPr eaLnBrk="1" hangingPunct="1"/>
            <a:r>
              <a:rPr lang="en-US" altLang="en-US" dirty="0"/>
              <a:t>When a behavior is more likely to occur in the presence of a specific </a:t>
            </a:r>
            <a:r>
              <a:rPr lang="en-US" altLang="en-US" b="1" dirty="0"/>
              <a:t>antecedent stimulus </a:t>
            </a:r>
            <a:r>
              <a:rPr lang="en-US" altLang="en-US" dirty="0"/>
              <a:t>or a stimulus from a specific </a:t>
            </a:r>
            <a:r>
              <a:rPr lang="en-US" altLang="en-US" b="1" dirty="0"/>
              <a:t>stimulus class </a:t>
            </a:r>
          </a:p>
          <a:p>
            <a:pPr eaLnBrk="1" hangingPunct="1"/>
            <a:endParaRPr lang="en-US" altLang="en-US" dirty="0"/>
          </a:p>
          <a:p>
            <a:pPr eaLnBrk="1" hangingPunct="1"/>
            <a:r>
              <a:rPr lang="en-US" altLang="en-US" b="1" dirty="0"/>
              <a:t>Example:</a:t>
            </a:r>
          </a:p>
        </p:txBody>
      </p:sp>
      <p:graphicFrame>
        <p:nvGraphicFramePr>
          <p:cNvPr id="2" name="Table 1"/>
          <p:cNvGraphicFramePr>
            <a:graphicFrameLocks noGrp="1"/>
          </p:cNvGraphicFramePr>
          <p:nvPr>
            <p:extLst>
              <p:ext uri="{D42A27DB-BD31-4B8C-83A1-F6EECF244321}">
                <p14:modId xmlns:p14="http://schemas.microsoft.com/office/powerpoint/2010/main" val="1702890818"/>
              </p:ext>
            </p:extLst>
          </p:nvPr>
        </p:nvGraphicFramePr>
        <p:xfrm>
          <a:off x="1727200" y="4495800"/>
          <a:ext cx="8128000" cy="1371678"/>
        </p:xfrm>
        <a:graphic>
          <a:graphicData uri="http://schemas.openxmlformats.org/drawingml/2006/table">
            <a:tbl>
              <a:tblPr firstRow="1" bandRow="1">
                <a:tableStyleId>{5C22544A-7EE6-4342-B048-85BDC9FD1C3A}</a:tableStyleId>
              </a:tblPr>
              <a:tblGrid>
                <a:gridCol w="3556000">
                  <a:extLst>
                    <a:ext uri="{9D8B030D-6E8A-4147-A177-3AD203B41FA5}">
                      <a16:colId xmlns:a16="http://schemas.microsoft.com/office/drawing/2014/main" val="1055724255"/>
                    </a:ext>
                  </a:extLst>
                </a:gridCol>
                <a:gridCol w="2438400">
                  <a:extLst>
                    <a:ext uri="{9D8B030D-6E8A-4147-A177-3AD203B41FA5}">
                      <a16:colId xmlns:a16="http://schemas.microsoft.com/office/drawing/2014/main" val="342424154"/>
                    </a:ext>
                  </a:extLst>
                </a:gridCol>
                <a:gridCol w="2133600">
                  <a:extLst>
                    <a:ext uri="{9D8B030D-6E8A-4147-A177-3AD203B41FA5}">
                      <a16:colId xmlns:a16="http://schemas.microsoft.com/office/drawing/2014/main" val="746292409"/>
                    </a:ext>
                  </a:extLst>
                </a:gridCol>
              </a:tblGrid>
              <a:tr h="370946">
                <a:tc>
                  <a:txBody>
                    <a:bodyPr/>
                    <a:lstStyle/>
                    <a:p>
                      <a:pPr algn="ctr"/>
                      <a:r>
                        <a:rPr lang="en-US" sz="2400" dirty="0"/>
                        <a:t>A</a:t>
                      </a:r>
                    </a:p>
                  </a:txBody>
                  <a:tcPr marL="121920" marR="121920" marT="45733" marB="45733"/>
                </a:tc>
                <a:tc>
                  <a:txBody>
                    <a:bodyPr/>
                    <a:lstStyle/>
                    <a:p>
                      <a:pPr algn="ctr"/>
                      <a:r>
                        <a:rPr lang="en-US" sz="2400" dirty="0"/>
                        <a:t>B</a:t>
                      </a:r>
                    </a:p>
                  </a:txBody>
                  <a:tcPr marL="121920" marR="121920" marT="45733" marB="45733"/>
                </a:tc>
                <a:tc>
                  <a:txBody>
                    <a:bodyPr/>
                    <a:lstStyle/>
                    <a:p>
                      <a:pPr algn="ctr"/>
                      <a:r>
                        <a:rPr lang="en-US" sz="2400" dirty="0"/>
                        <a:t>C</a:t>
                      </a:r>
                    </a:p>
                  </a:txBody>
                  <a:tcPr marL="121920" marR="121920" marT="45733" marB="45733"/>
                </a:tc>
                <a:extLst>
                  <a:ext uri="{0D108BD9-81ED-4DB2-BD59-A6C34878D82A}">
                    <a16:rowId xmlns:a16="http://schemas.microsoft.com/office/drawing/2014/main" val="1965348830"/>
                  </a:ext>
                </a:extLst>
              </a:tr>
              <a:tr h="370946">
                <a:tc>
                  <a:txBody>
                    <a:bodyPr/>
                    <a:lstStyle/>
                    <a:p>
                      <a:r>
                        <a:rPr lang="en-US" sz="2400" dirty="0"/>
                        <a:t>Mother Enters Room</a:t>
                      </a:r>
                    </a:p>
                  </a:txBody>
                  <a:tcPr marL="121920" marR="121920" marT="45733" marB="45733"/>
                </a:tc>
                <a:tc>
                  <a:txBody>
                    <a:bodyPr/>
                    <a:lstStyle/>
                    <a:p>
                      <a:r>
                        <a:rPr lang="en-US" sz="2400" dirty="0"/>
                        <a:t>Give Hug</a:t>
                      </a:r>
                    </a:p>
                  </a:txBody>
                  <a:tcPr marL="121920" marR="121920" marT="45733" marB="45733"/>
                </a:tc>
                <a:tc>
                  <a:txBody>
                    <a:bodyPr/>
                    <a:lstStyle/>
                    <a:p>
                      <a:r>
                        <a:rPr lang="en-US" sz="2400" dirty="0"/>
                        <a:t>Feel Loved</a:t>
                      </a:r>
                    </a:p>
                  </a:txBody>
                  <a:tcPr marL="121920" marR="121920" marT="45733" marB="45733"/>
                </a:tc>
                <a:extLst>
                  <a:ext uri="{0D108BD9-81ED-4DB2-BD59-A6C34878D82A}">
                    <a16:rowId xmlns:a16="http://schemas.microsoft.com/office/drawing/2014/main" val="1943135067"/>
                  </a:ext>
                </a:extLst>
              </a:tr>
              <a:tr h="370946">
                <a:tc>
                  <a:txBody>
                    <a:bodyPr/>
                    <a:lstStyle/>
                    <a:p>
                      <a:r>
                        <a:rPr lang="en-US" sz="2400" dirty="0"/>
                        <a:t>Others in Stimulus Class? </a:t>
                      </a:r>
                    </a:p>
                  </a:txBody>
                  <a:tcPr marL="121920" marR="121920" marT="45733" marB="45733"/>
                </a:tc>
                <a:tc>
                  <a:txBody>
                    <a:bodyPr/>
                    <a:lstStyle/>
                    <a:p>
                      <a:r>
                        <a:rPr lang="en-US" sz="2400" dirty="0"/>
                        <a:t>Give Hug</a:t>
                      </a:r>
                    </a:p>
                  </a:txBody>
                  <a:tcPr marL="121920" marR="121920" marT="45733" marB="45733"/>
                </a:tc>
                <a:tc>
                  <a:txBody>
                    <a:bodyPr/>
                    <a:lstStyle/>
                    <a:p>
                      <a:r>
                        <a:rPr lang="en-US" sz="2400" dirty="0"/>
                        <a:t>Feel Loved</a:t>
                      </a:r>
                    </a:p>
                  </a:txBody>
                  <a:tcPr marL="121920" marR="121920" marT="45733" marB="45733"/>
                </a:tc>
                <a:extLst>
                  <a:ext uri="{0D108BD9-81ED-4DB2-BD59-A6C34878D82A}">
                    <a16:rowId xmlns:a16="http://schemas.microsoft.com/office/drawing/2014/main" val="3003493281"/>
                  </a:ext>
                </a:extLst>
              </a:tr>
            </a:tbl>
          </a:graphicData>
        </a:graphic>
      </p:graphicFrame>
    </p:spTree>
    <p:extLst>
      <p:ext uri="{BB962C8B-B14F-4D97-AF65-F5344CB8AC3E}">
        <p14:creationId xmlns:p14="http://schemas.microsoft.com/office/powerpoint/2010/main" val="3126016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a:t>Stimulus Discrimination</a:t>
            </a:r>
          </a:p>
        </p:txBody>
      </p:sp>
      <p:sp>
        <p:nvSpPr>
          <p:cNvPr id="3" name="Content Placeholder 2"/>
          <p:cNvSpPr>
            <a:spLocks noGrp="1"/>
          </p:cNvSpPr>
          <p:nvPr>
            <p:ph idx="1"/>
          </p:nvPr>
        </p:nvSpPr>
        <p:spPr/>
        <p:txBody>
          <a:bodyPr/>
          <a:lstStyle/>
          <a:p>
            <a:pPr eaLnBrk="1" hangingPunct="1"/>
            <a:r>
              <a:rPr lang="en-US" altLang="en-US" dirty="0"/>
              <a:t>The process of reinforcing a behavior </a:t>
            </a:r>
            <a:r>
              <a:rPr lang="en-US" altLang="en-US" b="1" dirty="0"/>
              <a:t>ONLY</a:t>
            </a:r>
            <a:r>
              <a:rPr lang="en-US" altLang="en-US" dirty="0"/>
              <a:t> when a specific antecedent stimulus is present </a:t>
            </a:r>
          </a:p>
          <a:p>
            <a:pPr eaLnBrk="1" hangingPunct="1"/>
            <a:endParaRPr lang="en-US" altLang="en-US" dirty="0"/>
          </a:p>
          <a:p>
            <a:pPr eaLnBrk="1" hangingPunct="1"/>
            <a:r>
              <a:rPr lang="en-US" altLang="en-US" dirty="0"/>
              <a:t>Steps in stimulus                              discrimination                                              training</a:t>
            </a:r>
          </a:p>
          <a:p>
            <a:pPr lvl="1" eaLnBrk="1" hangingPunct="1"/>
            <a:r>
              <a:rPr lang="en-US" altLang="en-US" dirty="0"/>
              <a:t>S</a:t>
            </a:r>
            <a:r>
              <a:rPr lang="en-US" altLang="en-US" baseline="30000" dirty="0"/>
              <a:t>D  vs. </a:t>
            </a:r>
            <a:r>
              <a:rPr lang="en-US" altLang="en-US" dirty="0"/>
              <a:t>S</a:t>
            </a:r>
            <a:r>
              <a:rPr lang="el-GR" altLang="en-US" baseline="30000" dirty="0"/>
              <a:t>Δ</a:t>
            </a:r>
            <a:endParaRPr lang="en-US" altLang="en-US" baseline="30000" dirty="0"/>
          </a:p>
          <a:p>
            <a:pPr eaLnBrk="1" hangingPunct="1"/>
            <a:endParaRPr lang="en-US" altLang="en-US" dirty="0"/>
          </a:p>
          <a:p>
            <a:pPr eaLnBrk="1" hangingPunct="1"/>
            <a:r>
              <a:rPr lang="en-US" altLang="en-US" dirty="0"/>
              <a:t>Examples</a:t>
            </a:r>
          </a:p>
        </p:txBody>
      </p:sp>
      <p:graphicFrame>
        <p:nvGraphicFramePr>
          <p:cNvPr id="2" name="Table 1"/>
          <p:cNvGraphicFramePr>
            <a:graphicFrameLocks noGrp="1"/>
          </p:cNvGraphicFramePr>
          <p:nvPr/>
        </p:nvGraphicFramePr>
        <p:xfrm>
          <a:off x="5977467" y="3276601"/>
          <a:ext cx="5588001" cy="3292479"/>
        </p:xfrm>
        <a:graphic>
          <a:graphicData uri="http://schemas.openxmlformats.org/drawingml/2006/table">
            <a:tbl>
              <a:tblPr firstRow="1" bandRow="1">
                <a:tableStyleId>{5C22544A-7EE6-4342-B048-85BDC9FD1C3A}</a:tableStyleId>
              </a:tblPr>
              <a:tblGrid>
                <a:gridCol w="1862667">
                  <a:extLst>
                    <a:ext uri="{9D8B030D-6E8A-4147-A177-3AD203B41FA5}">
                      <a16:colId xmlns:a16="http://schemas.microsoft.com/office/drawing/2014/main" val="2310763347"/>
                    </a:ext>
                  </a:extLst>
                </a:gridCol>
                <a:gridCol w="1862667">
                  <a:extLst>
                    <a:ext uri="{9D8B030D-6E8A-4147-A177-3AD203B41FA5}">
                      <a16:colId xmlns:a16="http://schemas.microsoft.com/office/drawing/2014/main" val="1453525703"/>
                    </a:ext>
                  </a:extLst>
                </a:gridCol>
                <a:gridCol w="1862667">
                  <a:extLst>
                    <a:ext uri="{9D8B030D-6E8A-4147-A177-3AD203B41FA5}">
                      <a16:colId xmlns:a16="http://schemas.microsoft.com/office/drawing/2014/main" val="2159498064"/>
                    </a:ext>
                  </a:extLst>
                </a:gridCol>
              </a:tblGrid>
              <a:tr h="365831">
                <a:tc>
                  <a:txBody>
                    <a:bodyPr/>
                    <a:lstStyle/>
                    <a:p>
                      <a:pPr algn="ctr"/>
                      <a:r>
                        <a:rPr lang="en-US" sz="1800" dirty="0"/>
                        <a:t>A</a:t>
                      </a:r>
                    </a:p>
                  </a:txBody>
                  <a:tcPr marL="121920" marR="121920" marT="45729" marB="45729"/>
                </a:tc>
                <a:tc>
                  <a:txBody>
                    <a:bodyPr/>
                    <a:lstStyle/>
                    <a:p>
                      <a:pPr algn="ctr"/>
                      <a:r>
                        <a:rPr lang="en-US" sz="1800" dirty="0"/>
                        <a:t>B</a:t>
                      </a:r>
                    </a:p>
                  </a:txBody>
                  <a:tcPr marL="121920" marR="121920" marT="45729" marB="45729"/>
                </a:tc>
                <a:tc>
                  <a:txBody>
                    <a:bodyPr/>
                    <a:lstStyle/>
                    <a:p>
                      <a:pPr algn="ctr"/>
                      <a:r>
                        <a:rPr lang="en-US" sz="1800" dirty="0"/>
                        <a:t>C</a:t>
                      </a:r>
                    </a:p>
                  </a:txBody>
                  <a:tcPr marL="121920" marR="121920" marT="45729" marB="45729"/>
                </a:tc>
                <a:extLst>
                  <a:ext uri="{0D108BD9-81ED-4DB2-BD59-A6C34878D82A}">
                    <a16:rowId xmlns:a16="http://schemas.microsoft.com/office/drawing/2014/main" val="2670997645"/>
                  </a:ext>
                </a:extLst>
              </a:tr>
              <a:tr h="365831">
                <a:tc>
                  <a:txBody>
                    <a:bodyPr/>
                    <a:lstStyle/>
                    <a:p>
                      <a:r>
                        <a:rPr lang="en-US" sz="1800" dirty="0"/>
                        <a:t>Red Light</a:t>
                      </a:r>
                    </a:p>
                  </a:txBody>
                  <a:tcPr marL="121920" marR="121920" marT="45729" marB="45729"/>
                </a:tc>
                <a:tc>
                  <a:txBody>
                    <a:bodyPr/>
                    <a:lstStyle/>
                    <a:p>
                      <a:r>
                        <a:rPr lang="en-US" sz="1800" dirty="0"/>
                        <a:t>Pecks</a:t>
                      </a:r>
                      <a:r>
                        <a:rPr lang="en-US" sz="1800" baseline="0" dirty="0"/>
                        <a:t> key</a:t>
                      </a:r>
                      <a:endParaRPr lang="en-US" sz="1800" dirty="0"/>
                    </a:p>
                  </a:txBody>
                  <a:tcPr marL="121920" marR="121920" marT="45729" marB="45729"/>
                </a:tc>
                <a:tc>
                  <a:txBody>
                    <a:bodyPr/>
                    <a:lstStyle/>
                    <a:p>
                      <a:r>
                        <a:rPr lang="en-US" sz="1800" dirty="0"/>
                        <a:t>Food is given</a:t>
                      </a:r>
                    </a:p>
                  </a:txBody>
                  <a:tcPr marL="121920" marR="121920" marT="45729" marB="45729"/>
                </a:tc>
                <a:extLst>
                  <a:ext uri="{0D108BD9-81ED-4DB2-BD59-A6C34878D82A}">
                    <a16:rowId xmlns:a16="http://schemas.microsoft.com/office/drawing/2014/main" val="3918661335"/>
                  </a:ext>
                </a:extLst>
              </a:tr>
              <a:tr h="365831">
                <a:tc>
                  <a:txBody>
                    <a:bodyPr/>
                    <a:lstStyle/>
                    <a:p>
                      <a:r>
                        <a:rPr lang="en-US" sz="1800" dirty="0"/>
                        <a:t>Green Light</a:t>
                      </a:r>
                    </a:p>
                  </a:txBody>
                  <a:tcPr marL="121920" marR="121920" marT="45729" marB="45729"/>
                </a:tc>
                <a:tc>
                  <a:txBody>
                    <a:bodyPr/>
                    <a:lstStyle/>
                    <a:p>
                      <a:r>
                        <a:rPr lang="en-US" sz="1800" dirty="0"/>
                        <a:t>Pecks key</a:t>
                      </a:r>
                    </a:p>
                  </a:txBody>
                  <a:tcPr marL="121920" marR="121920" marT="45729" marB="45729"/>
                </a:tc>
                <a:tc>
                  <a:txBody>
                    <a:bodyPr/>
                    <a:lstStyle/>
                    <a:p>
                      <a:r>
                        <a:rPr lang="en-US" sz="1800" dirty="0"/>
                        <a:t>No food</a:t>
                      </a:r>
                    </a:p>
                  </a:txBody>
                  <a:tcPr marL="121920" marR="121920" marT="45729" marB="45729"/>
                </a:tc>
                <a:extLst>
                  <a:ext uri="{0D108BD9-81ED-4DB2-BD59-A6C34878D82A}">
                    <a16:rowId xmlns:a16="http://schemas.microsoft.com/office/drawing/2014/main" val="4246250746"/>
                  </a:ext>
                </a:extLst>
              </a:tr>
              <a:tr h="365831">
                <a:tc>
                  <a:txBody>
                    <a:bodyPr/>
                    <a:lstStyle/>
                    <a:p>
                      <a:endParaRPr lang="en-US" sz="1800"/>
                    </a:p>
                  </a:txBody>
                  <a:tcPr marL="121920" marR="121920" marT="45729" marB="45729"/>
                </a:tc>
                <a:tc>
                  <a:txBody>
                    <a:bodyPr/>
                    <a:lstStyle/>
                    <a:p>
                      <a:endParaRPr lang="en-US" sz="1800" dirty="0"/>
                    </a:p>
                  </a:txBody>
                  <a:tcPr marL="121920" marR="121920" marT="45729" marB="45729"/>
                </a:tc>
                <a:tc>
                  <a:txBody>
                    <a:bodyPr/>
                    <a:lstStyle/>
                    <a:p>
                      <a:endParaRPr lang="en-US" sz="1800" dirty="0"/>
                    </a:p>
                  </a:txBody>
                  <a:tcPr marL="121920" marR="121920" marT="45729" marB="45729"/>
                </a:tc>
                <a:extLst>
                  <a:ext uri="{0D108BD9-81ED-4DB2-BD59-A6C34878D82A}">
                    <a16:rowId xmlns:a16="http://schemas.microsoft.com/office/drawing/2014/main" val="2017364883"/>
                  </a:ext>
                </a:extLst>
              </a:tr>
              <a:tr h="365831">
                <a:tc>
                  <a:txBody>
                    <a:bodyPr/>
                    <a:lstStyle/>
                    <a:p>
                      <a:r>
                        <a:rPr lang="en-US" sz="1800" dirty="0"/>
                        <a:t>Wife</a:t>
                      </a:r>
                    </a:p>
                  </a:txBody>
                  <a:tcPr marL="121920" marR="121920" marT="45729" marB="45729"/>
                </a:tc>
                <a:tc>
                  <a:txBody>
                    <a:bodyPr/>
                    <a:lstStyle/>
                    <a:p>
                      <a:r>
                        <a:rPr lang="en-US" sz="1800" dirty="0"/>
                        <a:t>I Love You</a:t>
                      </a:r>
                    </a:p>
                  </a:txBody>
                  <a:tcPr marL="121920" marR="121920" marT="45729" marB="45729"/>
                </a:tc>
                <a:tc>
                  <a:txBody>
                    <a:bodyPr/>
                    <a:lstStyle/>
                    <a:p>
                      <a:r>
                        <a:rPr lang="en-US" sz="1800" dirty="0"/>
                        <a:t>Says it back</a:t>
                      </a:r>
                    </a:p>
                  </a:txBody>
                  <a:tcPr marL="121920" marR="121920" marT="45729" marB="45729"/>
                </a:tc>
                <a:extLst>
                  <a:ext uri="{0D108BD9-81ED-4DB2-BD59-A6C34878D82A}">
                    <a16:rowId xmlns:a16="http://schemas.microsoft.com/office/drawing/2014/main" val="158366564"/>
                  </a:ext>
                </a:extLst>
              </a:tr>
              <a:tr h="365831">
                <a:tc>
                  <a:txBody>
                    <a:bodyPr/>
                    <a:lstStyle/>
                    <a:p>
                      <a:r>
                        <a:rPr lang="en-US" sz="1800" dirty="0"/>
                        <a:t>Coworker</a:t>
                      </a:r>
                    </a:p>
                  </a:txBody>
                  <a:tcPr marL="121920" marR="121920" marT="45729" marB="45729"/>
                </a:tc>
                <a:tc>
                  <a:txBody>
                    <a:bodyPr/>
                    <a:lstStyle/>
                    <a:p>
                      <a:r>
                        <a:rPr lang="en-US" sz="1800" dirty="0"/>
                        <a:t>I Love You</a:t>
                      </a:r>
                    </a:p>
                  </a:txBody>
                  <a:tcPr marL="121920" marR="121920" marT="45729" marB="45729"/>
                </a:tc>
                <a:tc>
                  <a:txBody>
                    <a:bodyPr/>
                    <a:lstStyle/>
                    <a:p>
                      <a:r>
                        <a:rPr lang="en-US" sz="1800" dirty="0"/>
                        <a:t>-------</a:t>
                      </a:r>
                    </a:p>
                  </a:txBody>
                  <a:tcPr marL="121920" marR="121920" marT="45729" marB="45729"/>
                </a:tc>
                <a:extLst>
                  <a:ext uri="{0D108BD9-81ED-4DB2-BD59-A6C34878D82A}">
                    <a16:rowId xmlns:a16="http://schemas.microsoft.com/office/drawing/2014/main" val="3912290983"/>
                  </a:ext>
                </a:extLst>
              </a:tr>
              <a:tr h="365831">
                <a:tc>
                  <a:txBody>
                    <a:bodyPr/>
                    <a:lstStyle/>
                    <a:p>
                      <a:endParaRPr lang="en-US" sz="1800"/>
                    </a:p>
                  </a:txBody>
                  <a:tcPr marL="121920" marR="121920" marT="45729" marB="45729"/>
                </a:tc>
                <a:tc>
                  <a:txBody>
                    <a:bodyPr/>
                    <a:lstStyle/>
                    <a:p>
                      <a:endParaRPr lang="en-US" sz="1800"/>
                    </a:p>
                  </a:txBody>
                  <a:tcPr marL="121920" marR="121920" marT="45729" marB="45729"/>
                </a:tc>
                <a:tc>
                  <a:txBody>
                    <a:bodyPr/>
                    <a:lstStyle/>
                    <a:p>
                      <a:endParaRPr lang="en-US" sz="1800"/>
                    </a:p>
                  </a:txBody>
                  <a:tcPr marL="121920" marR="121920" marT="45729" marB="45729"/>
                </a:tc>
                <a:extLst>
                  <a:ext uri="{0D108BD9-81ED-4DB2-BD59-A6C34878D82A}">
                    <a16:rowId xmlns:a16="http://schemas.microsoft.com/office/drawing/2014/main" val="3540818706"/>
                  </a:ext>
                </a:extLst>
              </a:tr>
              <a:tr h="365831">
                <a:tc>
                  <a:txBody>
                    <a:bodyPr/>
                    <a:lstStyle/>
                    <a:p>
                      <a:r>
                        <a:rPr lang="en-US" sz="1800" dirty="0"/>
                        <a:t>Boiling</a:t>
                      </a:r>
                      <a:r>
                        <a:rPr lang="en-US" sz="1800" baseline="0" dirty="0"/>
                        <a:t> soup</a:t>
                      </a:r>
                      <a:endParaRPr lang="en-US" sz="1800" dirty="0"/>
                    </a:p>
                  </a:txBody>
                  <a:tcPr marL="121920" marR="121920" marT="45729" marB="45729"/>
                </a:tc>
                <a:tc>
                  <a:txBody>
                    <a:bodyPr/>
                    <a:lstStyle/>
                    <a:p>
                      <a:r>
                        <a:rPr lang="en-US" sz="1800" dirty="0"/>
                        <a:t>Taste</a:t>
                      </a:r>
                      <a:r>
                        <a:rPr lang="en-US" sz="1800" baseline="0" dirty="0"/>
                        <a:t> it</a:t>
                      </a:r>
                      <a:endParaRPr lang="en-US" sz="1800" dirty="0"/>
                    </a:p>
                  </a:txBody>
                  <a:tcPr marL="121920" marR="121920" marT="45729" marB="45729"/>
                </a:tc>
                <a:tc>
                  <a:txBody>
                    <a:bodyPr/>
                    <a:lstStyle/>
                    <a:p>
                      <a:r>
                        <a:rPr lang="en-US" sz="1800" dirty="0"/>
                        <a:t>Burns</a:t>
                      </a:r>
                      <a:r>
                        <a:rPr lang="en-US" sz="1800" baseline="0" dirty="0"/>
                        <a:t> mouth</a:t>
                      </a:r>
                      <a:endParaRPr lang="en-US" sz="1800" dirty="0"/>
                    </a:p>
                  </a:txBody>
                  <a:tcPr marL="121920" marR="121920" marT="45729" marB="45729"/>
                </a:tc>
                <a:extLst>
                  <a:ext uri="{0D108BD9-81ED-4DB2-BD59-A6C34878D82A}">
                    <a16:rowId xmlns:a16="http://schemas.microsoft.com/office/drawing/2014/main" val="1358198747"/>
                  </a:ext>
                </a:extLst>
              </a:tr>
              <a:tr h="365831">
                <a:tc>
                  <a:txBody>
                    <a:bodyPr/>
                    <a:lstStyle/>
                    <a:p>
                      <a:r>
                        <a:rPr lang="en-US" sz="1800" dirty="0"/>
                        <a:t>Cool</a:t>
                      </a:r>
                      <a:r>
                        <a:rPr lang="en-US" sz="1800" baseline="0" dirty="0"/>
                        <a:t> soup</a:t>
                      </a:r>
                      <a:endParaRPr lang="en-US" sz="1800" dirty="0"/>
                    </a:p>
                  </a:txBody>
                  <a:tcPr marL="121920" marR="121920" marT="45729" marB="45729"/>
                </a:tc>
                <a:tc>
                  <a:txBody>
                    <a:bodyPr/>
                    <a:lstStyle/>
                    <a:p>
                      <a:r>
                        <a:rPr lang="en-US" sz="1800" dirty="0"/>
                        <a:t>Taste it</a:t>
                      </a:r>
                    </a:p>
                  </a:txBody>
                  <a:tcPr marL="121920" marR="121920" marT="45729" marB="45729"/>
                </a:tc>
                <a:tc>
                  <a:txBody>
                    <a:bodyPr/>
                    <a:lstStyle/>
                    <a:p>
                      <a:r>
                        <a:rPr lang="en-US" sz="1800" dirty="0"/>
                        <a:t>Doesn’t burn</a:t>
                      </a:r>
                    </a:p>
                  </a:txBody>
                  <a:tcPr marL="121920" marR="121920" marT="45729" marB="45729"/>
                </a:tc>
                <a:extLst>
                  <a:ext uri="{0D108BD9-81ED-4DB2-BD59-A6C34878D82A}">
                    <a16:rowId xmlns:a16="http://schemas.microsoft.com/office/drawing/2014/main" val="3657634527"/>
                  </a:ext>
                </a:extLst>
              </a:tr>
            </a:tbl>
          </a:graphicData>
        </a:graphic>
      </p:graphicFrame>
      <p:sp>
        <p:nvSpPr>
          <p:cNvPr id="4" name="Rectangle 3"/>
          <p:cNvSpPr/>
          <p:nvPr/>
        </p:nvSpPr>
        <p:spPr>
          <a:xfrm>
            <a:off x="5960533" y="4724400"/>
            <a:ext cx="5588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5960534" y="5821363"/>
            <a:ext cx="5604933"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979584" y="3627438"/>
            <a:ext cx="55880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48062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609600" y="241300"/>
            <a:ext cx="10972800" cy="1143000"/>
          </a:xfrm>
        </p:spPr>
        <p:txBody>
          <a:bodyPr/>
          <a:lstStyle/>
          <a:p>
            <a:pPr eaLnBrk="1" hangingPunct="1"/>
            <a:r>
              <a:rPr lang="en-US" altLang="en-US"/>
              <a:t>Stimulus Generalization</a:t>
            </a:r>
          </a:p>
        </p:txBody>
      </p:sp>
      <p:sp>
        <p:nvSpPr>
          <p:cNvPr id="3" name="Content Placeholder 2"/>
          <p:cNvSpPr>
            <a:spLocks noGrp="1"/>
          </p:cNvSpPr>
          <p:nvPr>
            <p:ph idx="1"/>
          </p:nvPr>
        </p:nvSpPr>
        <p:spPr>
          <a:xfrm>
            <a:off x="609600" y="1295400"/>
            <a:ext cx="10972800" cy="5487988"/>
          </a:xfrm>
        </p:spPr>
        <p:txBody>
          <a:bodyPr/>
          <a:lstStyle/>
          <a:p>
            <a:pPr eaLnBrk="1" hangingPunct="1"/>
            <a:r>
              <a:rPr lang="en-US" altLang="en-US"/>
              <a:t>When a behavior occurs in the presence of stimuli that are similar in some ways to the S</a:t>
            </a:r>
            <a:r>
              <a:rPr lang="en-US" altLang="en-US" baseline="30000"/>
              <a:t>D</a:t>
            </a:r>
            <a:r>
              <a:rPr lang="en-US" altLang="en-US"/>
              <a:t> present during stimulus discrimination training</a:t>
            </a:r>
          </a:p>
          <a:p>
            <a:pPr eaLnBrk="1" hangingPunct="1"/>
            <a:endParaRPr lang="en-US" altLang="en-US"/>
          </a:p>
          <a:p>
            <a:pPr eaLnBrk="1" hangingPunct="1"/>
            <a:r>
              <a:rPr lang="en-US" altLang="en-US" b="1"/>
              <a:t>Generalization gradient</a:t>
            </a:r>
          </a:p>
          <a:p>
            <a:pPr eaLnBrk="1" hangingPunct="1"/>
            <a:endParaRPr lang="en-US" altLang="en-US" b="1"/>
          </a:p>
          <a:p>
            <a:pPr eaLnBrk="1" hangingPunct="1"/>
            <a:r>
              <a:rPr lang="en-US" altLang="en-US"/>
              <a:t>Examples:</a:t>
            </a:r>
          </a:p>
          <a:p>
            <a:pPr lvl="1" eaLnBrk="1" hangingPunct="1"/>
            <a:r>
              <a:rPr lang="en-US" altLang="en-US"/>
              <a:t>Red Block		</a:t>
            </a:r>
          </a:p>
          <a:p>
            <a:pPr lvl="1" eaLnBrk="1" hangingPunct="1"/>
            <a:r>
              <a:rPr lang="en-US" altLang="en-US"/>
              <a:t>Coffee Table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08800" y="3352801"/>
            <a:ext cx="36576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336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t>Promoting Generalization</a:t>
            </a:r>
          </a:p>
        </p:txBody>
      </p:sp>
      <p:sp>
        <p:nvSpPr>
          <p:cNvPr id="3" name="Content Placeholder 2"/>
          <p:cNvSpPr>
            <a:spLocks noGrp="1"/>
          </p:cNvSpPr>
          <p:nvPr>
            <p:ph idx="1"/>
          </p:nvPr>
        </p:nvSpPr>
        <p:spPr/>
        <p:txBody>
          <a:bodyPr rtlCol="0">
            <a:normAutofit fontScale="92500" lnSpcReduction="10000"/>
          </a:bodyPr>
          <a:lstStyle/>
          <a:p>
            <a:pPr marL="514350" indent="-514350">
              <a:buFont typeface="+mj-lt"/>
              <a:buAutoNum type="arabicPeriod"/>
              <a:defRPr/>
            </a:pPr>
            <a:r>
              <a:rPr lang="en-US" dirty="0"/>
              <a:t>Always reinforce when the desirable behavior is made outside of training. </a:t>
            </a:r>
          </a:p>
          <a:p>
            <a:pPr marL="514350" indent="-514350">
              <a:buFont typeface="+mj-lt"/>
              <a:buAutoNum type="arabicPeriod"/>
              <a:defRPr/>
            </a:pPr>
            <a:r>
              <a:rPr lang="en-US" dirty="0"/>
              <a:t>Teach other people to reinforce the desirable behavior such as teachers and caregivers. </a:t>
            </a:r>
          </a:p>
          <a:p>
            <a:pPr marL="514350" indent="-514350">
              <a:buFont typeface="+mj-lt"/>
              <a:buAutoNum type="arabicPeriod"/>
              <a:defRPr/>
            </a:pPr>
            <a:r>
              <a:rPr lang="en-US" dirty="0"/>
              <a:t>Use natural contingencies when possible. </a:t>
            </a:r>
          </a:p>
          <a:p>
            <a:pPr marL="514350" indent="-514350">
              <a:buFont typeface="+mj-lt"/>
              <a:buAutoNum type="arabicPeriod"/>
              <a:defRPr/>
            </a:pPr>
            <a:r>
              <a:rPr lang="en-US" dirty="0"/>
              <a:t>Practice making the desirable response in other environments during training. </a:t>
            </a:r>
          </a:p>
          <a:p>
            <a:pPr marL="514350" indent="-514350">
              <a:buFont typeface="+mj-lt"/>
              <a:buAutoNum type="arabicPeriod"/>
              <a:defRPr/>
            </a:pPr>
            <a:r>
              <a:rPr lang="en-US" dirty="0"/>
              <a:t>Use common stimuli that are present in other environments as much as possible.</a:t>
            </a:r>
          </a:p>
          <a:p>
            <a:pPr marL="514350" indent="-514350">
              <a:buFont typeface="+mj-lt"/>
              <a:buAutoNum type="arabicPeriod"/>
              <a:defRPr/>
            </a:pPr>
            <a:r>
              <a:rPr lang="en-US" dirty="0"/>
              <a:t>Encourage the client to use cues to make the desirable response outside of the training environment.</a:t>
            </a:r>
          </a:p>
        </p:txBody>
      </p:sp>
    </p:spTree>
    <p:extLst>
      <p:ext uri="{BB962C8B-B14F-4D97-AF65-F5344CB8AC3E}">
        <p14:creationId xmlns:p14="http://schemas.microsoft.com/office/powerpoint/2010/main" val="373392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7.4</a:t>
            </a:r>
          </a:p>
        </p:txBody>
      </p:sp>
      <p:sp>
        <p:nvSpPr>
          <p:cNvPr id="5" name="Text Placeholder 4"/>
          <p:cNvSpPr>
            <a:spLocks noGrp="1"/>
          </p:cNvSpPr>
          <p:nvPr>
            <p:ph type="body" idx="1"/>
          </p:nvPr>
        </p:nvSpPr>
        <p:spPr/>
        <p:txBody>
          <a:bodyPr>
            <a:normAutofit/>
          </a:bodyPr>
          <a:lstStyle/>
          <a:p>
            <a:r>
              <a:rPr lang="en-US" sz="2800" b="1" dirty="0">
                <a:solidFill>
                  <a:srgbClr val="FF0000"/>
                </a:solidFill>
              </a:rPr>
              <a:t>Transfer of Stimulus Control: Prompting and Fading</a:t>
            </a:r>
          </a:p>
        </p:txBody>
      </p:sp>
    </p:spTree>
    <p:extLst>
      <p:ext uri="{BB962C8B-B14F-4D97-AF65-F5344CB8AC3E}">
        <p14:creationId xmlns:p14="http://schemas.microsoft.com/office/powerpoint/2010/main" val="2510604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a:t>Transfer of Stimulus Control</a:t>
            </a:r>
          </a:p>
        </p:txBody>
      </p:sp>
      <p:sp>
        <p:nvSpPr>
          <p:cNvPr id="64515" name="Content Placeholder 2"/>
          <p:cNvSpPr>
            <a:spLocks noGrp="1"/>
          </p:cNvSpPr>
          <p:nvPr>
            <p:ph idx="1"/>
          </p:nvPr>
        </p:nvSpPr>
        <p:spPr>
          <a:xfrm>
            <a:off x="609600" y="1663908"/>
            <a:ext cx="10972800" cy="5041692"/>
          </a:xfrm>
        </p:spPr>
        <p:txBody>
          <a:bodyPr>
            <a:normAutofit/>
          </a:bodyPr>
          <a:lstStyle/>
          <a:p>
            <a:pPr eaLnBrk="1" hangingPunct="1"/>
            <a:r>
              <a:rPr lang="en-US" altLang="en-US" sz="3600" dirty="0"/>
              <a:t>Prompting</a:t>
            </a:r>
          </a:p>
          <a:p>
            <a:pPr lvl="1" eaLnBrk="1" hangingPunct="1"/>
            <a:r>
              <a:rPr lang="en-US" altLang="en-US" sz="3200" b="1" dirty="0"/>
              <a:t>Prompts</a:t>
            </a:r>
            <a:r>
              <a:rPr lang="en-US" altLang="en-US" sz="3200" dirty="0"/>
              <a:t> are used to increase the likelihood that a person will engage in the correct behavior at the correct time. </a:t>
            </a:r>
          </a:p>
          <a:p>
            <a:pPr lvl="1" eaLnBrk="1" hangingPunct="1"/>
            <a:r>
              <a:rPr lang="en-US" altLang="en-US" sz="3200" dirty="0"/>
              <a:t>Once the behavior is made it is reinforced</a:t>
            </a:r>
          </a:p>
          <a:p>
            <a:pPr lvl="1" eaLnBrk="1" hangingPunct="1"/>
            <a:endParaRPr lang="en-US" altLang="en-US" sz="3200" dirty="0"/>
          </a:p>
          <a:p>
            <a:pPr lvl="1" eaLnBrk="1" hangingPunct="1"/>
            <a:r>
              <a:rPr lang="en-US" altLang="en-US" sz="3200" dirty="0"/>
              <a:t>Types:</a:t>
            </a:r>
          </a:p>
          <a:p>
            <a:pPr lvl="2" eaLnBrk="1" hangingPunct="1"/>
            <a:r>
              <a:rPr lang="en-US" altLang="en-US" sz="2800" dirty="0"/>
              <a:t>Verbal</a:t>
            </a:r>
          </a:p>
          <a:p>
            <a:pPr lvl="2" eaLnBrk="1" hangingPunct="1"/>
            <a:r>
              <a:rPr lang="en-US" altLang="en-US" sz="2800" dirty="0"/>
              <a:t>Gestural</a:t>
            </a:r>
          </a:p>
          <a:p>
            <a:pPr lvl="2" eaLnBrk="1" hangingPunct="1"/>
            <a:r>
              <a:rPr lang="en-US" altLang="en-US" sz="2800" dirty="0"/>
              <a:t>Modeling</a:t>
            </a:r>
          </a:p>
          <a:p>
            <a:pPr lvl="2" eaLnBrk="1" hangingPunct="1"/>
            <a:r>
              <a:rPr lang="en-US" altLang="en-US" sz="2800" dirty="0"/>
              <a:t>Physical</a:t>
            </a:r>
          </a:p>
        </p:txBody>
      </p:sp>
    </p:spTree>
    <p:extLst>
      <p:ext uri="{BB962C8B-B14F-4D97-AF65-F5344CB8AC3E}">
        <p14:creationId xmlns:p14="http://schemas.microsoft.com/office/powerpoint/2010/main" val="882525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Antecedent Focused Strategies:</a:t>
            </a:r>
          </a:p>
          <a:p>
            <a:pPr lvl="1"/>
            <a:r>
              <a:rPr lang="en-US" dirty="0"/>
              <a:t>Goal Setting</a:t>
            </a:r>
          </a:p>
          <a:p>
            <a:pPr lvl="1"/>
            <a:r>
              <a:rPr lang="en-US" dirty="0"/>
              <a:t>Stimulus Control Procedures: Antecedent Manipulations</a:t>
            </a:r>
          </a:p>
          <a:p>
            <a:pPr lvl="1"/>
            <a:r>
              <a:rPr lang="en-US" dirty="0"/>
              <a:t>Stimulus Control: Discrimination and Generalization</a:t>
            </a:r>
          </a:p>
          <a:p>
            <a:pPr lvl="1"/>
            <a:r>
              <a:rPr lang="en-US" dirty="0"/>
              <a:t>Transfer of Stimulus Control: Prompting and Fading</a:t>
            </a:r>
          </a:p>
          <a:p>
            <a:pPr lvl="1"/>
            <a:r>
              <a:rPr lang="en-US" dirty="0"/>
              <a:t>Transfer of Stimulus Control: Programming </a:t>
            </a:r>
          </a:p>
          <a:p>
            <a:pPr lvl="1"/>
            <a:r>
              <a:rPr lang="en-US" dirty="0"/>
              <a:t>Self-Instructions</a:t>
            </a:r>
          </a:p>
          <a:p>
            <a:pPr lvl="1"/>
            <a:r>
              <a:rPr lang="en-US" dirty="0"/>
              <a:t>Social Support</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a:t>Transfer of Stimulus Control</a:t>
            </a:r>
          </a:p>
        </p:txBody>
      </p:sp>
      <p:sp>
        <p:nvSpPr>
          <p:cNvPr id="66563" name="Content Placeholder 2"/>
          <p:cNvSpPr>
            <a:spLocks noGrp="1"/>
          </p:cNvSpPr>
          <p:nvPr>
            <p:ph idx="1"/>
          </p:nvPr>
        </p:nvSpPr>
        <p:spPr/>
        <p:txBody>
          <a:bodyPr>
            <a:normAutofit/>
          </a:bodyPr>
          <a:lstStyle/>
          <a:p>
            <a:pPr eaLnBrk="1" hangingPunct="1"/>
            <a:r>
              <a:rPr lang="en-US" altLang="en-US" sz="4000" dirty="0"/>
              <a:t>Fading</a:t>
            </a:r>
          </a:p>
          <a:p>
            <a:pPr lvl="1" eaLnBrk="1" hangingPunct="1"/>
            <a:r>
              <a:rPr lang="en-US" altLang="en-US" sz="3600" dirty="0"/>
              <a:t>The gradual elimination of the prompt as the behavior continues to occur in the presence of the S</a:t>
            </a:r>
            <a:r>
              <a:rPr lang="en-US" altLang="en-US" sz="3600" baseline="30000" dirty="0"/>
              <a:t>D</a:t>
            </a:r>
          </a:p>
          <a:p>
            <a:pPr lvl="1" eaLnBrk="1" hangingPunct="1"/>
            <a:r>
              <a:rPr lang="en-US" altLang="en-US" sz="3600" dirty="0"/>
              <a:t>Transfers stimulus control from the prompts to the S</a:t>
            </a:r>
            <a:r>
              <a:rPr lang="en-US" altLang="en-US" sz="3600" baseline="30000" dirty="0"/>
              <a:t>D</a:t>
            </a:r>
          </a:p>
        </p:txBody>
      </p:sp>
    </p:spTree>
    <p:extLst>
      <p:ext uri="{BB962C8B-B14F-4D97-AF65-F5344CB8AC3E}">
        <p14:creationId xmlns:p14="http://schemas.microsoft.com/office/powerpoint/2010/main" val="856702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a:t>Transfer of Stimulus Control</a:t>
            </a:r>
          </a:p>
        </p:txBody>
      </p:sp>
      <p:sp>
        <p:nvSpPr>
          <p:cNvPr id="3" name="Content Placeholder 2"/>
          <p:cNvSpPr>
            <a:spLocks noGrp="1"/>
          </p:cNvSpPr>
          <p:nvPr>
            <p:ph idx="1"/>
          </p:nvPr>
        </p:nvSpPr>
        <p:spPr/>
        <p:txBody>
          <a:bodyPr>
            <a:normAutofit/>
          </a:bodyPr>
          <a:lstStyle/>
          <a:p>
            <a:pPr eaLnBrk="1" hangingPunct="1"/>
            <a:r>
              <a:rPr lang="en-US" altLang="en-US" sz="3200" dirty="0"/>
              <a:t>End result of it is that the correct behavior will occur at the right time without any assistance (prompts)</a:t>
            </a:r>
          </a:p>
          <a:p>
            <a:pPr eaLnBrk="1" hangingPunct="1"/>
            <a:endParaRPr lang="en-US" altLang="en-US" sz="3200" dirty="0"/>
          </a:p>
          <a:p>
            <a:pPr eaLnBrk="1" hangingPunct="1"/>
            <a:r>
              <a:rPr lang="en-US" altLang="en-US" sz="3200" dirty="0"/>
              <a:t>Includes:</a:t>
            </a:r>
          </a:p>
          <a:p>
            <a:pPr lvl="1" eaLnBrk="1" hangingPunct="1"/>
            <a:r>
              <a:rPr lang="en-US" altLang="en-US" sz="2800" dirty="0"/>
              <a:t>Prompt Fading</a:t>
            </a:r>
          </a:p>
          <a:p>
            <a:pPr lvl="1" eaLnBrk="1" hangingPunct="1"/>
            <a:r>
              <a:rPr lang="en-US" altLang="en-US" sz="2800" dirty="0"/>
              <a:t>Prompt Delay</a:t>
            </a:r>
          </a:p>
          <a:p>
            <a:pPr lvl="1" eaLnBrk="1" hangingPunct="1"/>
            <a:endParaRPr lang="en-US" altLang="en-US" sz="2800" dirty="0"/>
          </a:p>
        </p:txBody>
      </p:sp>
      <p:sp>
        <p:nvSpPr>
          <p:cNvPr id="2" name="TextBox 1"/>
          <p:cNvSpPr txBox="1">
            <a:spLocks noChangeArrowheads="1"/>
          </p:cNvSpPr>
          <p:nvPr/>
        </p:nvSpPr>
        <p:spPr bwMode="auto">
          <a:xfrm>
            <a:off x="5689601" y="3461480"/>
            <a:ext cx="457458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dirty="0">
                <a:latin typeface="Arial" charset="0"/>
              </a:rPr>
              <a:t>1. Fade within the prompt </a:t>
            </a:r>
          </a:p>
          <a:p>
            <a:pPr>
              <a:spcBef>
                <a:spcPct val="0"/>
              </a:spcBef>
              <a:buFontTx/>
              <a:buNone/>
            </a:pPr>
            <a:endParaRPr lang="en-US" altLang="en-US" sz="2000" dirty="0">
              <a:latin typeface="Arial" charset="0"/>
            </a:endParaRPr>
          </a:p>
          <a:p>
            <a:pPr>
              <a:spcBef>
                <a:spcPct val="0"/>
              </a:spcBef>
              <a:buFontTx/>
              <a:buNone/>
            </a:pPr>
            <a:r>
              <a:rPr lang="en-US" altLang="en-US" sz="2000" dirty="0">
                <a:latin typeface="Arial" charset="0"/>
              </a:rPr>
              <a:t>2. Fade Across Different Prompt Types</a:t>
            </a:r>
          </a:p>
        </p:txBody>
      </p:sp>
      <p:sp>
        <p:nvSpPr>
          <p:cNvPr id="4" name="TextBox 3"/>
          <p:cNvSpPr txBox="1">
            <a:spLocks noChangeArrowheads="1"/>
          </p:cNvSpPr>
          <p:nvPr/>
        </p:nvSpPr>
        <p:spPr bwMode="auto">
          <a:xfrm>
            <a:off x="6438901" y="4652963"/>
            <a:ext cx="43030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dirty="0">
                <a:latin typeface="Arial" charset="0"/>
              </a:rPr>
              <a:t>Least to Most:</a:t>
            </a:r>
          </a:p>
          <a:p>
            <a:pPr>
              <a:spcBef>
                <a:spcPct val="0"/>
              </a:spcBef>
              <a:buFontTx/>
              <a:buNone/>
            </a:pPr>
            <a:r>
              <a:rPr lang="en-US" altLang="en-US" sz="2000" dirty="0">
                <a:latin typeface="Arial" charset="0"/>
              </a:rPr>
              <a:t>Verbal, Gestural, Modeling, Physical</a:t>
            </a:r>
          </a:p>
        </p:txBody>
      </p:sp>
      <p:sp>
        <p:nvSpPr>
          <p:cNvPr id="5" name="TextBox 4"/>
          <p:cNvSpPr txBox="1">
            <a:spLocks noChangeArrowheads="1"/>
          </p:cNvSpPr>
          <p:nvPr/>
        </p:nvSpPr>
        <p:spPr bwMode="auto">
          <a:xfrm>
            <a:off x="6438901" y="5624513"/>
            <a:ext cx="43030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000" dirty="0">
                <a:latin typeface="Arial" charset="0"/>
              </a:rPr>
              <a:t>Most to Least:</a:t>
            </a:r>
          </a:p>
          <a:p>
            <a:pPr>
              <a:spcBef>
                <a:spcPct val="0"/>
              </a:spcBef>
              <a:buFontTx/>
              <a:buNone/>
            </a:pPr>
            <a:r>
              <a:rPr lang="en-US" altLang="en-US" sz="2000" dirty="0">
                <a:latin typeface="Arial" charset="0"/>
              </a:rPr>
              <a:t>Physical, Modeling, Gestural, Verbal</a:t>
            </a:r>
          </a:p>
        </p:txBody>
      </p:sp>
    </p:spTree>
    <p:extLst>
      <p:ext uri="{BB962C8B-B14F-4D97-AF65-F5344CB8AC3E}">
        <p14:creationId xmlns:p14="http://schemas.microsoft.com/office/powerpoint/2010/main" val="2193607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7.5</a:t>
            </a:r>
          </a:p>
        </p:txBody>
      </p:sp>
      <p:sp>
        <p:nvSpPr>
          <p:cNvPr id="5" name="Text Placeholder 4"/>
          <p:cNvSpPr>
            <a:spLocks noGrp="1"/>
          </p:cNvSpPr>
          <p:nvPr>
            <p:ph type="body" idx="1"/>
          </p:nvPr>
        </p:nvSpPr>
        <p:spPr/>
        <p:txBody>
          <a:bodyPr>
            <a:normAutofit/>
          </a:bodyPr>
          <a:lstStyle/>
          <a:p>
            <a:r>
              <a:rPr lang="en-US" sz="2800" b="1" dirty="0">
                <a:solidFill>
                  <a:srgbClr val="FF0000"/>
                </a:solidFill>
              </a:rPr>
              <a:t>Transfer of Stimulus Control: Programming</a:t>
            </a:r>
          </a:p>
        </p:txBody>
      </p:sp>
    </p:spTree>
    <p:extLst>
      <p:ext uri="{BB962C8B-B14F-4D97-AF65-F5344CB8AC3E}">
        <p14:creationId xmlns:p14="http://schemas.microsoft.com/office/powerpoint/2010/main" val="581561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Programming?</a:t>
            </a:r>
          </a:p>
        </p:txBody>
      </p:sp>
      <p:sp>
        <p:nvSpPr>
          <p:cNvPr id="5" name="Content Placeholder 4"/>
          <p:cNvSpPr>
            <a:spLocks noGrp="1"/>
          </p:cNvSpPr>
          <p:nvPr>
            <p:ph idx="1"/>
          </p:nvPr>
        </p:nvSpPr>
        <p:spPr>
          <a:xfrm>
            <a:off x="599607" y="1825624"/>
            <a:ext cx="10754193" cy="4620145"/>
          </a:xfrm>
        </p:spPr>
        <p:txBody>
          <a:bodyPr>
            <a:noAutofit/>
          </a:bodyPr>
          <a:lstStyle/>
          <a:p>
            <a:r>
              <a:rPr lang="en-US" sz="3200" dirty="0"/>
              <a:t>A procedure whereby we use prompts, in a temporary way, to establish a generalization.</a:t>
            </a:r>
          </a:p>
          <a:p>
            <a:endParaRPr lang="en-US" sz="3200" dirty="0"/>
          </a:p>
          <a:p>
            <a:r>
              <a:rPr lang="en-US" sz="3200" dirty="0"/>
              <a:t>Steps:</a:t>
            </a:r>
          </a:p>
          <a:p>
            <a:pPr lvl="1"/>
            <a:r>
              <a:rPr lang="en-US" sz="2800" dirty="0"/>
              <a:t>Start with the prompt.</a:t>
            </a:r>
          </a:p>
          <a:p>
            <a:pPr lvl="1"/>
            <a:r>
              <a:rPr lang="en-US" sz="2800" dirty="0"/>
              <a:t>Reinforce the behavior, once started, in the presence of a novel stimulus such as a second environment where the behavior occurs. </a:t>
            </a:r>
          </a:p>
          <a:p>
            <a:pPr lvl="1"/>
            <a:r>
              <a:rPr lang="en-US" sz="2800" dirty="0"/>
              <a:t>Fade the prompt.</a:t>
            </a:r>
          </a:p>
          <a:p>
            <a:pPr lvl="1"/>
            <a:r>
              <a:rPr lang="en-US" sz="2800" dirty="0"/>
              <a:t>Repeat the process in other, novel stimuli/situations. </a:t>
            </a:r>
          </a:p>
        </p:txBody>
      </p:sp>
    </p:spTree>
    <p:extLst>
      <p:ext uri="{BB962C8B-B14F-4D97-AF65-F5344CB8AC3E}">
        <p14:creationId xmlns:p14="http://schemas.microsoft.com/office/powerpoint/2010/main" val="26591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7.6</a:t>
            </a:r>
          </a:p>
        </p:txBody>
      </p:sp>
      <p:sp>
        <p:nvSpPr>
          <p:cNvPr id="5" name="Text Placeholder 4"/>
          <p:cNvSpPr>
            <a:spLocks noGrp="1"/>
          </p:cNvSpPr>
          <p:nvPr>
            <p:ph type="body" idx="1"/>
          </p:nvPr>
        </p:nvSpPr>
        <p:spPr/>
        <p:txBody>
          <a:bodyPr>
            <a:normAutofit/>
          </a:bodyPr>
          <a:lstStyle/>
          <a:p>
            <a:r>
              <a:rPr lang="en-US" sz="2800" b="1" dirty="0">
                <a:solidFill>
                  <a:srgbClr val="FF0000"/>
                </a:solidFill>
              </a:rPr>
              <a:t>Self-Instructions</a:t>
            </a:r>
          </a:p>
        </p:txBody>
      </p:sp>
    </p:spTree>
    <p:extLst>
      <p:ext uri="{BB962C8B-B14F-4D97-AF65-F5344CB8AC3E}">
        <p14:creationId xmlns:p14="http://schemas.microsoft.com/office/powerpoint/2010/main" val="581561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they?</a:t>
            </a:r>
          </a:p>
        </p:txBody>
      </p:sp>
      <p:sp>
        <p:nvSpPr>
          <p:cNvPr id="5" name="Content Placeholder 4"/>
          <p:cNvSpPr>
            <a:spLocks noGrp="1"/>
          </p:cNvSpPr>
          <p:nvPr>
            <p:ph idx="1"/>
          </p:nvPr>
        </p:nvSpPr>
        <p:spPr/>
        <p:txBody>
          <a:bodyPr>
            <a:normAutofit/>
          </a:bodyPr>
          <a:lstStyle/>
          <a:p>
            <a:r>
              <a:rPr lang="en-US" sz="3200" dirty="0"/>
              <a:t>Statements you write yourself as positive affirmations and motivational tools, could be used too. </a:t>
            </a:r>
          </a:p>
          <a:p>
            <a:endParaRPr lang="en-US" sz="3200" dirty="0"/>
          </a:p>
          <a:p>
            <a:r>
              <a:rPr lang="en-US" sz="3200" dirty="0"/>
              <a:t>Should remind yourself of what the desirable behavior is, why you are doing it (linked to your reason for change as discussed in Module 3), and what you hope to gain from it (your final goal). </a:t>
            </a:r>
          </a:p>
        </p:txBody>
      </p:sp>
    </p:spTree>
    <p:extLst>
      <p:ext uri="{BB962C8B-B14F-4D97-AF65-F5344CB8AC3E}">
        <p14:creationId xmlns:p14="http://schemas.microsoft.com/office/powerpoint/2010/main" val="26591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Distinction</a:t>
            </a:r>
          </a:p>
        </p:txBody>
      </p:sp>
      <p:sp>
        <p:nvSpPr>
          <p:cNvPr id="3" name="Content Placeholder 2"/>
          <p:cNvSpPr>
            <a:spLocks noGrp="1"/>
          </p:cNvSpPr>
          <p:nvPr>
            <p:ph idx="1"/>
          </p:nvPr>
        </p:nvSpPr>
        <p:spPr/>
        <p:txBody>
          <a:bodyPr/>
          <a:lstStyle/>
          <a:p>
            <a:r>
              <a:rPr lang="en-US" dirty="0"/>
              <a:t>Self-instructions, prompts, and cues</a:t>
            </a:r>
          </a:p>
          <a:p>
            <a:endParaRPr lang="en-US" dirty="0"/>
          </a:p>
          <a:p>
            <a:r>
              <a:rPr lang="en-US" dirty="0"/>
              <a:t>Let’s say you want to drink more water.</a:t>
            </a:r>
          </a:p>
          <a:p>
            <a:pPr lvl="1"/>
            <a:r>
              <a:rPr lang="en-US" dirty="0"/>
              <a:t>Self-instructions</a:t>
            </a:r>
          </a:p>
          <a:p>
            <a:pPr lvl="1"/>
            <a:r>
              <a:rPr lang="en-US" dirty="0"/>
              <a:t>Prompts</a:t>
            </a:r>
          </a:p>
          <a:p>
            <a:pPr lvl="1"/>
            <a:r>
              <a:rPr lang="en-US" dirty="0"/>
              <a:t>Cues </a:t>
            </a:r>
          </a:p>
        </p:txBody>
      </p:sp>
    </p:spTree>
    <p:extLst>
      <p:ext uri="{BB962C8B-B14F-4D97-AF65-F5344CB8AC3E}">
        <p14:creationId xmlns:p14="http://schemas.microsoft.com/office/powerpoint/2010/main" val="142383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Distinction</a:t>
            </a:r>
          </a:p>
        </p:txBody>
      </p:sp>
      <p:sp>
        <p:nvSpPr>
          <p:cNvPr id="3" name="Content Placeholder 2"/>
          <p:cNvSpPr>
            <a:spLocks noGrp="1"/>
          </p:cNvSpPr>
          <p:nvPr>
            <p:ph idx="1"/>
          </p:nvPr>
        </p:nvSpPr>
        <p:spPr/>
        <p:txBody>
          <a:bodyPr>
            <a:noAutofit/>
          </a:bodyPr>
          <a:lstStyle/>
          <a:p>
            <a:r>
              <a:rPr lang="en-US" sz="3000" dirty="0"/>
              <a:t>Prompts come from </a:t>
            </a:r>
            <a:r>
              <a:rPr lang="en-US" sz="3000" dirty="0">
                <a:solidFill>
                  <a:srgbClr val="FF0000"/>
                </a:solidFill>
              </a:rPr>
              <a:t>outside you </a:t>
            </a:r>
            <a:r>
              <a:rPr lang="en-US" sz="3000" dirty="0"/>
              <a:t>and usually from other people</a:t>
            </a:r>
          </a:p>
          <a:p>
            <a:endParaRPr lang="en-US" sz="3000" dirty="0"/>
          </a:p>
          <a:p>
            <a:r>
              <a:rPr lang="en-US" sz="3000" dirty="0"/>
              <a:t>Self-instructions are self-generated and could be something you </a:t>
            </a:r>
            <a:r>
              <a:rPr lang="en-US" sz="3000" dirty="0">
                <a:solidFill>
                  <a:srgbClr val="FF0000"/>
                </a:solidFill>
              </a:rPr>
              <a:t>say to yourself </a:t>
            </a:r>
            <a:r>
              <a:rPr lang="en-US" sz="3000" dirty="0"/>
              <a:t>or be a motivational statement you </a:t>
            </a:r>
            <a:r>
              <a:rPr lang="en-US" sz="3000" dirty="0">
                <a:solidFill>
                  <a:srgbClr val="FF0000"/>
                </a:solidFill>
              </a:rPr>
              <a:t>post</a:t>
            </a:r>
            <a:r>
              <a:rPr lang="en-US" sz="3000" dirty="0"/>
              <a:t> so you can read it throughout the day</a:t>
            </a:r>
          </a:p>
          <a:p>
            <a:endParaRPr lang="en-US" sz="3000" dirty="0"/>
          </a:p>
          <a:p>
            <a:r>
              <a:rPr lang="en-US" sz="3000" dirty="0"/>
              <a:t>Cues are from outside you but </a:t>
            </a:r>
            <a:r>
              <a:rPr lang="en-US" sz="3000" dirty="0">
                <a:solidFill>
                  <a:srgbClr val="FF0000"/>
                </a:solidFill>
              </a:rPr>
              <a:t>don’t involve others</a:t>
            </a:r>
            <a:r>
              <a:rPr lang="en-US" sz="3000" dirty="0"/>
              <a:t>. These are </a:t>
            </a:r>
            <a:r>
              <a:rPr lang="en-US" sz="3000" dirty="0">
                <a:solidFill>
                  <a:srgbClr val="FF0000"/>
                </a:solidFill>
              </a:rPr>
              <a:t>manipulations</a:t>
            </a:r>
            <a:r>
              <a:rPr lang="en-US" sz="3000" dirty="0"/>
              <a:t> of your environment to help you engage in the desired behavior.</a:t>
            </a:r>
          </a:p>
        </p:txBody>
      </p:sp>
    </p:spTree>
    <p:extLst>
      <p:ext uri="{BB962C8B-B14F-4D97-AF65-F5344CB8AC3E}">
        <p14:creationId xmlns:p14="http://schemas.microsoft.com/office/powerpoint/2010/main" val="886222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7.7</a:t>
            </a:r>
          </a:p>
        </p:txBody>
      </p:sp>
      <p:sp>
        <p:nvSpPr>
          <p:cNvPr id="5" name="Text Placeholder 4"/>
          <p:cNvSpPr>
            <a:spLocks noGrp="1"/>
          </p:cNvSpPr>
          <p:nvPr>
            <p:ph type="body" idx="1"/>
          </p:nvPr>
        </p:nvSpPr>
        <p:spPr/>
        <p:txBody>
          <a:bodyPr>
            <a:normAutofit/>
          </a:bodyPr>
          <a:lstStyle/>
          <a:p>
            <a:r>
              <a:rPr lang="en-US" sz="2800" b="1" dirty="0">
                <a:solidFill>
                  <a:srgbClr val="FF0000"/>
                </a:solidFill>
              </a:rPr>
              <a:t>Social Support</a:t>
            </a:r>
          </a:p>
        </p:txBody>
      </p:sp>
    </p:spTree>
    <p:extLst>
      <p:ext uri="{BB962C8B-B14F-4D97-AF65-F5344CB8AC3E}">
        <p14:creationId xmlns:p14="http://schemas.microsoft.com/office/powerpoint/2010/main" val="581561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is Social Support Useful?</a:t>
            </a:r>
          </a:p>
        </p:txBody>
      </p:sp>
      <p:sp>
        <p:nvSpPr>
          <p:cNvPr id="5" name="Content Placeholder 4"/>
          <p:cNvSpPr>
            <a:spLocks noGrp="1"/>
          </p:cNvSpPr>
          <p:nvPr>
            <p:ph idx="1"/>
          </p:nvPr>
        </p:nvSpPr>
        <p:spPr/>
        <p:txBody>
          <a:bodyPr>
            <a:normAutofit/>
          </a:bodyPr>
          <a:lstStyle/>
          <a:p>
            <a:r>
              <a:rPr lang="en-US" sz="3600" dirty="0"/>
              <a:t>Social support is a crucial strategy to implement in behavior modification. </a:t>
            </a:r>
          </a:p>
          <a:p>
            <a:endParaRPr lang="en-US" sz="3600" dirty="0"/>
          </a:p>
          <a:p>
            <a:r>
              <a:rPr lang="en-US" sz="3600" dirty="0"/>
              <a:t>Social support has been show to buffer against the negative effects of stress and when we make a public declaration of our goal, we are more likely to stick with it. </a:t>
            </a:r>
          </a:p>
        </p:txBody>
      </p:sp>
    </p:spTree>
    <p:extLst>
      <p:ext uri="{BB962C8B-B14F-4D97-AF65-F5344CB8AC3E}">
        <p14:creationId xmlns:p14="http://schemas.microsoft.com/office/powerpoint/2010/main" val="26591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7.1. Goal Setting Revisited</a:t>
            </a:r>
          </a:p>
          <a:p>
            <a:r>
              <a:rPr lang="en-US" dirty="0"/>
              <a:t>7.2. Stimulus Control Procedures: Antecedent Manipulations</a:t>
            </a:r>
          </a:p>
          <a:p>
            <a:r>
              <a:rPr lang="en-US" dirty="0"/>
              <a:t>7.3. Stimulus Control: Discrimination and Generalization</a:t>
            </a:r>
          </a:p>
          <a:p>
            <a:r>
              <a:rPr lang="en-US" dirty="0"/>
              <a:t>7.4. Transfer of Stimulus Control: Prompting and Fading</a:t>
            </a:r>
          </a:p>
          <a:p>
            <a:r>
              <a:rPr lang="en-US" dirty="0"/>
              <a:t>7.5. Transfer of Stimulus Control: Programming </a:t>
            </a:r>
          </a:p>
          <a:p>
            <a:r>
              <a:rPr lang="en-US" dirty="0"/>
              <a:t>7.6. Self-Instructions</a:t>
            </a:r>
          </a:p>
          <a:p>
            <a:r>
              <a:rPr lang="en-US" dirty="0"/>
              <a:t>7.7. Social Support</a:t>
            </a:r>
          </a:p>
          <a:p>
            <a:pPr marL="0" indent="0">
              <a:buNone/>
            </a:pPr>
            <a:endParaRPr lang="en-US" dirty="0"/>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a:xfrm>
            <a:off x="838200" y="1825625"/>
            <a:ext cx="10515600" cy="4531632"/>
          </a:xfrm>
        </p:spPr>
        <p:txBody>
          <a:bodyPr>
            <a:normAutofit fontScale="92500" lnSpcReduction="10000"/>
          </a:bodyPr>
          <a:lstStyle/>
          <a:p>
            <a:r>
              <a:rPr lang="en-US" dirty="0"/>
              <a:t>Restate the importance of goal setting and clarify its use at the antecedent stage.</a:t>
            </a:r>
          </a:p>
          <a:p>
            <a:r>
              <a:rPr lang="en-US" dirty="0"/>
              <a:t>Describe ways to manipulate antecedents and elicit desirable behavior.</a:t>
            </a:r>
          </a:p>
          <a:p>
            <a:r>
              <a:rPr lang="en-US" dirty="0"/>
              <a:t>Contrast uses of discrimination and generalization in behavior modification.</a:t>
            </a:r>
          </a:p>
          <a:p>
            <a:r>
              <a:rPr lang="en-US" dirty="0"/>
              <a:t>Discuss the utility of prompts and fading.</a:t>
            </a:r>
          </a:p>
          <a:p>
            <a:r>
              <a:rPr lang="en-US" dirty="0"/>
              <a:t>Discuss the usefulness of programming.</a:t>
            </a:r>
          </a:p>
          <a:p>
            <a:r>
              <a:rPr lang="en-US" dirty="0"/>
              <a:t>Clarify how self-instructions can be used to bring about behavior change.</a:t>
            </a:r>
          </a:p>
          <a:p>
            <a:r>
              <a:rPr lang="en-US" dirty="0"/>
              <a:t>Discuss the benefit of social support for behavior modification.</a:t>
            </a:r>
          </a:p>
          <a:p>
            <a:r>
              <a:rPr lang="en-US" dirty="0"/>
              <a:t>Choose the correct strategy to use in practice scenarios or perform the indicated action.</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7.1</a:t>
            </a:r>
          </a:p>
        </p:txBody>
      </p:sp>
      <p:sp>
        <p:nvSpPr>
          <p:cNvPr id="5" name="Text Placeholder 4"/>
          <p:cNvSpPr>
            <a:spLocks noGrp="1"/>
          </p:cNvSpPr>
          <p:nvPr>
            <p:ph type="body" idx="1"/>
          </p:nvPr>
        </p:nvSpPr>
        <p:spPr/>
        <p:txBody>
          <a:bodyPr>
            <a:normAutofit/>
          </a:bodyPr>
          <a:lstStyle/>
          <a:p>
            <a:r>
              <a:rPr lang="en-US" sz="2800" b="1" dirty="0">
                <a:solidFill>
                  <a:srgbClr val="FF0000"/>
                </a:solidFill>
              </a:rPr>
              <a:t>Goal Setting Revisited</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Goals Revisited</a:t>
            </a:r>
          </a:p>
        </p:txBody>
      </p:sp>
      <p:sp>
        <p:nvSpPr>
          <p:cNvPr id="5" name="Content Placeholder 4"/>
          <p:cNvSpPr>
            <a:spLocks noGrp="1"/>
          </p:cNvSpPr>
          <p:nvPr>
            <p:ph idx="1"/>
          </p:nvPr>
        </p:nvSpPr>
        <p:spPr/>
        <p:txBody>
          <a:bodyPr>
            <a:normAutofit/>
          </a:bodyPr>
          <a:lstStyle/>
          <a:p>
            <a:r>
              <a:rPr lang="en-US" sz="3200" dirty="0"/>
              <a:t>Knowing and revisiting your goals (and your progress to them) is a great way to ensure you engage in the desirable behavior and avoid making any problem behaviors. </a:t>
            </a:r>
          </a:p>
          <a:p>
            <a:endParaRPr lang="en-US" sz="3200" dirty="0"/>
          </a:p>
          <a:p>
            <a:r>
              <a:rPr lang="en-US" sz="3200" dirty="0"/>
              <a:t>Post reminders about your distal goals. </a:t>
            </a:r>
          </a:p>
          <a:p>
            <a:pPr marL="0" indent="0">
              <a:buNone/>
            </a:pPr>
            <a:endParaRPr lang="en-US" sz="3200" dirty="0"/>
          </a:p>
        </p:txBody>
      </p:sp>
    </p:spTree>
    <p:extLst>
      <p:ext uri="{BB962C8B-B14F-4D97-AF65-F5344CB8AC3E}">
        <p14:creationId xmlns:p14="http://schemas.microsoft.com/office/powerpoint/2010/main" val="210404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7.2</a:t>
            </a:r>
          </a:p>
        </p:txBody>
      </p:sp>
      <p:sp>
        <p:nvSpPr>
          <p:cNvPr id="5" name="Text Placeholder 4"/>
          <p:cNvSpPr>
            <a:spLocks noGrp="1"/>
          </p:cNvSpPr>
          <p:nvPr>
            <p:ph type="body" idx="1"/>
          </p:nvPr>
        </p:nvSpPr>
        <p:spPr/>
        <p:txBody>
          <a:bodyPr>
            <a:normAutofit/>
          </a:bodyPr>
          <a:lstStyle/>
          <a:p>
            <a:r>
              <a:rPr lang="en-US" sz="2800" b="1" dirty="0">
                <a:solidFill>
                  <a:srgbClr val="FF0000"/>
                </a:solidFill>
              </a:rPr>
              <a:t>Stimulus Control Procedures: Antecedent Manipulations</a:t>
            </a:r>
          </a:p>
        </p:txBody>
      </p:sp>
    </p:spTree>
    <p:extLst>
      <p:ext uri="{BB962C8B-B14F-4D97-AF65-F5344CB8AC3E}">
        <p14:creationId xmlns:p14="http://schemas.microsoft.com/office/powerpoint/2010/main" val="124213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a:t>Antecedent Manipulations</a:t>
            </a: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Arial" panose="020B0604020202020204" pitchFamily="34" charset="0"/>
              <a:buNone/>
              <a:defRPr/>
            </a:pPr>
            <a:r>
              <a:rPr lang="en-US" b="1" dirty="0"/>
              <a:t>Antecedent Control Procedures</a:t>
            </a:r>
          </a:p>
          <a:p>
            <a:pPr marL="514350" indent="-514350">
              <a:defRPr/>
            </a:pPr>
            <a:r>
              <a:rPr lang="en-US" dirty="0"/>
              <a:t>One critical step is to exert </a:t>
            </a:r>
            <a:r>
              <a:rPr lang="en-US" dirty="0">
                <a:solidFill>
                  <a:srgbClr val="FF0000"/>
                </a:solidFill>
              </a:rPr>
              <a:t>control</a:t>
            </a:r>
            <a:r>
              <a:rPr lang="en-US" dirty="0"/>
              <a:t> over the cues for the behavior. </a:t>
            </a:r>
          </a:p>
          <a:p>
            <a:pPr marL="514350" indent="-514350">
              <a:defRPr/>
            </a:pPr>
            <a:r>
              <a:rPr lang="en-US" dirty="0"/>
              <a:t>When these cues bring about a specific behavior, we call them </a:t>
            </a:r>
            <a:r>
              <a:rPr lang="en-US" b="1" dirty="0">
                <a:solidFill>
                  <a:srgbClr val="FF0000"/>
                </a:solidFill>
              </a:rPr>
              <a:t>discriminative stimuli </a:t>
            </a:r>
            <a:r>
              <a:rPr lang="en-US" dirty="0"/>
              <a:t>(also called a S</a:t>
            </a:r>
            <a:r>
              <a:rPr lang="en-US" baseline="30000" dirty="0"/>
              <a:t>D</a:t>
            </a:r>
            <a:r>
              <a:rPr lang="en-US" dirty="0"/>
              <a:t>). </a:t>
            </a:r>
          </a:p>
          <a:p>
            <a:pPr marL="514350" indent="-514350" eaLnBrk="1" fontAlgn="auto" hangingPunct="1">
              <a:spcAft>
                <a:spcPts val="0"/>
              </a:spcAft>
              <a:buFont typeface="Arial" panose="020B0604020202020204" pitchFamily="34" charset="0"/>
              <a:buChar char="•"/>
              <a:defRPr/>
            </a:pPr>
            <a:r>
              <a:rPr lang="en-US" dirty="0"/>
              <a:t>We also want to </a:t>
            </a:r>
            <a:r>
              <a:rPr lang="en-US" dirty="0">
                <a:solidFill>
                  <a:srgbClr val="FF0000"/>
                </a:solidFill>
              </a:rPr>
              <a:t>decrease undesirable behaviors </a:t>
            </a:r>
            <a:r>
              <a:rPr lang="en-US" dirty="0"/>
              <a:t>that interfere with the desirable behavior.</a:t>
            </a:r>
          </a:p>
          <a:p>
            <a:pPr marL="514350" indent="-514350" eaLnBrk="1" fontAlgn="auto" hangingPunct="1">
              <a:spcAft>
                <a:spcPts val="0"/>
              </a:spcAft>
              <a:buFont typeface="Arial" panose="020B0604020202020204" pitchFamily="34" charset="0"/>
              <a:buChar char="•"/>
              <a:defRPr/>
            </a:pPr>
            <a:r>
              <a:rPr lang="en-US" dirty="0"/>
              <a:t>6 procedures</a:t>
            </a:r>
          </a:p>
        </p:txBody>
      </p:sp>
    </p:spTree>
    <p:extLst>
      <p:ext uri="{BB962C8B-B14F-4D97-AF65-F5344CB8AC3E}">
        <p14:creationId xmlns:p14="http://schemas.microsoft.com/office/powerpoint/2010/main" val="1668211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Antecedent Manipulations</a:t>
            </a:r>
          </a:p>
        </p:txBody>
      </p:sp>
      <p:sp>
        <p:nvSpPr>
          <p:cNvPr id="3" name="Content Placeholder 2"/>
          <p:cNvSpPr>
            <a:spLocks noGrp="1"/>
          </p:cNvSpPr>
          <p:nvPr>
            <p:ph idx="1"/>
          </p:nvPr>
        </p:nvSpPr>
        <p:spPr>
          <a:xfrm>
            <a:off x="609600" y="1600200"/>
            <a:ext cx="11277600" cy="4953000"/>
          </a:xfrm>
        </p:spPr>
        <p:txBody>
          <a:bodyPr rtlCol="0">
            <a:normAutofit/>
          </a:bodyPr>
          <a:lstStyle/>
          <a:p>
            <a:pPr marL="514350" indent="-514350" eaLnBrk="1" fontAlgn="auto" hangingPunct="1">
              <a:spcAft>
                <a:spcPts val="0"/>
              </a:spcAft>
              <a:buFont typeface="+mj-lt"/>
              <a:buAutoNum type="arabicPeriod"/>
              <a:defRPr/>
            </a:pPr>
            <a:r>
              <a:rPr lang="en-US" dirty="0"/>
              <a:t>Presenting/Create the </a:t>
            </a:r>
            <a:r>
              <a:rPr lang="en-US" dirty="0">
                <a:solidFill>
                  <a:srgbClr val="FF0000"/>
                </a:solidFill>
              </a:rPr>
              <a:t>Cues</a:t>
            </a:r>
            <a:r>
              <a:rPr lang="en-US" dirty="0"/>
              <a:t> for the Desired Behavior</a:t>
            </a:r>
          </a:p>
          <a:p>
            <a:pPr marL="914400" lvl="1" indent="-514350" eaLnBrk="1" fontAlgn="auto" hangingPunct="1">
              <a:spcAft>
                <a:spcPts val="0"/>
              </a:spcAft>
              <a:buFont typeface="Arial" panose="020B0604020202020204" pitchFamily="34" charset="0"/>
              <a:buChar char="–"/>
              <a:defRPr/>
            </a:pPr>
            <a:r>
              <a:rPr lang="en-US" dirty="0"/>
              <a:t>Discriminative stimuli for the desired behavior may not be present in the person’s environment</a:t>
            </a:r>
          </a:p>
          <a:p>
            <a:pPr marL="400050" lvl="1" indent="0" eaLnBrk="1" fontAlgn="auto" hangingPunct="1">
              <a:spcAft>
                <a:spcPts val="0"/>
              </a:spcAft>
              <a:buFont typeface="Arial" panose="020B0604020202020204" pitchFamily="34" charset="0"/>
              <a:buNone/>
              <a:defRPr/>
            </a:pPr>
            <a:endParaRPr lang="en-US" dirty="0"/>
          </a:p>
          <a:p>
            <a:pPr marL="514350" indent="-514350" eaLnBrk="1" fontAlgn="auto" hangingPunct="1">
              <a:spcAft>
                <a:spcPts val="0"/>
              </a:spcAft>
              <a:buFont typeface="+mj-lt"/>
              <a:buAutoNum type="arabicPeriod"/>
              <a:defRPr/>
            </a:pPr>
            <a:r>
              <a:rPr lang="en-US" dirty="0"/>
              <a:t>Removing the </a:t>
            </a:r>
            <a:r>
              <a:rPr lang="en-US" dirty="0">
                <a:solidFill>
                  <a:srgbClr val="FF0000"/>
                </a:solidFill>
              </a:rPr>
              <a:t>Cues</a:t>
            </a:r>
            <a:r>
              <a:rPr lang="en-US" dirty="0"/>
              <a:t> for Undesirable Behaviors</a:t>
            </a:r>
          </a:p>
          <a:p>
            <a:pPr marL="914400" lvl="1" indent="-514350" eaLnBrk="1" fontAlgn="auto" hangingPunct="1">
              <a:spcAft>
                <a:spcPts val="0"/>
              </a:spcAft>
              <a:buFont typeface="Arial" panose="020B0604020202020204" pitchFamily="34" charset="0"/>
              <a:buChar char="–"/>
              <a:defRPr/>
            </a:pPr>
            <a:r>
              <a:rPr lang="en-US" dirty="0"/>
              <a:t>Remove the antecedent conditions that have stimulus control over undesirable behavior</a:t>
            </a:r>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buFont typeface="Arial" panose="020B0604020202020204" pitchFamily="34" charset="0"/>
              <a:buChar char="•"/>
              <a:defRPr/>
            </a:pPr>
            <a:endParaRPr lang="en-US" dirty="0"/>
          </a:p>
          <a:p>
            <a:pPr eaLnBrk="1" fontAlgn="auto" hangingPunct="1">
              <a:spcAft>
                <a:spcPts val="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1886244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2351</Words>
  <Application>Microsoft Office PowerPoint</Application>
  <PresentationFormat>Widescreen</PresentationFormat>
  <Paragraphs>315</Paragraphs>
  <Slides>30</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Module 7: Advanced Operant Conditioning Procedures: Antecedent Focused</vt:lpstr>
      <vt:lpstr>Module Overview</vt:lpstr>
      <vt:lpstr>Module Outline</vt:lpstr>
      <vt:lpstr>Module Learning Outcomes</vt:lpstr>
      <vt:lpstr>Section 7.1</vt:lpstr>
      <vt:lpstr>Goals Revisited</vt:lpstr>
      <vt:lpstr>Section 7.2</vt:lpstr>
      <vt:lpstr>Antecedent Manipulations</vt:lpstr>
      <vt:lpstr>Antecedent Manipulations</vt:lpstr>
      <vt:lpstr>Antecedent Manipulations</vt:lpstr>
      <vt:lpstr>Antecedent Manipulations</vt:lpstr>
      <vt:lpstr>Check this Out…</vt:lpstr>
      <vt:lpstr>Section 7.3</vt:lpstr>
      <vt:lpstr>Stimulus Control</vt:lpstr>
      <vt:lpstr>Stimulus Discrimination</vt:lpstr>
      <vt:lpstr>Stimulus Generalization</vt:lpstr>
      <vt:lpstr>Promoting Generalization</vt:lpstr>
      <vt:lpstr>Section 7.4</vt:lpstr>
      <vt:lpstr>Transfer of Stimulus Control</vt:lpstr>
      <vt:lpstr>Transfer of Stimulus Control</vt:lpstr>
      <vt:lpstr>Transfer of Stimulus Control</vt:lpstr>
      <vt:lpstr>Section 7.5</vt:lpstr>
      <vt:lpstr>What is Programming?</vt:lpstr>
      <vt:lpstr>Section 7.6</vt:lpstr>
      <vt:lpstr>What are they?</vt:lpstr>
      <vt:lpstr>Distinction</vt:lpstr>
      <vt:lpstr>Distinction</vt:lpstr>
      <vt:lpstr>Section 7.7</vt:lpstr>
      <vt:lpstr>Why is Social Support Useful?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39</cp:revision>
  <dcterms:created xsi:type="dcterms:W3CDTF">2017-05-12T13:12:09Z</dcterms:created>
  <dcterms:modified xsi:type="dcterms:W3CDTF">2021-03-04T19:29:10Z</dcterms:modified>
</cp:coreProperties>
</file>