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5.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6.xml" ContentType="application/vnd.openxmlformats-officedocument.presentationml.tags+xml"/>
  <Override PartName="/ppt/notesSlides/notesSlide12.xml" ContentType="application/vnd.openxmlformats-officedocument.presentationml.notesSlide+xml"/>
  <Override PartName="/ppt/tags/tag7.xml" ContentType="application/vnd.openxmlformats-officedocument.presentationml.tags+xml"/>
  <Override PartName="/ppt/notesSlides/notesSlide13.xml" ContentType="application/vnd.openxmlformats-officedocument.presentationml.notesSlide+xml"/>
  <Override PartName="/ppt/tags/tag8.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9.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10.xml" ContentType="application/vnd.openxmlformats-officedocument.presentationml.tags+xml"/>
  <Override PartName="/ppt/notesSlides/notesSlide24.xml" ContentType="application/vnd.openxmlformats-officedocument.presentationml.notesSlide+xml"/>
  <Override PartName="/ppt/tags/tag11.xml" ContentType="application/vnd.openxmlformats-officedocument.presentationml.tags+xml"/>
  <Override PartName="/ppt/notesSlides/notesSlide25.xml" ContentType="application/vnd.openxmlformats-officedocument.presentationml.notesSlide+xml"/>
  <Override PartName="/ppt/tags/tag12.xml" ContentType="application/vnd.openxmlformats-officedocument.presentationml.tags+xml"/>
  <Override PartName="/ppt/notesSlides/notesSlide26.xml" ContentType="application/vnd.openxmlformats-officedocument.presentationml.notesSlide+xml"/>
  <Override PartName="/ppt/tags/tag13.xml" ContentType="application/vnd.openxmlformats-officedocument.presentationml.tags+xml"/>
  <Override PartName="/ppt/notesSlides/notesSlide27.xml" ContentType="application/vnd.openxmlformats-officedocument.presentationml.notesSlide+xml"/>
  <Override PartName="/ppt/tags/tag14.xml" ContentType="application/vnd.openxmlformats-officedocument.presentationml.tag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tags/tag15.xml" ContentType="application/vnd.openxmlformats-officedocument.presentationml.tags+xml"/>
  <Override PartName="/ppt/notesSlides/notesSlide31.xml" ContentType="application/vnd.openxmlformats-officedocument.presentationml.notesSlide+xml"/>
  <Override PartName="/ppt/tags/tag16.xml" ContentType="application/vnd.openxmlformats-officedocument.presentationml.tags+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57" r:id="rId3"/>
    <p:sldId id="277" r:id="rId4"/>
    <p:sldId id="311" r:id="rId5"/>
    <p:sldId id="258" r:id="rId6"/>
    <p:sldId id="259" r:id="rId7"/>
    <p:sldId id="312" r:id="rId8"/>
    <p:sldId id="260" r:id="rId9"/>
    <p:sldId id="282" r:id="rId10"/>
    <p:sldId id="261" r:id="rId11"/>
    <p:sldId id="279" r:id="rId12"/>
    <p:sldId id="264" r:id="rId13"/>
    <p:sldId id="263" r:id="rId14"/>
    <p:sldId id="280" r:id="rId15"/>
    <p:sldId id="284" r:id="rId16"/>
    <p:sldId id="285" r:id="rId17"/>
    <p:sldId id="273" r:id="rId18"/>
    <p:sldId id="283" r:id="rId19"/>
    <p:sldId id="281" r:id="rId20"/>
    <p:sldId id="313" r:id="rId21"/>
    <p:sldId id="268" r:id="rId22"/>
    <p:sldId id="286" r:id="rId23"/>
    <p:sldId id="287" r:id="rId24"/>
    <p:sldId id="288" r:id="rId25"/>
    <p:sldId id="289" r:id="rId26"/>
    <p:sldId id="278" r:id="rId27"/>
    <p:sldId id="291" r:id="rId28"/>
    <p:sldId id="292" r:id="rId29"/>
    <p:sldId id="295" r:id="rId30"/>
    <p:sldId id="294" r:id="rId31"/>
    <p:sldId id="296" r:id="rId32"/>
    <p:sldId id="297" r:id="rId33"/>
    <p:sldId id="298" r:id="rId34"/>
    <p:sldId id="299" r:id="rId35"/>
    <p:sldId id="300" r:id="rId36"/>
    <p:sldId id="301" r:id="rId37"/>
    <p:sldId id="302" r:id="rId38"/>
    <p:sldId id="303" r:id="rId39"/>
    <p:sldId id="304" r:id="rId40"/>
    <p:sldId id="305" r:id="rId41"/>
    <p:sldId id="306" r:id="rId42"/>
    <p:sldId id="307" r:id="rId43"/>
    <p:sldId id="308" r:id="rId44"/>
    <p:sldId id="309" r:id="rId45"/>
    <p:sldId id="310" r:id="rId46"/>
    <p:sldId id="290" r:id="rId47"/>
    <p:sldId id="314" r:id="rId48"/>
    <p:sldId id="276" r:id="rId4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4567" autoAdjust="0"/>
    <p:restoredTop sz="84679" autoAdjust="0"/>
  </p:normalViewPr>
  <p:slideViewPr>
    <p:cSldViewPr snapToGrid="0">
      <p:cViewPr varScale="1">
        <p:scale>
          <a:sx n="136" d="100"/>
          <a:sy n="136" d="100"/>
        </p:scale>
        <p:origin x="2232" y="8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A8312D7-5716-4100-9C40-CE324EEFF4A9}" type="datetimeFigureOut">
              <a:rPr lang="en-US" smtClean="0"/>
              <a:t>3/2/2021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0F44271-FE05-481C-A7A4-7B1CEDBF737F}" type="slidenum">
              <a:rPr lang="en-US" smtClean="0"/>
              <a:t>‹#›</a:t>
            </a:fld>
            <a:endParaRPr lang="en-US"/>
          </a:p>
        </p:txBody>
      </p:sp>
    </p:spTree>
    <p:extLst>
      <p:ext uri="{BB962C8B-B14F-4D97-AF65-F5344CB8AC3E}">
        <p14:creationId xmlns:p14="http://schemas.microsoft.com/office/powerpoint/2010/main" val="3223024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F44271-FE05-481C-A7A4-7B1CEDBF737F}" type="slidenum">
              <a:rPr lang="en-US" smtClean="0"/>
              <a:t>6</a:t>
            </a:fld>
            <a:endParaRPr lang="en-US"/>
          </a:p>
        </p:txBody>
      </p:sp>
    </p:spTree>
    <p:extLst>
      <p:ext uri="{BB962C8B-B14F-4D97-AF65-F5344CB8AC3E}">
        <p14:creationId xmlns:p14="http://schemas.microsoft.com/office/powerpoint/2010/main" val="2705730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a:defRPr/>
            </a:pPr>
            <a:fld id="{DC4CA09B-8150-4628-94EA-FCBDC90898EA}" type="slidenum">
              <a:rPr lang="en-US" smtClean="0"/>
              <a:pPr>
                <a:defRPr/>
              </a:pPr>
              <a:t>18</a:t>
            </a:fld>
            <a:endParaRPr lang="en-US"/>
          </a:p>
        </p:txBody>
      </p:sp>
      <p:sp>
        <p:nvSpPr>
          <p:cNvPr id="89091"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a:t>This slide corresponds with information found in Section 4.3.3.</a:t>
            </a:r>
            <a:endParaRPr lang="en-US" altLang="en-US"/>
          </a:p>
          <a:p>
            <a:pPr eaLnBrk="1" hangingPunct="1">
              <a:spcBef>
                <a:spcPct val="0"/>
              </a:spcBef>
            </a:pPr>
            <a:endParaRPr lang="en-US" altLang="en-US"/>
          </a:p>
          <a:p>
            <a:pPr eaLnBrk="1" hangingPunct="1"/>
            <a:r>
              <a:rPr lang="en-US" altLang="en-US"/>
              <a:t>In operant conditioning we talk about </a:t>
            </a:r>
            <a:r>
              <a:rPr lang="en-US" altLang="en-US" b="1"/>
              <a:t>reinforcers</a:t>
            </a:r>
            <a:r>
              <a:rPr lang="en-US" altLang="en-US"/>
              <a:t>, or consequences that make a behavior more likely to occur again, and </a:t>
            </a:r>
            <a:r>
              <a:rPr lang="en-US" altLang="en-US" b="1"/>
              <a:t>punishers</a:t>
            </a:r>
            <a:r>
              <a:rPr lang="en-US" altLang="en-US"/>
              <a:t>, or consequences that make a response less likely to occur. </a:t>
            </a:r>
          </a:p>
          <a:p>
            <a:pPr eaLnBrk="1" hangingPunct="1"/>
            <a:endParaRPr lang="en-US" altLang="en-US"/>
          </a:p>
          <a:p>
            <a:pPr eaLnBrk="1" hangingPunct="1"/>
            <a:r>
              <a:rPr lang="en-US" altLang="en-US"/>
              <a:t>Both reinforcers and punishers occur either naturally, called </a:t>
            </a:r>
            <a:r>
              <a:rPr lang="en-US" altLang="en-US" i="1"/>
              <a:t>primary</a:t>
            </a:r>
            <a:r>
              <a:rPr lang="en-US" altLang="en-US"/>
              <a:t>, or are learned, called </a:t>
            </a:r>
            <a:r>
              <a:rPr lang="en-US" altLang="en-US" i="1"/>
              <a:t>secondary</a:t>
            </a:r>
            <a:r>
              <a:rPr lang="en-US" altLang="en-US"/>
              <a:t>. </a:t>
            </a:r>
          </a:p>
          <a:p>
            <a:pPr eaLnBrk="1" hangingPunct="1"/>
            <a:endParaRPr lang="en-US" altLang="en-US"/>
          </a:p>
          <a:p>
            <a:pPr eaLnBrk="1" hangingPunct="1"/>
            <a:r>
              <a:rPr lang="en-US" altLang="en-US" b="1"/>
              <a:t>Note to the Student: </a:t>
            </a:r>
            <a:r>
              <a:rPr lang="en-US" altLang="en-US"/>
              <a:t>Review the examples in the slide above. </a:t>
            </a:r>
          </a:p>
          <a:p>
            <a:pPr eaLnBrk="1" hangingPunct="1"/>
            <a:endParaRPr lang="en-US" altLang="en-US"/>
          </a:p>
          <a:p>
            <a:pPr eaLnBrk="1" hangingPunct="1"/>
            <a:r>
              <a:rPr lang="en-US" altLang="en-US" b="1"/>
              <a:t>Continue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a:bodyPr>
          <a:lstStyle/>
          <a:p>
            <a:pPr>
              <a:defRPr/>
            </a:pPr>
            <a:r>
              <a:rPr lang="en-US" b="1" dirty="0"/>
              <a:t>Immediacy</a:t>
            </a:r>
            <a:r>
              <a:rPr lang="en-US" dirty="0"/>
              <a:t> – to be most effective, the </a:t>
            </a:r>
            <a:r>
              <a:rPr lang="en-US" dirty="0" err="1"/>
              <a:t>reinforcer</a:t>
            </a:r>
            <a:r>
              <a:rPr lang="en-US" dirty="0"/>
              <a:t> or punisher must occur right after the response occurs. </a:t>
            </a:r>
          </a:p>
          <a:p>
            <a:pPr>
              <a:defRPr/>
            </a:pPr>
            <a:endParaRPr lang="en-US" dirty="0"/>
          </a:p>
          <a:p>
            <a:pPr>
              <a:defRPr/>
            </a:pPr>
            <a:r>
              <a:rPr lang="en-US" b="1" dirty="0"/>
              <a:t>Contingency</a:t>
            </a:r>
            <a:r>
              <a:rPr lang="en-US" dirty="0"/>
              <a:t> – when the response produces the consequence and the consequence does not occur unless the response occurs first; contingency exists between response and consequence.  When a contingency exists the consequence is more likely to reinforce/punish the response. </a:t>
            </a:r>
          </a:p>
          <a:p>
            <a:pPr>
              <a:defRPr/>
            </a:pPr>
            <a:endParaRPr lang="en-US" dirty="0"/>
          </a:p>
          <a:p>
            <a:pPr>
              <a:defRPr/>
            </a:pPr>
            <a:r>
              <a:rPr lang="en-US" b="1" dirty="0"/>
              <a:t>Motivating Operations </a:t>
            </a:r>
            <a:r>
              <a:rPr lang="en-US" dirty="0"/>
              <a:t>– events that make a consequence more or less reinforcing</a:t>
            </a:r>
          </a:p>
          <a:p>
            <a:pPr>
              <a:defRPr/>
            </a:pPr>
            <a:r>
              <a:rPr lang="en-US" dirty="0"/>
              <a:t>Establishing operations – make the </a:t>
            </a:r>
            <a:r>
              <a:rPr lang="en-US" dirty="0" err="1"/>
              <a:t>reinforcer</a:t>
            </a:r>
            <a:r>
              <a:rPr lang="en-US" dirty="0"/>
              <a:t> more potent and so the behavior is more likely to occur; Example - deprivation</a:t>
            </a:r>
          </a:p>
          <a:p>
            <a:pPr>
              <a:defRPr/>
            </a:pPr>
            <a:r>
              <a:rPr lang="en-US" dirty="0"/>
              <a:t>Abolishing operations – make the </a:t>
            </a:r>
            <a:r>
              <a:rPr lang="en-US" dirty="0" err="1"/>
              <a:t>reinforcer</a:t>
            </a:r>
            <a:r>
              <a:rPr lang="en-US" dirty="0"/>
              <a:t> less potent and so the behavior is less likely to occur; Example – satiation</a:t>
            </a:r>
          </a:p>
          <a:p>
            <a:pPr>
              <a:defRPr/>
            </a:pPr>
            <a:r>
              <a:rPr lang="en-US" dirty="0"/>
              <a:t>Example – Losing allowance (NP) is more effective if the child has no other money and wants to buy a toy but is less effective if he just received money or bought a toy</a:t>
            </a:r>
          </a:p>
          <a:p>
            <a:pPr>
              <a:defRPr/>
            </a:pPr>
            <a:endParaRPr lang="en-US" dirty="0"/>
          </a:p>
          <a:p>
            <a:pPr>
              <a:defRPr/>
            </a:pPr>
            <a:r>
              <a:rPr lang="en-US" b="1" dirty="0"/>
              <a:t>Individual Differences – </a:t>
            </a:r>
            <a:r>
              <a:rPr lang="en-US" dirty="0"/>
              <a:t>the effectiveness of a </a:t>
            </a:r>
            <a:r>
              <a:rPr lang="en-US" dirty="0" err="1"/>
              <a:t>reinforcer</a:t>
            </a:r>
            <a:r>
              <a:rPr lang="en-US" dirty="0"/>
              <a:t> or punisher varies from person to person</a:t>
            </a:r>
          </a:p>
          <a:p>
            <a:pPr>
              <a:defRPr/>
            </a:pPr>
            <a:endParaRPr lang="en-US" dirty="0"/>
          </a:p>
          <a:p>
            <a:pPr>
              <a:defRPr/>
            </a:pPr>
            <a:r>
              <a:rPr lang="en-US" b="1" dirty="0"/>
              <a:t>Magnitude </a:t>
            </a:r>
            <a:r>
              <a:rPr lang="en-US" dirty="0"/>
              <a:t>– effectiveness of a </a:t>
            </a:r>
            <a:r>
              <a:rPr lang="en-US" dirty="0" err="1"/>
              <a:t>reinforcer</a:t>
            </a:r>
            <a:r>
              <a:rPr lang="en-US" dirty="0"/>
              <a:t> or punisher is greater if the magnitude is greater.  </a:t>
            </a:r>
          </a:p>
          <a:p>
            <a:pPr>
              <a:defRPr/>
            </a:pPr>
            <a:r>
              <a:rPr lang="en-US" dirty="0"/>
              <a:t>Example – Paying a child $50 per A earned rather than $20 per A.   OR   Taking away a very aversive stimulus compared to a less aversive one. </a:t>
            </a:r>
          </a:p>
          <a:p>
            <a:pPr>
              <a:defRPr/>
            </a:pPr>
            <a:r>
              <a:rPr lang="en-US" dirty="0"/>
              <a:t>Example – A $50 ticket is not as bad as a $200 ticket.    OR   Losing </a:t>
            </a:r>
            <a:r>
              <a:rPr lang="en-US" dirty="0" err="1"/>
              <a:t>tv</a:t>
            </a:r>
            <a:r>
              <a:rPr lang="en-US" dirty="0"/>
              <a:t> privileges for an evening vs. the whole weekend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0889" indent="-284709">
              <a:spcBef>
                <a:spcPct val="30000"/>
              </a:spcBef>
              <a:defRPr sz="1200">
                <a:solidFill>
                  <a:schemeClr val="tx1"/>
                </a:solidFill>
                <a:latin typeface="Calibri" pitchFamily="34" charset="0"/>
              </a:defRPr>
            </a:lvl2pPr>
            <a:lvl3pPr marL="1138834" indent="-226473">
              <a:spcBef>
                <a:spcPct val="30000"/>
              </a:spcBef>
              <a:defRPr sz="1200">
                <a:solidFill>
                  <a:schemeClr val="tx1"/>
                </a:solidFill>
                <a:latin typeface="Calibri" pitchFamily="34" charset="0"/>
              </a:defRPr>
            </a:lvl3pPr>
            <a:lvl4pPr marL="1595015" indent="-226473">
              <a:spcBef>
                <a:spcPct val="30000"/>
              </a:spcBef>
              <a:defRPr sz="1200">
                <a:solidFill>
                  <a:schemeClr val="tx1"/>
                </a:solidFill>
                <a:latin typeface="Calibri" pitchFamily="34" charset="0"/>
              </a:defRPr>
            </a:lvl4pPr>
            <a:lvl5pPr marL="2051196" indent="-226473">
              <a:spcBef>
                <a:spcPct val="30000"/>
              </a:spcBef>
              <a:defRPr sz="1200">
                <a:solidFill>
                  <a:schemeClr val="tx1"/>
                </a:solidFill>
                <a:latin typeface="Calibri" pitchFamily="34" charset="0"/>
              </a:defRPr>
            </a:lvl5pPr>
            <a:lvl6pPr marL="2517083" indent="-226473" eaLnBrk="0" fontAlgn="base" hangingPunct="0">
              <a:spcBef>
                <a:spcPct val="30000"/>
              </a:spcBef>
              <a:spcAft>
                <a:spcPct val="0"/>
              </a:spcAft>
              <a:defRPr sz="1200">
                <a:solidFill>
                  <a:schemeClr val="tx1"/>
                </a:solidFill>
                <a:latin typeface="Calibri" pitchFamily="34" charset="0"/>
              </a:defRPr>
            </a:lvl6pPr>
            <a:lvl7pPr marL="2982970" indent="-226473" eaLnBrk="0" fontAlgn="base" hangingPunct="0">
              <a:spcBef>
                <a:spcPct val="30000"/>
              </a:spcBef>
              <a:spcAft>
                <a:spcPct val="0"/>
              </a:spcAft>
              <a:defRPr sz="1200">
                <a:solidFill>
                  <a:schemeClr val="tx1"/>
                </a:solidFill>
                <a:latin typeface="Calibri" pitchFamily="34" charset="0"/>
              </a:defRPr>
            </a:lvl7pPr>
            <a:lvl8pPr marL="3448856" indent="-226473" eaLnBrk="0" fontAlgn="base" hangingPunct="0">
              <a:spcBef>
                <a:spcPct val="30000"/>
              </a:spcBef>
              <a:spcAft>
                <a:spcPct val="0"/>
              </a:spcAft>
              <a:defRPr sz="1200">
                <a:solidFill>
                  <a:schemeClr val="tx1"/>
                </a:solidFill>
                <a:latin typeface="Calibri" pitchFamily="34" charset="0"/>
              </a:defRPr>
            </a:lvl8pPr>
            <a:lvl9pPr marL="3914743" indent="-226473" eaLnBrk="0" fontAlgn="base" hangingPunct="0">
              <a:spcBef>
                <a:spcPct val="30000"/>
              </a:spcBef>
              <a:spcAft>
                <a:spcPct val="0"/>
              </a:spcAft>
              <a:defRPr sz="1200">
                <a:solidFill>
                  <a:schemeClr val="tx1"/>
                </a:solidFill>
                <a:latin typeface="Calibri" pitchFamily="34" charset="0"/>
              </a:defRPr>
            </a:lvl9pPr>
          </a:lstStyle>
          <a:p>
            <a:pPr>
              <a:spcBef>
                <a:spcPct val="0"/>
              </a:spcBef>
            </a:pPr>
            <a:fld id="{29476070-A0D3-4E36-9DB1-85BE41BF48F6}" type="slidenum">
              <a:rPr lang="en-US" altLang="en-US"/>
              <a:pPr>
                <a:spcBef>
                  <a:spcPct val="0"/>
                </a:spcBef>
              </a:pPr>
              <a:t>19</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p:txBody>
          <a:bodyPr/>
          <a:lstStyle/>
          <a:p>
            <a:pPr>
              <a:defRPr/>
            </a:pPr>
            <a:fld id="{F29F97E7-90E3-4588-A22F-A171CD084F1E}" type="slidenum">
              <a:rPr lang="en-US" smtClean="0"/>
              <a:pPr>
                <a:defRPr/>
              </a:pPr>
              <a:t>22</a:t>
            </a:fld>
            <a:endParaRPr lang="en-US"/>
          </a:p>
        </p:txBody>
      </p:sp>
      <p:sp>
        <p:nvSpPr>
          <p:cNvPr id="972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a:t>This slide corresponds with information found in Section 4.3.8.</a:t>
            </a:r>
            <a:endParaRPr lang="en-US" altLang="en-US"/>
          </a:p>
          <a:p>
            <a:pPr eaLnBrk="1" hangingPunct="1">
              <a:spcBef>
                <a:spcPct val="0"/>
              </a:spcBef>
            </a:pPr>
            <a:endParaRPr lang="en-US" altLang="en-US"/>
          </a:p>
          <a:p>
            <a:pPr eaLnBrk="1" hangingPunct="1">
              <a:spcBef>
                <a:spcPct val="0"/>
              </a:spcBef>
            </a:pPr>
            <a:r>
              <a:rPr lang="en-US" altLang="en-US"/>
              <a:t>Review the slide as shown.</a:t>
            </a:r>
          </a:p>
          <a:p>
            <a:pPr eaLnBrk="1" hangingPunct="1">
              <a:spcBef>
                <a:spcPct val="0"/>
              </a:spcBef>
            </a:pPr>
            <a:endParaRPr lang="en-US" altLang="en-US"/>
          </a:p>
          <a:p>
            <a:pPr eaLnBrk="1" hangingPunct="1">
              <a:spcBef>
                <a:spcPct val="0"/>
              </a:spcBef>
            </a:pPr>
            <a:r>
              <a:rPr lang="en-US" altLang="en-US" i="1"/>
              <a:t>So which type of reinforcement is better—continuous or partial?</a:t>
            </a:r>
          </a:p>
          <a:p>
            <a:pPr eaLnBrk="1" hangingPunct="1">
              <a:spcBef>
                <a:spcPct val="0"/>
              </a:spcBef>
            </a:pPr>
            <a:r>
              <a:rPr lang="en-US" altLang="en-US"/>
              <a:t>It would seem that continuous is better but in reality it is not. An organism reinforced each and every time a desired response is made continues to exhibit that behavior until the reinforcement ends. At that point, the behavior ends as well.</a:t>
            </a:r>
          </a:p>
          <a:p>
            <a:pPr eaLnBrk="1" hangingPunct="1">
              <a:spcBef>
                <a:spcPct val="0"/>
              </a:spcBef>
            </a:pPr>
            <a:endParaRPr lang="en-US" altLang="en-US"/>
          </a:p>
          <a:p>
            <a:pPr eaLnBrk="1" hangingPunct="1">
              <a:spcBef>
                <a:spcPct val="0"/>
              </a:spcBef>
            </a:pPr>
            <a:endParaRPr lang="en-US" altLang="en-US"/>
          </a:p>
          <a:p>
            <a:pPr eaLnBrk="1" hangingPunct="1">
              <a:spcBef>
                <a:spcPct val="0"/>
              </a:spcBef>
            </a:pPr>
            <a:r>
              <a:rPr lang="en-US" altLang="en-US" b="1"/>
              <a:t>Continue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p:txBody>
          <a:bodyPr/>
          <a:lstStyle/>
          <a:p>
            <a:pPr>
              <a:defRPr/>
            </a:pPr>
            <a:fld id="{79C12153-F457-4570-8DC1-A2901C828BE6}" type="slidenum">
              <a:rPr lang="en-US" smtClean="0"/>
              <a:pPr>
                <a:defRPr/>
              </a:pPr>
              <a:t>23</a:t>
            </a:fld>
            <a:endParaRPr lang="en-US"/>
          </a:p>
        </p:txBody>
      </p:sp>
      <p:sp>
        <p:nvSpPr>
          <p:cNvPr id="98307"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This slide corresponds with information found in Section 4.3.8.</a:t>
            </a:r>
            <a:endParaRPr lang="en-US" altLang="en-US" dirty="0"/>
          </a:p>
          <a:p>
            <a:pPr eaLnBrk="1" hangingPunct="1">
              <a:spcBef>
                <a:spcPct val="0"/>
              </a:spcBef>
            </a:pPr>
            <a:endParaRPr lang="en-US" altLang="en-US" dirty="0"/>
          </a:p>
          <a:p>
            <a:pPr eaLnBrk="1" hangingPunct="1">
              <a:spcBef>
                <a:spcPct val="0"/>
              </a:spcBef>
            </a:pPr>
            <a:r>
              <a:rPr lang="en-US" altLang="en-US" dirty="0"/>
              <a:t>In partial reinforcement, we reinforce a behavior according to some set rate (fixed) or a varying rate (variable). </a:t>
            </a:r>
          </a:p>
          <a:p>
            <a:pPr eaLnBrk="1" hangingPunct="1">
              <a:spcBef>
                <a:spcPct val="0"/>
              </a:spcBef>
            </a:pPr>
            <a:endParaRPr lang="en-US" altLang="en-US" dirty="0"/>
          </a:p>
          <a:p>
            <a:pPr eaLnBrk="1" hangingPunct="1">
              <a:spcBef>
                <a:spcPct val="0"/>
              </a:spcBef>
            </a:pPr>
            <a:r>
              <a:rPr lang="en-US" altLang="en-US" dirty="0"/>
              <a:t>We also reinforce based on either some number of responses (ratio) or amount of time (interval). </a:t>
            </a:r>
          </a:p>
          <a:p>
            <a:pPr eaLnBrk="1" hangingPunct="1">
              <a:spcBef>
                <a:spcPct val="0"/>
              </a:spcBef>
            </a:pPr>
            <a:endParaRPr lang="en-US" altLang="en-US" dirty="0"/>
          </a:p>
          <a:p>
            <a:pPr eaLnBrk="1" hangingPunct="1">
              <a:spcBef>
                <a:spcPct val="0"/>
              </a:spcBef>
            </a:pPr>
            <a:r>
              <a:rPr lang="en-US" altLang="en-US" b="1" dirty="0"/>
              <a:t>Continue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p:txBody>
          <a:bodyPr/>
          <a:lstStyle/>
          <a:p>
            <a:pPr>
              <a:defRPr/>
            </a:pPr>
            <a:fld id="{9BD05FC7-F59A-4433-96E3-D2D91DDC9B8F}" type="slidenum">
              <a:rPr lang="en-US" smtClean="0"/>
              <a:pPr>
                <a:defRPr/>
              </a:pPr>
              <a:t>24</a:t>
            </a:fld>
            <a:endParaRPr lang="en-US"/>
          </a:p>
        </p:txBody>
      </p:sp>
      <p:sp>
        <p:nvSpPr>
          <p:cNvPr id="99331"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2" name="Rectangle 3"/>
          <p:cNvSpPr>
            <a:spLocks noGrp="1" noChangeArrowheads="1"/>
          </p:cNvSpPr>
          <p:nvPr>
            <p:ph type="body" idx="1"/>
          </p:nvPr>
        </p:nvSpPr>
        <p:spPr bwMode="auto">
          <a:xfrm>
            <a:off x="311818" y="4416007"/>
            <a:ext cx="6465112" cy="464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a:t>This slide corresponds with information found in Section 4.3.8.</a:t>
            </a:r>
            <a:endParaRPr lang="en-US" altLang="en-US"/>
          </a:p>
          <a:p>
            <a:pPr eaLnBrk="1" hangingPunct="1">
              <a:spcBef>
                <a:spcPct val="0"/>
              </a:spcBef>
            </a:pPr>
            <a:endParaRPr lang="en-US" altLang="en-US"/>
          </a:p>
          <a:p>
            <a:pPr eaLnBrk="1" hangingPunct="1">
              <a:spcBef>
                <a:spcPct val="0"/>
              </a:spcBef>
            </a:pPr>
            <a:r>
              <a:rPr lang="en-US" altLang="en-US"/>
              <a:t>The combination of </a:t>
            </a:r>
            <a:r>
              <a:rPr lang="en-US" altLang="en-US" i="1"/>
              <a:t>when</a:t>
            </a:r>
            <a:r>
              <a:rPr lang="en-US" altLang="en-US"/>
              <a:t> to reinforce (fixed or variable rate) and </a:t>
            </a:r>
            <a:r>
              <a:rPr lang="en-US" altLang="en-US" i="1"/>
              <a:t>what</a:t>
            </a:r>
            <a:r>
              <a:rPr lang="en-US" altLang="en-US"/>
              <a:t> to reinforce (response or time) yields four possible </a:t>
            </a:r>
            <a:r>
              <a:rPr lang="en-US" altLang="en-US" i="1"/>
              <a:t>schedules of reinforcement</a:t>
            </a:r>
            <a:r>
              <a:rPr lang="en-US" altLang="en-US"/>
              <a:t>. </a:t>
            </a:r>
          </a:p>
          <a:p>
            <a:pPr eaLnBrk="1" hangingPunct="1">
              <a:spcBef>
                <a:spcPct val="0"/>
              </a:spcBef>
            </a:pPr>
            <a:endParaRPr lang="en-US" altLang="en-US"/>
          </a:p>
          <a:p>
            <a:pPr eaLnBrk="1" hangingPunct="1">
              <a:spcBef>
                <a:spcPct val="0"/>
              </a:spcBef>
            </a:pPr>
            <a:r>
              <a:rPr lang="en-US" altLang="en-US"/>
              <a:t>Fixed interval (or a set amount of time) – such as being paid every two weeks. </a:t>
            </a:r>
          </a:p>
          <a:p>
            <a:pPr eaLnBrk="1" hangingPunct="1">
              <a:spcBef>
                <a:spcPct val="0"/>
              </a:spcBef>
            </a:pPr>
            <a:endParaRPr lang="en-US" altLang="en-US"/>
          </a:p>
          <a:p>
            <a:pPr eaLnBrk="1" hangingPunct="1">
              <a:spcBef>
                <a:spcPct val="0"/>
              </a:spcBef>
            </a:pPr>
            <a:r>
              <a:rPr lang="en-US" altLang="en-US"/>
              <a:t>Fixed ratio (or a set number of responses) – such as being paid for every 100 envelopes stuffed.</a:t>
            </a:r>
          </a:p>
          <a:p>
            <a:pPr eaLnBrk="1" hangingPunct="1">
              <a:spcBef>
                <a:spcPct val="0"/>
              </a:spcBef>
            </a:pPr>
            <a:endParaRPr lang="en-US" altLang="en-US"/>
          </a:p>
          <a:p>
            <a:pPr eaLnBrk="1" hangingPunct="1">
              <a:spcBef>
                <a:spcPct val="0"/>
              </a:spcBef>
            </a:pPr>
            <a:r>
              <a:rPr lang="en-US" altLang="en-US"/>
              <a:t>Variable interval (or a varying amount of time) – such as being reinforced for watching a football game by seeing touchdowns – we are not sure how much time will pass between touchdowns.</a:t>
            </a:r>
          </a:p>
          <a:p>
            <a:pPr eaLnBrk="1" hangingPunct="1">
              <a:spcBef>
                <a:spcPct val="0"/>
              </a:spcBef>
            </a:pPr>
            <a:endParaRPr lang="en-US" altLang="en-US"/>
          </a:p>
          <a:p>
            <a:pPr eaLnBrk="1" hangingPunct="1">
              <a:spcBef>
                <a:spcPct val="0"/>
              </a:spcBef>
            </a:pPr>
            <a:r>
              <a:rPr lang="en-US" altLang="en-US"/>
              <a:t>Variable ratio (or a varying number of responses) – such as a slot machine – we are not sure how many times we will need to pull the handle before we win. </a:t>
            </a:r>
          </a:p>
          <a:p>
            <a:pPr eaLnBrk="1" hangingPunct="1">
              <a:spcBef>
                <a:spcPct val="0"/>
              </a:spcBef>
            </a:pPr>
            <a:endParaRPr lang="en-US" altLang="en-US"/>
          </a:p>
          <a:p>
            <a:pPr eaLnBrk="1" hangingPunct="1">
              <a:spcBef>
                <a:spcPct val="0"/>
              </a:spcBef>
            </a:pPr>
            <a:r>
              <a:rPr lang="en-US" altLang="en-US" b="1"/>
              <a:t>Continue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fixed (F), you will see words such as set, every, and each. If variable (V), you will see words like sometimes or varies.</a:t>
            </a:r>
          </a:p>
          <a:p>
            <a:endParaRPr lang="en-US" dirty="0"/>
          </a:p>
          <a:p>
            <a:r>
              <a:rPr lang="en-US" dirty="0"/>
              <a:t>If a response (R), you will see a clear indication of a behavior that is made. If interval (I), some indication of a specific or period of time will be given.</a:t>
            </a:r>
          </a:p>
          <a:p>
            <a:endParaRPr lang="en-US" dirty="0"/>
          </a:p>
          <a:p>
            <a:endParaRPr lang="en-US" dirty="0"/>
          </a:p>
          <a:p>
            <a:pPr defTabSz="931774">
              <a:defRPr/>
            </a:pPr>
            <a:r>
              <a:rPr lang="en-US" dirty="0"/>
              <a:t>Together – VR</a:t>
            </a:r>
          </a:p>
          <a:p>
            <a:endParaRPr lang="en-US" dirty="0"/>
          </a:p>
        </p:txBody>
      </p:sp>
      <p:sp>
        <p:nvSpPr>
          <p:cNvPr id="4" name="Slide Number Placeholder 3"/>
          <p:cNvSpPr>
            <a:spLocks noGrp="1"/>
          </p:cNvSpPr>
          <p:nvPr>
            <p:ph type="sldNum" sz="quarter" idx="10"/>
          </p:nvPr>
        </p:nvSpPr>
        <p:spPr/>
        <p:txBody>
          <a:bodyPr/>
          <a:lstStyle/>
          <a:p>
            <a:fld id="{50F44271-FE05-481C-A7A4-7B1CEDBF737F}" type="slidenum">
              <a:rPr lang="en-US" smtClean="0"/>
              <a:t>25</a:t>
            </a:fld>
            <a:endParaRPr lang="en-US"/>
          </a:p>
        </p:txBody>
      </p:sp>
    </p:spTree>
    <p:extLst>
      <p:ext uri="{BB962C8B-B14F-4D97-AF65-F5344CB8AC3E}">
        <p14:creationId xmlns:p14="http://schemas.microsoft.com/office/powerpoint/2010/main" val="3181083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Example:</a:t>
            </a:r>
          </a:p>
          <a:p>
            <a:pPr eaLnBrk="1" hangingPunct="1">
              <a:spcBef>
                <a:spcPct val="0"/>
              </a:spcBef>
            </a:pPr>
            <a:r>
              <a:rPr lang="en-US" altLang="en-US" dirty="0"/>
              <a:t>A child cries in her room at night. Her parents come in and pick her up. NR or PR or both?</a:t>
            </a:r>
          </a:p>
          <a:p>
            <a:pPr eaLnBrk="1" hangingPunct="1">
              <a:spcBef>
                <a:spcPct val="0"/>
              </a:spcBef>
            </a:pPr>
            <a:r>
              <a:rPr lang="en-US" altLang="en-US" dirty="0"/>
              <a:t>If parents stop coming to a child’s room at night when she was crying, she would stop crying in the future. </a:t>
            </a:r>
          </a:p>
          <a:p>
            <a:pPr eaLnBrk="1" hangingPunct="1">
              <a:spcBef>
                <a:spcPct val="0"/>
              </a:spcBef>
            </a:pPr>
            <a:endParaRPr lang="en-US" altLang="en-US" i="1" dirty="0"/>
          </a:p>
          <a:p>
            <a:pPr eaLnBrk="1" hangingPunct="1">
              <a:spcBef>
                <a:spcPct val="0"/>
              </a:spcBef>
            </a:pPr>
            <a:r>
              <a:rPr lang="en-US" altLang="en-US" b="1" dirty="0"/>
              <a:t>Factors </a:t>
            </a:r>
          </a:p>
          <a:p>
            <a:pPr eaLnBrk="1" hangingPunct="1">
              <a:spcBef>
                <a:spcPct val="0"/>
              </a:spcBef>
            </a:pPr>
            <a:r>
              <a:rPr lang="en-US" altLang="en-US" i="1" dirty="0"/>
              <a:t>1. Reinforcement schedule - continuous or partial?</a:t>
            </a:r>
          </a:p>
          <a:p>
            <a:pPr eaLnBrk="1" hangingPunct="1">
              <a:spcBef>
                <a:spcPct val="0"/>
              </a:spcBef>
            </a:pPr>
            <a:endParaRPr lang="en-US" altLang="en-US" i="1" dirty="0"/>
          </a:p>
          <a:p>
            <a:pPr eaLnBrk="1" hangingPunct="1">
              <a:spcBef>
                <a:spcPct val="0"/>
              </a:spcBef>
            </a:pPr>
            <a:r>
              <a:rPr lang="en-US" altLang="en-US" dirty="0"/>
              <a:t>It would seem that continuous is better but in reality it is not. An organism reinforced each and every time a desired response is made continues to exhibit that behavior until the reinforcement ends. At that point, the behavior ends as well.</a:t>
            </a:r>
          </a:p>
          <a:p>
            <a:pPr eaLnBrk="1" hangingPunct="1">
              <a:spcBef>
                <a:spcPct val="0"/>
              </a:spcBef>
            </a:pPr>
            <a:endParaRPr lang="en-US" altLang="en-US" dirty="0"/>
          </a:p>
          <a:p>
            <a:pPr eaLnBrk="1" hangingPunct="1">
              <a:spcBef>
                <a:spcPct val="0"/>
              </a:spcBef>
            </a:pPr>
            <a:r>
              <a:rPr lang="en-US" altLang="en-US" dirty="0"/>
              <a:t>Partial leads to a more gradual decrease of the behavior called </a:t>
            </a:r>
            <a:r>
              <a:rPr lang="en-US" altLang="en-US" b="1" dirty="0"/>
              <a:t>resistance to extinction</a:t>
            </a:r>
            <a:r>
              <a:rPr lang="en-US" altLang="en-US" dirty="0"/>
              <a:t>. In other words, the behavior persists once extinction has started. </a:t>
            </a:r>
          </a:p>
          <a:p>
            <a:pPr eaLnBrk="1" hangingPunct="1">
              <a:spcBef>
                <a:spcPct val="0"/>
              </a:spcBef>
            </a:pPr>
            <a:endParaRPr lang="en-US" altLang="en-US" dirty="0"/>
          </a:p>
          <a:p>
            <a:pPr eaLnBrk="1" hangingPunct="1">
              <a:spcBef>
                <a:spcPct val="0"/>
              </a:spcBef>
            </a:pPr>
            <a:r>
              <a:rPr lang="en-US" altLang="en-US" i="1" dirty="0"/>
              <a:t>2. Reinforcement after extinction has begun</a:t>
            </a:r>
          </a:p>
          <a:p>
            <a:pPr eaLnBrk="1" hangingPunct="1">
              <a:spcBef>
                <a:spcPct val="0"/>
              </a:spcBef>
            </a:pPr>
            <a:r>
              <a:rPr lang="en-US" altLang="en-US" dirty="0"/>
              <a:t>If reinforcement occurs during extinction, it makes it harder to occur. </a:t>
            </a:r>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0889" indent="-284709">
              <a:spcBef>
                <a:spcPct val="30000"/>
              </a:spcBef>
              <a:defRPr sz="1200">
                <a:solidFill>
                  <a:schemeClr val="tx1"/>
                </a:solidFill>
                <a:latin typeface="Calibri" pitchFamily="34" charset="0"/>
              </a:defRPr>
            </a:lvl2pPr>
            <a:lvl3pPr marL="1138834" indent="-226473">
              <a:spcBef>
                <a:spcPct val="30000"/>
              </a:spcBef>
              <a:defRPr sz="1200">
                <a:solidFill>
                  <a:schemeClr val="tx1"/>
                </a:solidFill>
                <a:latin typeface="Calibri" pitchFamily="34" charset="0"/>
              </a:defRPr>
            </a:lvl3pPr>
            <a:lvl4pPr marL="1595015" indent="-226473">
              <a:spcBef>
                <a:spcPct val="30000"/>
              </a:spcBef>
              <a:defRPr sz="1200">
                <a:solidFill>
                  <a:schemeClr val="tx1"/>
                </a:solidFill>
                <a:latin typeface="Calibri" pitchFamily="34" charset="0"/>
              </a:defRPr>
            </a:lvl4pPr>
            <a:lvl5pPr marL="2051196" indent="-226473">
              <a:spcBef>
                <a:spcPct val="30000"/>
              </a:spcBef>
              <a:defRPr sz="1200">
                <a:solidFill>
                  <a:schemeClr val="tx1"/>
                </a:solidFill>
                <a:latin typeface="Calibri" pitchFamily="34" charset="0"/>
              </a:defRPr>
            </a:lvl5pPr>
            <a:lvl6pPr marL="2517083" indent="-226473" eaLnBrk="0" fontAlgn="base" hangingPunct="0">
              <a:spcBef>
                <a:spcPct val="30000"/>
              </a:spcBef>
              <a:spcAft>
                <a:spcPct val="0"/>
              </a:spcAft>
              <a:defRPr sz="1200">
                <a:solidFill>
                  <a:schemeClr val="tx1"/>
                </a:solidFill>
                <a:latin typeface="Calibri" pitchFamily="34" charset="0"/>
              </a:defRPr>
            </a:lvl6pPr>
            <a:lvl7pPr marL="2982970" indent="-226473" eaLnBrk="0" fontAlgn="base" hangingPunct="0">
              <a:spcBef>
                <a:spcPct val="30000"/>
              </a:spcBef>
              <a:spcAft>
                <a:spcPct val="0"/>
              </a:spcAft>
              <a:defRPr sz="1200">
                <a:solidFill>
                  <a:schemeClr val="tx1"/>
                </a:solidFill>
                <a:latin typeface="Calibri" pitchFamily="34" charset="0"/>
              </a:defRPr>
            </a:lvl7pPr>
            <a:lvl8pPr marL="3448856" indent="-226473" eaLnBrk="0" fontAlgn="base" hangingPunct="0">
              <a:spcBef>
                <a:spcPct val="30000"/>
              </a:spcBef>
              <a:spcAft>
                <a:spcPct val="0"/>
              </a:spcAft>
              <a:defRPr sz="1200">
                <a:solidFill>
                  <a:schemeClr val="tx1"/>
                </a:solidFill>
                <a:latin typeface="Calibri" pitchFamily="34" charset="0"/>
              </a:defRPr>
            </a:lvl8pPr>
            <a:lvl9pPr marL="3914743" indent="-226473" eaLnBrk="0" fontAlgn="base" hangingPunct="0">
              <a:spcBef>
                <a:spcPct val="30000"/>
              </a:spcBef>
              <a:spcAft>
                <a:spcPct val="0"/>
              </a:spcAft>
              <a:defRPr sz="1200">
                <a:solidFill>
                  <a:schemeClr val="tx1"/>
                </a:solidFill>
                <a:latin typeface="Calibri" pitchFamily="34" charset="0"/>
              </a:defRPr>
            </a:lvl9pPr>
          </a:lstStyle>
          <a:p>
            <a:pPr>
              <a:spcBef>
                <a:spcPct val="0"/>
              </a:spcBef>
            </a:pPr>
            <a:fld id="{B3CE96FD-4B5E-4D21-9BC8-E30A69A18230}" type="slidenum">
              <a:rPr lang="en-US" altLang="en-US"/>
              <a:pPr>
                <a:spcBef>
                  <a:spcPct val="0"/>
                </a:spcBef>
              </a:pPr>
              <a:t>27</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novel behaviors may include emotional responses such as aggressive behavior.</a:t>
            </a:r>
          </a:p>
          <a:p>
            <a:pPr eaLnBrk="1" hangingPunct="1">
              <a:spcBef>
                <a:spcPct val="0"/>
              </a:spcBef>
            </a:pPr>
            <a:endParaRPr lang="en-US" altLang="en-US"/>
          </a:p>
          <a:p>
            <a:pPr eaLnBrk="1" hangingPunct="1">
              <a:spcBef>
                <a:spcPct val="0"/>
              </a:spcBef>
            </a:pPr>
            <a:r>
              <a:rPr lang="en-US" altLang="en-US"/>
              <a:t>This is a natural reaction to the termination of the reinforcement. </a:t>
            </a:r>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0889" indent="-284709">
              <a:spcBef>
                <a:spcPct val="30000"/>
              </a:spcBef>
              <a:defRPr sz="1200">
                <a:solidFill>
                  <a:schemeClr val="tx1"/>
                </a:solidFill>
                <a:latin typeface="Calibri" pitchFamily="34" charset="0"/>
              </a:defRPr>
            </a:lvl2pPr>
            <a:lvl3pPr marL="1138834" indent="-226473">
              <a:spcBef>
                <a:spcPct val="30000"/>
              </a:spcBef>
              <a:defRPr sz="1200">
                <a:solidFill>
                  <a:schemeClr val="tx1"/>
                </a:solidFill>
                <a:latin typeface="Calibri" pitchFamily="34" charset="0"/>
              </a:defRPr>
            </a:lvl3pPr>
            <a:lvl4pPr marL="1595015" indent="-226473">
              <a:spcBef>
                <a:spcPct val="30000"/>
              </a:spcBef>
              <a:defRPr sz="1200">
                <a:solidFill>
                  <a:schemeClr val="tx1"/>
                </a:solidFill>
                <a:latin typeface="Calibri" pitchFamily="34" charset="0"/>
              </a:defRPr>
            </a:lvl4pPr>
            <a:lvl5pPr marL="2051196" indent="-226473">
              <a:spcBef>
                <a:spcPct val="30000"/>
              </a:spcBef>
              <a:defRPr sz="1200">
                <a:solidFill>
                  <a:schemeClr val="tx1"/>
                </a:solidFill>
                <a:latin typeface="Calibri" pitchFamily="34" charset="0"/>
              </a:defRPr>
            </a:lvl5pPr>
            <a:lvl6pPr marL="2517083" indent="-226473" eaLnBrk="0" fontAlgn="base" hangingPunct="0">
              <a:spcBef>
                <a:spcPct val="30000"/>
              </a:spcBef>
              <a:spcAft>
                <a:spcPct val="0"/>
              </a:spcAft>
              <a:defRPr sz="1200">
                <a:solidFill>
                  <a:schemeClr val="tx1"/>
                </a:solidFill>
                <a:latin typeface="Calibri" pitchFamily="34" charset="0"/>
              </a:defRPr>
            </a:lvl6pPr>
            <a:lvl7pPr marL="2982970" indent="-226473" eaLnBrk="0" fontAlgn="base" hangingPunct="0">
              <a:spcBef>
                <a:spcPct val="30000"/>
              </a:spcBef>
              <a:spcAft>
                <a:spcPct val="0"/>
              </a:spcAft>
              <a:defRPr sz="1200">
                <a:solidFill>
                  <a:schemeClr val="tx1"/>
                </a:solidFill>
                <a:latin typeface="Calibri" pitchFamily="34" charset="0"/>
              </a:defRPr>
            </a:lvl7pPr>
            <a:lvl8pPr marL="3448856" indent="-226473" eaLnBrk="0" fontAlgn="base" hangingPunct="0">
              <a:spcBef>
                <a:spcPct val="30000"/>
              </a:spcBef>
              <a:spcAft>
                <a:spcPct val="0"/>
              </a:spcAft>
              <a:defRPr sz="1200">
                <a:solidFill>
                  <a:schemeClr val="tx1"/>
                </a:solidFill>
                <a:latin typeface="Calibri" pitchFamily="34" charset="0"/>
              </a:defRPr>
            </a:lvl8pPr>
            <a:lvl9pPr marL="3914743" indent="-226473" eaLnBrk="0" fontAlgn="base" hangingPunct="0">
              <a:spcBef>
                <a:spcPct val="30000"/>
              </a:spcBef>
              <a:spcAft>
                <a:spcPct val="0"/>
              </a:spcAft>
              <a:defRPr sz="1200">
                <a:solidFill>
                  <a:schemeClr val="tx1"/>
                </a:solidFill>
                <a:latin typeface="Calibri" pitchFamily="34" charset="0"/>
              </a:defRPr>
            </a:lvl9pPr>
          </a:lstStyle>
          <a:p>
            <a:pPr>
              <a:spcBef>
                <a:spcPct val="0"/>
              </a:spcBef>
            </a:pPr>
            <a:fld id="{2FF782A7-972A-4F21-8B0D-8432EA4254F1}" type="slidenum">
              <a:rPr lang="en-US" altLang="en-US"/>
              <a:pPr>
                <a:spcBef>
                  <a:spcPct val="0"/>
                </a:spcBef>
              </a:pPr>
              <a:t>28</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If a child misbehaves (the bad behavior) for attention (the PR), then with extinction you would not give the PR (meaning nothing happens) while with punishment, you might slap his or her behind (a PP) or taking away </a:t>
            </a:r>
            <a:r>
              <a:rPr lang="en-US" sz="1600" dirty="0" err="1"/>
              <a:t>tv</a:t>
            </a:r>
            <a:r>
              <a:rPr lang="en-US" sz="1600" dirty="0"/>
              <a:t> time (an NP). In either case, something happens unlike extinction. </a:t>
            </a:r>
          </a:p>
        </p:txBody>
      </p:sp>
      <p:sp>
        <p:nvSpPr>
          <p:cNvPr id="4" name="Slide Number Placeholder 3"/>
          <p:cNvSpPr>
            <a:spLocks noGrp="1"/>
          </p:cNvSpPr>
          <p:nvPr>
            <p:ph type="sldNum" sz="quarter" idx="10"/>
          </p:nvPr>
        </p:nvSpPr>
        <p:spPr/>
        <p:txBody>
          <a:bodyPr/>
          <a:lstStyle/>
          <a:p>
            <a:fld id="{50F44271-FE05-481C-A7A4-7B1CEDBF737F}" type="slidenum">
              <a:rPr lang="en-US" smtClean="0"/>
              <a:t>29</a:t>
            </a:fld>
            <a:endParaRPr lang="en-US"/>
          </a:p>
        </p:txBody>
      </p:sp>
    </p:spTree>
    <p:extLst>
      <p:ext uri="{BB962C8B-B14F-4D97-AF65-F5344CB8AC3E}">
        <p14:creationId xmlns:p14="http://schemas.microsoft.com/office/powerpoint/2010/main" val="20598780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If reinforcement has started again when the behavior re-emerges, extinction will end.</a:t>
            </a:r>
          </a:p>
          <a:p>
            <a:pPr eaLnBrk="1" hangingPunct="1">
              <a:spcBef>
                <a:spcPct val="0"/>
              </a:spcBef>
            </a:pPr>
            <a:endParaRPr lang="en-US" altLang="en-US"/>
          </a:p>
          <a:p>
            <a:pPr eaLnBrk="1" hangingPunct="1">
              <a:spcBef>
                <a:spcPct val="0"/>
              </a:spcBef>
            </a:pPr>
            <a:r>
              <a:rPr lang="en-US" altLang="en-US"/>
              <a:t>If no reinforcement still, the behavior will not continue for long. </a:t>
            </a:r>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0889" indent="-284709">
              <a:spcBef>
                <a:spcPct val="30000"/>
              </a:spcBef>
              <a:defRPr sz="1200">
                <a:solidFill>
                  <a:schemeClr val="tx1"/>
                </a:solidFill>
                <a:latin typeface="Calibri" pitchFamily="34" charset="0"/>
              </a:defRPr>
            </a:lvl2pPr>
            <a:lvl3pPr marL="1138834" indent="-226473">
              <a:spcBef>
                <a:spcPct val="30000"/>
              </a:spcBef>
              <a:defRPr sz="1200">
                <a:solidFill>
                  <a:schemeClr val="tx1"/>
                </a:solidFill>
                <a:latin typeface="Calibri" pitchFamily="34" charset="0"/>
              </a:defRPr>
            </a:lvl3pPr>
            <a:lvl4pPr marL="1595015" indent="-226473">
              <a:spcBef>
                <a:spcPct val="30000"/>
              </a:spcBef>
              <a:defRPr sz="1200">
                <a:solidFill>
                  <a:schemeClr val="tx1"/>
                </a:solidFill>
                <a:latin typeface="Calibri" pitchFamily="34" charset="0"/>
              </a:defRPr>
            </a:lvl4pPr>
            <a:lvl5pPr marL="2051196" indent="-226473">
              <a:spcBef>
                <a:spcPct val="30000"/>
              </a:spcBef>
              <a:defRPr sz="1200">
                <a:solidFill>
                  <a:schemeClr val="tx1"/>
                </a:solidFill>
                <a:latin typeface="Calibri" pitchFamily="34" charset="0"/>
              </a:defRPr>
            </a:lvl5pPr>
            <a:lvl6pPr marL="2517083" indent="-226473" eaLnBrk="0" fontAlgn="base" hangingPunct="0">
              <a:spcBef>
                <a:spcPct val="30000"/>
              </a:spcBef>
              <a:spcAft>
                <a:spcPct val="0"/>
              </a:spcAft>
              <a:defRPr sz="1200">
                <a:solidFill>
                  <a:schemeClr val="tx1"/>
                </a:solidFill>
                <a:latin typeface="Calibri" pitchFamily="34" charset="0"/>
              </a:defRPr>
            </a:lvl6pPr>
            <a:lvl7pPr marL="2982970" indent="-226473" eaLnBrk="0" fontAlgn="base" hangingPunct="0">
              <a:spcBef>
                <a:spcPct val="30000"/>
              </a:spcBef>
              <a:spcAft>
                <a:spcPct val="0"/>
              </a:spcAft>
              <a:defRPr sz="1200">
                <a:solidFill>
                  <a:schemeClr val="tx1"/>
                </a:solidFill>
                <a:latin typeface="Calibri" pitchFamily="34" charset="0"/>
              </a:defRPr>
            </a:lvl7pPr>
            <a:lvl8pPr marL="3448856" indent="-226473" eaLnBrk="0" fontAlgn="base" hangingPunct="0">
              <a:spcBef>
                <a:spcPct val="30000"/>
              </a:spcBef>
              <a:spcAft>
                <a:spcPct val="0"/>
              </a:spcAft>
              <a:defRPr sz="1200">
                <a:solidFill>
                  <a:schemeClr val="tx1"/>
                </a:solidFill>
                <a:latin typeface="Calibri" pitchFamily="34" charset="0"/>
              </a:defRPr>
            </a:lvl8pPr>
            <a:lvl9pPr marL="3914743" indent="-226473" eaLnBrk="0" fontAlgn="base" hangingPunct="0">
              <a:spcBef>
                <a:spcPct val="30000"/>
              </a:spcBef>
              <a:spcAft>
                <a:spcPct val="0"/>
              </a:spcAft>
              <a:defRPr sz="1200">
                <a:solidFill>
                  <a:schemeClr val="tx1"/>
                </a:solidFill>
                <a:latin typeface="Calibri" pitchFamily="34" charset="0"/>
              </a:defRPr>
            </a:lvl9pPr>
          </a:lstStyle>
          <a:p>
            <a:pPr>
              <a:spcBef>
                <a:spcPct val="0"/>
              </a:spcBef>
            </a:pPr>
            <a:fld id="{AF5E8C02-CC36-47F1-8C57-A354EB95C1B5}" type="slidenum">
              <a:rPr lang="en-US" altLang="en-US"/>
              <a:pPr>
                <a:spcBef>
                  <a:spcPct val="0"/>
                </a:spcBef>
              </a:pPr>
              <a:t>30</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F44271-FE05-481C-A7A4-7B1CEDBF737F}" type="slidenum">
              <a:rPr lang="en-US" smtClean="0"/>
              <a:t>8</a:t>
            </a:fld>
            <a:endParaRPr lang="en-US"/>
          </a:p>
        </p:txBody>
      </p:sp>
    </p:spTree>
    <p:extLst>
      <p:ext uri="{BB962C8B-B14F-4D97-AF65-F5344CB8AC3E}">
        <p14:creationId xmlns:p14="http://schemas.microsoft.com/office/powerpoint/2010/main" val="3813211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First, what does the term conditioned mean? In the context of Topic 4, conditioned means </a:t>
            </a:r>
            <a:r>
              <a:rPr lang="en-US" altLang="en-US" i="1"/>
              <a:t>learned</a:t>
            </a:r>
            <a:r>
              <a:rPr lang="en-US" altLang="en-US"/>
              <a:t>. Something </a:t>
            </a:r>
            <a:r>
              <a:rPr lang="en-US" altLang="en-US" i="1"/>
              <a:t>un</a:t>
            </a:r>
            <a:r>
              <a:rPr lang="en-US" altLang="en-US"/>
              <a:t>-</a:t>
            </a:r>
            <a:r>
              <a:rPr lang="en-US" altLang="en-US" i="1"/>
              <a:t>conditioned </a:t>
            </a:r>
            <a:r>
              <a:rPr lang="en-US" altLang="en-US"/>
              <a:t>is unlearned then. </a:t>
            </a:r>
          </a:p>
          <a:p>
            <a:pPr eaLnBrk="1" hangingPunct="1">
              <a:spcBef>
                <a:spcPct val="0"/>
              </a:spcBef>
            </a:pPr>
            <a:endParaRPr lang="en-US" altLang="en-US"/>
          </a:p>
          <a:p>
            <a:pPr eaLnBrk="1" hangingPunct="1">
              <a:spcBef>
                <a:spcPct val="0"/>
              </a:spcBef>
            </a:pPr>
            <a:r>
              <a:rPr lang="en-US" altLang="en-US"/>
              <a:t>Now that we have looked at each stage of learning according to classical conditioning, consider what a stimulus is. Simply, it is something we </a:t>
            </a:r>
            <a:r>
              <a:rPr lang="en-US" altLang="en-US" b="1"/>
              <a:t>sense</a:t>
            </a:r>
            <a:r>
              <a:rPr lang="en-US" altLang="en-US"/>
              <a:t> in our environment such as when a dog hears the bell or sees the food. A response is a </a:t>
            </a:r>
            <a:r>
              <a:rPr lang="en-US" altLang="en-US" b="1"/>
              <a:t>behavior</a:t>
            </a:r>
            <a:r>
              <a:rPr lang="en-US" altLang="en-US"/>
              <a:t> the animal or person makes in response to the stimulus. </a:t>
            </a:r>
          </a:p>
          <a:p>
            <a:pPr eaLnBrk="1" hangingPunct="1">
              <a:spcBef>
                <a:spcPct val="0"/>
              </a:spcBef>
            </a:pPr>
            <a:endParaRPr lang="en-US" altLang="en-US"/>
          </a:p>
          <a:p>
            <a:pPr eaLnBrk="1" hangingPunct="1">
              <a:spcBef>
                <a:spcPct val="0"/>
              </a:spcBef>
            </a:pPr>
            <a:r>
              <a:rPr lang="en-US" altLang="en-US"/>
              <a:t>Put the terms together and you get the unlearned response we make to an unlearned stimulus such as when your knee jerks out in response to the stimulus of a hammer strike (UCS </a:t>
            </a:r>
            <a:r>
              <a:rPr lang="en-US" altLang="en-US">
                <a:sym typeface="Wingdings" pitchFamily="2" charset="2"/>
              </a:rPr>
              <a:t> UCR)</a:t>
            </a:r>
            <a:r>
              <a:rPr lang="en-US" altLang="en-US"/>
              <a:t>. Finally, we learn to make a response to a stimulus that was initially neutral (CS </a:t>
            </a:r>
            <a:r>
              <a:rPr lang="en-US" altLang="en-US">
                <a:sym typeface="Wingdings" pitchFamily="2" charset="2"/>
              </a:rPr>
              <a:t> CR)</a:t>
            </a:r>
            <a:endParaRPr lang="en-US" altLang="en-US" b="1"/>
          </a:p>
          <a:p>
            <a:pPr eaLnBrk="1" hangingPunct="1">
              <a:spcBef>
                <a:spcPct val="0"/>
              </a:spcBef>
            </a:pPr>
            <a:endParaRPr lang="en-US" altLang="en-US"/>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100">
                <a:solidFill>
                  <a:schemeClr val="tx1"/>
                </a:solidFill>
                <a:latin typeface="Calibri" pitchFamily="34" charset="0"/>
              </a:defRPr>
            </a:lvl1pPr>
            <a:lvl2pPr marL="722278" indent="-277799">
              <a:spcBef>
                <a:spcPct val="30000"/>
              </a:spcBef>
              <a:defRPr sz="1100">
                <a:solidFill>
                  <a:schemeClr val="tx1"/>
                </a:solidFill>
                <a:latin typeface="Calibri" pitchFamily="34" charset="0"/>
              </a:defRPr>
            </a:lvl2pPr>
            <a:lvl3pPr marL="1111196" indent="-222239">
              <a:spcBef>
                <a:spcPct val="30000"/>
              </a:spcBef>
              <a:defRPr sz="1100">
                <a:solidFill>
                  <a:schemeClr val="tx1"/>
                </a:solidFill>
                <a:latin typeface="Calibri" pitchFamily="34" charset="0"/>
              </a:defRPr>
            </a:lvl3pPr>
            <a:lvl4pPr marL="1557177" indent="-222239">
              <a:spcBef>
                <a:spcPct val="30000"/>
              </a:spcBef>
              <a:defRPr sz="1100">
                <a:solidFill>
                  <a:schemeClr val="tx1"/>
                </a:solidFill>
                <a:latin typeface="Calibri" pitchFamily="34" charset="0"/>
              </a:defRPr>
            </a:lvl4pPr>
            <a:lvl5pPr marL="2001655" indent="-222239">
              <a:spcBef>
                <a:spcPct val="30000"/>
              </a:spcBef>
              <a:defRPr sz="1100">
                <a:solidFill>
                  <a:schemeClr val="tx1"/>
                </a:solidFill>
                <a:latin typeface="Calibri" pitchFamily="34" charset="0"/>
              </a:defRPr>
            </a:lvl5pPr>
            <a:lvl6pPr marL="2434120" indent="-222239" eaLnBrk="0" fontAlgn="base" hangingPunct="0">
              <a:spcBef>
                <a:spcPct val="30000"/>
              </a:spcBef>
              <a:spcAft>
                <a:spcPct val="0"/>
              </a:spcAft>
              <a:defRPr sz="1100">
                <a:solidFill>
                  <a:schemeClr val="tx1"/>
                </a:solidFill>
                <a:latin typeface="Calibri" pitchFamily="34" charset="0"/>
              </a:defRPr>
            </a:lvl6pPr>
            <a:lvl7pPr marL="2866586" indent="-222239" eaLnBrk="0" fontAlgn="base" hangingPunct="0">
              <a:spcBef>
                <a:spcPct val="30000"/>
              </a:spcBef>
              <a:spcAft>
                <a:spcPct val="0"/>
              </a:spcAft>
              <a:defRPr sz="1100">
                <a:solidFill>
                  <a:schemeClr val="tx1"/>
                </a:solidFill>
                <a:latin typeface="Calibri" pitchFamily="34" charset="0"/>
              </a:defRPr>
            </a:lvl7pPr>
            <a:lvl8pPr marL="3299051" indent="-222239" eaLnBrk="0" fontAlgn="base" hangingPunct="0">
              <a:spcBef>
                <a:spcPct val="30000"/>
              </a:spcBef>
              <a:spcAft>
                <a:spcPct val="0"/>
              </a:spcAft>
              <a:defRPr sz="1100">
                <a:solidFill>
                  <a:schemeClr val="tx1"/>
                </a:solidFill>
                <a:latin typeface="Calibri" pitchFamily="34" charset="0"/>
              </a:defRPr>
            </a:lvl8pPr>
            <a:lvl9pPr marL="3731517" indent="-222239" eaLnBrk="0" fontAlgn="base" hangingPunct="0">
              <a:spcBef>
                <a:spcPct val="30000"/>
              </a:spcBef>
              <a:spcAft>
                <a:spcPct val="0"/>
              </a:spcAft>
              <a:defRPr sz="1100">
                <a:solidFill>
                  <a:schemeClr val="tx1"/>
                </a:solidFill>
                <a:latin typeface="Calibri" pitchFamily="34" charset="0"/>
              </a:defRPr>
            </a:lvl9pPr>
          </a:lstStyle>
          <a:p>
            <a:pPr>
              <a:spcBef>
                <a:spcPct val="0"/>
              </a:spcBef>
            </a:pPr>
            <a:fld id="{CCB1D903-2D77-4F77-A9EF-EC150D445E01}" type="slidenum">
              <a:rPr lang="en-US" altLang="en-US"/>
              <a:pPr>
                <a:spcBef>
                  <a:spcPct val="0"/>
                </a:spcBef>
              </a:pPr>
              <a:t>32</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100">
                <a:solidFill>
                  <a:schemeClr val="tx1"/>
                </a:solidFill>
                <a:latin typeface="Calibri" pitchFamily="34" charset="0"/>
              </a:defRPr>
            </a:lvl1pPr>
            <a:lvl2pPr marL="722278" indent="-277799">
              <a:spcBef>
                <a:spcPct val="30000"/>
              </a:spcBef>
              <a:defRPr sz="1100">
                <a:solidFill>
                  <a:schemeClr val="tx1"/>
                </a:solidFill>
                <a:latin typeface="Calibri" pitchFamily="34" charset="0"/>
              </a:defRPr>
            </a:lvl2pPr>
            <a:lvl3pPr marL="1111196" indent="-222239">
              <a:spcBef>
                <a:spcPct val="30000"/>
              </a:spcBef>
              <a:defRPr sz="1100">
                <a:solidFill>
                  <a:schemeClr val="tx1"/>
                </a:solidFill>
                <a:latin typeface="Calibri" pitchFamily="34" charset="0"/>
              </a:defRPr>
            </a:lvl3pPr>
            <a:lvl4pPr marL="1557177" indent="-222239">
              <a:spcBef>
                <a:spcPct val="30000"/>
              </a:spcBef>
              <a:defRPr sz="1100">
                <a:solidFill>
                  <a:schemeClr val="tx1"/>
                </a:solidFill>
                <a:latin typeface="Calibri" pitchFamily="34" charset="0"/>
              </a:defRPr>
            </a:lvl4pPr>
            <a:lvl5pPr marL="2001655" indent="-222239">
              <a:spcBef>
                <a:spcPct val="30000"/>
              </a:spcBef>
              <a:defRPr sz="1100">
                <a:solidFill>
                  <a:schemeClr val="tx1"/>
                </a:solidFill>
                <a:latin typeface="Calibri" pitchFamily="34" charset="0"/>
              </a:defRPr>
            </a:lvl5pPr>
            <a:lvl6pPr marL="2434120" indent="-222239" eaLnBrk="0" fontAlgn="base" hangingPunct="0">
              <a:spcBef>
                <a:spcPct val="30000"/>
              </a:spcBef>
              <a:spcAft>
                <a:spcPct val="0"/>
              </a:spcAft>
              <a:defRPr sz="1100">
                <a:solidFill>
                  <a:schemeClr val="tx1"/>
                </a:solidFill>
                <a:latin typeface="Calibri" pitchFamily="34" charset="0"/>
              </a:defRPr>
            </a:lvl6pPr>
            <a:lvl7pPr marL="2866586" indent="-222239" eaLnBrk="0" fontAlgn="base" hangingPunct="0">
              <a:spcBef>
                <a:spcPct val="30000"/>
              </a:spcBef>
              <a:spcAft>
                <a:spcPct val="0"/>
              </a:spcAft>
              <a:defRPr sz="1100">
                <a:solidFill>
                  <a:schemeClr val="tx1"/>
                </a:solidFill>
                <a:latin typeface="Calibri" pitchFamily="34" charset="0"/>
              </a:defRPr>
            </a:lvl7pPr>
            <a:lvl8pPr marL="3299051" indent="-222239" eaLnBrk="0" fontAlgn="base" hangingPunct="0">
              <a:spcBef>
                <a:spcPct val="30000"/>
              </a:spcBef>
              <a:spcAft>
                <a:spcPct val="0"/>
              </a:spcAft>
              <a:defRPr sz="1100">
                <a:solidFill>
                  <a:schemeClr val="tx1"/>
                </a:solidFill>
                <a:latin typeface="Calibri" pitchFamily="34" charset="0"/>
              </a:defRPr>
            </a:lvl8pPr>
            <a:lvl9pPr marL="3731517" indent="-222239" eaLnBrk="0" fontAlgn="base" hangingPunct="0">
              <a:spcBef>
                <a:spcPct val="30000"/>
              </a:spcBef>
              <a:spcAft>
                <a:spcPct val="0"/>
              </a:spcAft>
              <a:defRPr sz="1100">
                <a:solidFill>
                  <a:schemeClr val="tx1"/>
                </a:solidFill>
                <a:latin typeface="Calibri" pitchFamily="34" charset="0"/>
              </a:defRPr>
            </a:lvl9pPr>
          </a:lstStyle>
          <a:p>
            <a:pPr>
              <a:spcBef>
                <a:spcPct val="0"/>
              </a:spcBef>
            </a:pPr>
            <a:fld id="{737E3497-85DD-45A8-B8EE-BC89A9040428}" type="slidenum">
              <a:rPr lang="en-US" altLang="en-US"/>
              <a:pPr>
                <a:spcBef>
                  <a:spcPct val="0"/>
                </a:spcBef>
              </a:pPr>
              <a:t>33</a:t>
            </a:fld>
            <a:endParaRPr lang="en-US" altLang="en-US"/>
          </a:p>
        </p:txBody>
      </p:sp>
      <p:sp>
        <p:nvSpPr>
          <p:cNvPr id="12291"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This </a:t>
            </a:r>
            <a:r>
              <a:rPr lang="en-US" altLang="en-US" b="1"/>
              <a:t>preconditioning</a:t>
            </a:r>
            <a:r>
              <a:rPr lang="en-US" altLang="en-US"/>
              <a:t> phase really is about two associations that we are born with that you might think of as facts. </a:t>
            </a:r>
          </a:p>
          <a:p>
            <a:pPr eaLnBrk="1" hangingPunct="1">
              <a:spcBef>
                <a:spcPct val="0"/>
              </a:spcBef>
            </a:pPr>
            <a:endParaRPr lang="en-US" altLang="en-US"/>
          </a:p>
          <a:p>
            <a:pPr eaLnBrk="1" hangingPunct="1">
              <a:spcBef>
                <a:spcPct val="0"/>
              </a:spcBef>
            </a:pPr>
            <a:r>
              <a:rPr lang="en-US" altLang="en-US"/>
              <a:t>First, there are some stimuli that automatically elicit a certain response in us. Consider that dogs salivate at the sight of food. The relationship of stimulus (the food) and response (salivation) is unlearned, and are given the terms </a:t>
            </a:r>
            <a:r>
              <a:rPr lang="en-US" altLang="en-US" i="1"/>
              <a:t>unconditioned stimulus (UCS)</a:t>
            </a:r>
            <a:r>
              <a:rPr lang="en-US" altLang="en-US"/>
              <a:t> and </a:t>
            </a:r>
            <a:r>
              <a:rPr lang="en-US" altLang="en-US" i="1"/>
              <a:t>unconditioned response (UCR)</a:t>
            </a:r>
            <a:r>
              <a:rPr lang="en-US" altLang="en-US"/>
              <a:t>. </a:t>
            </a:r>
          </a:p>
          <a:p>
            <a:pPr eaLnBrk="1" hangingPunct="1">
              <a:spcBef>
                <a:spcPct val="0"/>
              </a:spcBef>
            </a:pPr>
            <a:endParaRPr lang="en-US" altLang="en-US"/>
          </a:p>
          <a:p>
            <a:pPr eaLnBrk="1" hangingPunct="1">
              <a:spcBef>
                <a:spcPct val="0"/>
              </a:spcBef>
            </a:pPr>
            <a:r>
              <a:rPr lang="en-US" altLang="en-US"/>
              <a:t>Second, neutral stimuli (NS) in our environment tend to yield </a:t>
            </a:r>
            <a:r>
              <a:rPr lang="en-US" altLang="en-US" i="1"/>
              <a:t>no</a:t>
            </a:r>
            <a:r>
              <a:rPr lang="en-US" altLang="en-US"/>
              <a:t> response (NR). For instance, dogs do not make any response (NR) to the ringing of a bell (NS). So, the relationships of UCS–UCR and NS–NR are unlearned or inborn. </a:t>
            </a:r>
          </a:p>
          <a:p>
            <a:pPr eaLnBrk="1" hangingPunct="1">
              <a:spcBef>
                <a:spcPct val="0"/>
              </a:spcBef>
            </a:pPr>
            <a:endParaRPr lang="en-US" altLang="en-US" i="1"/>
          </a:p>
          <a:p>
            <a:pPr eaLnBrk="1" hangingPunct="1">
              <a:spcBef>
                <a:spcPct val="0"/>
              </a:spcBef>
            </a:pPr>
            <a:r>
              <a:rPr lang="en-US" altLang="en-US" b="1"/>
              <a:t>Conditioning</a:t>
            </a:r>
            <a:r>
              <a:rPr lang="en-US" altLang="en-US"/>
              <a:t> is when learning occurs. In our environment we are constantly presented with neutral stimuli. If a NS is presented relatively close in time </a:t>
            </a:r>
            <a:r>
              <a:rPr lang="en-US" altLang="en-US" i="1"/>
              <a:t>and</a:t>
            </a:r>
            <a:r>
              <a:rPr lang="en-US" altLang="en-US"/>
              <a:t> on more than one occasion to a UCS to which we make a response (the UCR), then we may learn to associate the NS with the UCS.</a:t>
            </a:r>
          </a:p>
          <a:p>
            <a:pPr eaLnBrk="1" hangingPunct="1">
              <a:spcBef>
                <a:spcPct val="0"/>
              </a:spcBef>
            </a:pPr>
            <a:endParaRPr lang="en-US" altLang="en-US" i="1"/>
          </a:p>
          <a:p>
            <a:pPr eaLnBrk="1" hangingPunct="1">
              <a:spcBef>
                <a:spcPct val="0"/>
              </a:spcBef>
            </a:pPr>
            <a:r>
              <a:rPr lang="en-US" altLang="en-US" b="1"/>
              <a:t>Postconditioning</a:t>
            </a:r>
            <a:r>
              <a:rPr lang="en-US" altLang="en-US"/>
              <a:t>, or </a:t>
            </a:r>
            <a:r>
              <a:rPr lang="en-US" altLang="en-US" i="1"/>
              <a:t>after</a:t>
            </a:r>
            <a:r>
              <a:rPr lang="en-US" altLang="en-US"/>
              <a:t> learning has occurred, establishes a </a:t>
            </a:r>
            <a:r>
              <a:rPr lang="en-US" altLang="en-US" i="1"/>
              <a:t>new</a:t>
            </a:r>
            <a:r>
              <a:rPr lang="en-US" altLang="en-US"/>
              <a:t> and not naturally occurring relationship of a conditioned stimulus (CS; previously the NS) and conditioned response (CR; the same response). In Pavlov’s experiment, the bell (NS) is paired with the food (UCS) enough times that the mere sound of the bell ringing (now a CS) elicits salivation  (the CR).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Think of </a:t>
            </a:r>
            <a:r>
              <a:rPr lang="en-US" altLang="en-US" i="1"/>
              <a:t>pairing</a:t>
            </a:r>
            <a:r>
              <a:rPr lang="en-US" altLang="en-US"/>
              <a:t> as "adding" two things together. If you look at the basic diagram for Pavlov's experiment (Figure 4.2), there is only one place where you see an </a:t>
            </a:r>
            <a:r>
              <a:rPr lang="en-US" altLang="en-US" i="1"/>
              <a:t>addition sign.</a:t>
            </a:r>
            <a:r>
              <a:rPr lang="en-US" altLang="en-US"/>
              <a:t> In reality, the sign only means </a:t>
            </a:r>
            <a:r>
              <a:rPr lang="en-US" altLang="en-US" i="1"/>
              <a:t>and</a:t>
            </a:r>
            <a:r>
              <a:rPr lang="en-US" altLang="en-US"/>
              <a:t>, but even so, it is the only place where you have one thing—</a:t>
            </a:r>
            <a:r>
              <a:rPr lang="en-US" altLang="en-US" i="1"/>
              <a:t>and</a:t>
            </a:r>
            <a:r>
              <a:rPr lang="en-US" altLang="en-US"/>
              <a:t> another. This is what is paired.</a:t>
            </a:r>
          </a:p>
          <a:p>
            <a:pPr eaLnBrk="1" hangingPunct="1">
              <a:spcBef>
                <a:spcPct val="0"/>
              </a:spcBef>
            </a:pPr>
            <a:endParaRPr lang="en-US" altLang="en-US" i="1"/>
          </a:p>
          <a:p>
            <a:pPr eaLnBrk="1" hangingPunct="1">
              <a:spcBef>
                <a:spcPct val="0"/>
              </a:spcBef>
            </a:pPr>
            <a:r>
              <a:rPr lang="en-US" altLang="en-US" i="1"/>
              <a:t>What is needed?</a:t>
            </a:r>
          </a:p>
          <a:p>
            <a:pPr eaLnBrk="1" hangingPunct="1">
              <a:spcBef>
                <a:spcPct val="0"/>
              </a:spcBef>
            </a:pPr>
            <a:r>
              <a:rPr lang="en-US" altLang="en-US"/>
              <a:t>Repeated pairings – We do not learn an association after just one pairing. Several pairings are needed. </a:t>
            </a:r>
          </a:p>
          <a:p>
            <a:pPr eaLnBrk="1" hangingPunct="1">
              <a:spcBef>
                <a:spcPct val="0"/>
              </a:spcBef>
            </a:pPr>
            <a:endParaRPr lang="en-US" altLang="en-US"/>
          </a:p>
          <a:p>
            <a:pPr eaLnBrk="1" hangingPunct="1">
              <a:spcBef>
                <a:spcPct val="0"/>
              </a:spcBef>
            </a:pPr>
            <a:r>
              <a:rPr lang="en-US" altLang="en-US"/>
              <a:t>Moderate spacing – Spacing is too important. </a:t>
            </a:r>
          </a:p>
          <a:p>
            <a:pPr eaLnBrk="1" hangingPunct="1">
              <a:spcBef>
                <a:spcPct val="0"/>
              </a:spcBef>
            </a:pPr>
            <a:r>
              <a:rPr lang="en-US" altLang="en-US"/>
              <a:t>If the spacing is </a:t>
            </a:r>
            <a:r>
              <a:rPr lang="en-US" altLang="en-US" i="1"/>
              <a:t>too close together in time</a:t>
            </a:r>
            <a:r>
              <a:rPr lang="en-US" altLang="en-US"/>
              <a:t>, the NS may be missed as it occurs almost on top of the UCS. </a:t>
            </a:r>
          </a:p>
          <a:p>
            <a:pPr eaLnBrk="1" hangingPunct="1">
              <a:spcBef>
                <a:spcPct val="0"/>
              </a:spcBef>
            </a:pPr>
            <a:r>
              <a:rPr lang="en-US" altLang="en-US"/>
              <a:t>If it is too far apart in time, other NSs may occur and so the association we want to be learned does is forgotten or a different association is learned.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100">
                <a:solidFill>
                  <a:schemeClr val="tx1"/>
                </a:solidFill>
                <a:latin typeface="Calibri" pitchFamily="34" charset="0"/>
              </a:defRPr>
            </a:lvl1pPr>
            <a:lvl2pPr marL="722278" indent="-277799">
              <a:spcBef>
                <a:spcPct val="30000"/>
              </a:spcBef>
              <a:defRPr sz="1100">
                <a:solidFill>
                  <a:schemeClr val="tx1"/>
                </a:solidFill>
                <a:latin typeface="Calibri" pitchFamily="34" charset="0"/>
              </a:defRPr>
            </a:lvl2pPr>
            <a:lvl3pPr marL="1111196" indent="-222239">
              <a:spcBef>
                <a:spcPct val="30000"/>
              </a:spcBef>
              <a:defRPr sz="1100">
                <a:solidFill>
                  <a:schemeClr val="tx1"/>
                </a:solidFill>
                <a:latin typeface="Calibri" pitchFamily="34" charset="0"/>
              </a:defRPr>
            </a:lvl3pPr>
            <a:lvl4pPr marL="1557177" indent="-222239">
              <a:spcBef>
                <a:spcPct val="30000"/>
              </a:spcBef>
              <a:defRPr sz="1100">
                <a:solidFill>
                  <a:schemeClr val="tx1"/>
                </a:solidFill>
                <a:latin typeface="Calibri" pitchFamily="34" charset="0"/>
              </a:defRPr>
            </a:lvl4pPr>
            <a:lvl5pPr marL="2001655" indent="-222239">
              <a:spcBef>
                <a:spcPct val="30000"/>
              </a:spcBef>
              <a:defRPr sz="1100">
                <a:solidFill>
                  <a:schemeClr val="tx1"/>
                </a:solidFill>
                <a:latin typeface="Calibri" pitchFamily="34" charset="0"/>
              </a:defRPr>
            </a:lvl5pPr>
            <a:lvl6pPr marL="2434120" indent="-222239" eaLnBrk="0" fontAlgn="base" hangingPunct="0">
              <a:spcBef>
                <a:spcPct val="30000"/>
              </a:spcBef>
              <a:spcAft>
                <a:spcPct val="0"/>
              </a:spcAft>
              <a:defRPr sz="1100">
                <a:solidFill>
                  <a:schemeClr val="tx1"/>
                </a:solidFill>
                <a:latin typeface="Calibri" pitchFamily="34" charset="0"/>
              </a:defRPr>
            </a:lvl6pPr>
            <a:lvl7pPr marL="2866586" indent="-222239" eaLnBrk="0" fontAlgn="base" hangingPunct="0">
              <a:spcBef>
                <a:spcPct val="30000"/>
              </a:spcBef>
              <a:spcAft>
                <a:spcPct val="0"/>
              </a:spcAft>
              <a:defRPr sz="1100">
                <a:solidFill>
                  <a:schemeClr val="tx1"/>
                </a:solidFill>
                <a:latin typeface="Calibri" pitchFamily="34" charset="0"/>
              </a:defRPr>
            </a:lvl7pPr>
            <a:lvl8pPr marL="3299051" indent="-222239" eaLnBrk="0" fontAlgn="base" hangingPunct="0">
              <a:spcBef>
                <a:spcPct val="30000"/>
              </a:spcBef>
              <a:spcAft>
                <a:spcPct val="0"/>
              </a:spcAft>
              <a:defRPr sz="1100">
                <a:solidFill>
                  <a:schemeClr val="tx1"/>
                </a:solidFill>
                <a:latin typeface="Calibri" pitchFamily="34" charset="0"/>
              </a:defRPr>
            </a:lvl8pPr>
            <a:lvl9pPr marL="3731517" indent="-222239" eaLnBrk="0" fontAlgn="base" hangingPunct="0">
              <a:spcBef>
                <a:spcPct val="30000"/>
              </a:spcBef>
              <a:spcAft>
                <a:spcPct val="0"/>
              </a:spcAft>
              <a:defRPr sz="1100">
                <a:solidFill>
                  <a:schemeClr val="tx1"/>
                </a:solidFill>
                <a:latin typeface="Calibri" pitchFamily="34" charset="0"/>
              </a:defRPr>
            </a:lvl9pPr>
          </a:lstStyle>
          <a:p>
            <a:pPr>
              <a:spcBef>
                <a:spcPct val="0"/>
              </a:spcBef>
            </a:pPr>
            <a:fld id="{C277FC0F-0CA4-4A91-A18C-B324491085A0}" type="slidenum">
              <a:rPr lang="en-US" altLang="en-US"/>
              <a:pPr>
                <a:spcBef>
                  <a:spcPct val="0"/>
                </a:spcBef>
              </a:pPr>
              <a:t>34</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381000" y="4343703"/>
            <a:ext cx="6096000" cy="4572000"/>
          </a:xfrm>
        </p:spPr>
        <p:txBody>
          <a:bodyPr>
            <a:noAutofit/>
          </a:bodyPr>
          <a:lstStyle/>
          <a:p>
            <a:pPr>
              <a:defRPr/>
            </a:pPr>
            <a:r>
              <a:rPr lang="en-US" sz="1800" b="1" u="sng" dirty="0"/>
              <a:t>Described emotions as:</a:t>
            </a:r>
          </a:p>
          <a:p>
            <a:pPr marL="228556" indent="-228556">
              <a:buFontTx/>
              <a:buAutoNum type="arabicPeriod"/>
              <a:defRPr/>
            </a:pPr>
            <a:r>
              <a:rPr lang="en-US" sz="1800" dirty="0"/>
              <a:t>An objective stimulus situation</a:t>
            </a:r>
          </a:p>
          <a:p>
            <a:pPr marL="228556" indent="-228556">
              <a:buFontTx/>
              <a:buAutoNum type="arabicPeriod"/>
              <a:defRPr/>
            </a:pPr>
            <a:r>
              <a:rPr lang="en-US" sz="1800" dirty="0"/>
              <a:t>The overt bodily response</a:t>
            </a:r>
          </a:p>
          <a:p>
            <a:pPr marL="228556" indent="-228556">
              <a:buFontTx/>
              <a:buAutoNum type="arabicPeriod"/>
              <a:defRPr/>
            </a:pPr>
            <a:r>
              <a:rPr lang="en-US" sz="1800" dirty="0"/>
              <a:t>Internal physiological changes</a:t>
            </a:r>
          </a:p>
          <a:p>
            <a:pPr marL="228556" indent="-228556">
              <a:buFontTx/>
              <a:buAutoNum type="arabicPeriod"/>
              <a:defRPr/>
            </a:pPr>
            <a:endParaRPr lang="en-US" sz="1800" dirty="0"/>
          </a:p>
          <a:p>
            <a:pPr marL="228556" indent="-228556">
              <a:defRPr/>
            </a:pPr>
            <a:r>
              <a:rPr lang="en-US" sz="1800" b="1" u="sng" dirty="0"/>
              <a:t>Basic Emotions:</a:t>
            </a:r>
          </a:p>
          <a:p>
            <a:pPr marL="228556" indent="-228556">
              <a:defRPr/>
            </a:pPr>
            <a:r>
              <a:rPr lang="en-US" sz="1800" dirty="0"/>
              <a:t>Fear is produced by loud noises and by sudden loss of support</a:t>
            </a:r>
          </a:p>
          <a:p>
            <a:pPr marL="228556" indent="-228556">
              <a:defRPr/>
            </a:pPr>
            <a:endParaRPr lang="en-US" sz="1800" dirty="0"/>
          </a:p>
          <a:p>
            <a:pPr marL="228556" indent="-228556">
              <a:defRPr/>
            </a:pPr>
            <a:r>
              <a:rPr lang="en-US" sz="1800" dirty="0"/>
              <a:t>Rage is produced by the restriction of bodily movements</a:t>
            </a:r>
          </a:p>
          <a:p>
            <a:pPr marL="228556" indent="-228556">
              <a:defRPr/>
            </a:pPr>
            <a:endParaRPr lang="en-US" sz="1800" dirty="0"/>
          </a:p>
          <a:p>
            <a:pPr marL="228556" indent="-228556">
              <a:defRPr/>
            </a:pPr>
            <a:r>
              <a:rPr lang="en-US" sz="1800" dirty="0"/>
              <a:t>Love is evoked by caressing the skin or by rocking and patting.</a:t>
            </a:r>
          </a:p>
          <a:p>
            <a:pPr marL="228556" indent="-228556">
              <a:defRPr/>
            </a:pPr>
            <a:endParaRPr lang="en-US" sz="1800" dirty="0"/>
          </a:p>
          <a:p>
            <a:pPr marL="228556" indent="-228556">
              <a:defRPr/>
            </a:pPr>
            <a:r>
              <a:rPr lang="en-US" sz="1800" dirty="0"/>
              <a:t>Other emotional responses are compounded of these basic emotions through the conditioning process</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100">
                <a:solidFill>
                  <a:schemeClr val="tx1"/>
                </a:solidFill>
                <a:latin typeface="Calibri" pitchFamily="34" charset="0"/>
              </a:defRPr>
            </a:lvl1pPr>
            <a:lvl2pPr marL="722278" indent="-277799">
              <a:spcBef>
                <a:spcPct val="30000"/>
              </a:spcBef>
              <a:defRPr sz="1100">
                <a:solidFill>
                  <a:schemeClr val="tx1"/>
                </a:solidFill>
                <a:latin typeface="Calibri" pitchFamily="34" charset="0"/>
              </a:defRPr>
            </a:lvl2pPr>
            <a:lvl3pPr marL="1111196" indent="-222239">
              <a:spcBef>
                <a:spcPct val="30000"/>
              </a:spcBef>
              <a:defRPr sz="1100">
                <a:solidFill>
                  <a:schemeClr val="tx1"/>
                </a:solidFill>
                <a:latin typeface="Calibri" pitchFamily="34" charset="0"/>
              </a:defRPr>
            </a:lvl3pPr>
            <a:lvl4pPr marL="1557177" indent="-222239">
              <a:spcBef>
                <a:spcPct val="30000"/>
              </a:spcBef>
              <a:defRPr sz="1100">
                <a:solidFill>
                  <a:schemeClr val="tx1"/>
                </a:solidFill>
                <a:latin typeface="Calibri" pitchFamily="34" charset="0"/>
              </a:defRPr>
            </a:lvl4pPr>
            <a:lvl5pPr marL="2001655" indent="-222239">
              <a:spcBef>
                <a:spcPct val="30000"/>
              </a:spcBef>
              <a:defRPr sz="1100">
                <a:solidFill>
                  <a:schemeClr val="tx1"/>
                </a:solidFill>
                <a:latin typeface="Calibri" pitchFamily="34" charset="0"/>
              </a:defRPr>
            </a:lvl5pPr>
            <a:lvl6pPr marL="2434120" indent="-222239" eaLnBrk="0" fontAlgn="base" hangingPunct="0">
              <a:spcBef>
                <a:spcPct val="30000"/>
              </a:spcBef>
              <a:spcAft>
                <a:spcPct val="0"/>
              </a:spcAft>
              <a:defRPr sz="1100">
                <a:solidFill>
                  <a:schemeClr val="tx1"/>
                </a:solidFill>
                <a:latin typeface="Calibri" pitchFamily="34" charset="0"/>
              </a:defRPr>
            </a:lvl6pPr>
            <a:lvl7pPr marL="2866586" indent="-222239" eaLnBrk="0" fontAlgn="base" hangingPunct="0">
              <a:spcBef>
                <a:spcPct val="30000"/>
              </a:spcBef>
              <a:spcAft>
                <a:spcPct val="0"/>
              </a:spcAft>
              <a:defRPr sz="1100">
                <a:solidFill>
                  <a:schemeClr val="tx1"/>
                </a:solidFill>
                <a:latin typeface="Calibri" pitchFamily="34" charset="0"/>
              </a:defRPr>
            </a:lvl7pPr>
            <a:lvl8pPr marL="3299051" indent="-222239" eaLnBrk="0" fontAlgn="base" hangingPunct="0">
              <a:spcBef>
                <a:spcPct val="30000"/>
              </a:spcBef>
              <a:spcAft>
                <a:spcPct val="0"/>
              </a:spcAft>
              <a:defRPr sz="1100">
                <a:solidFill>
                  <a:schemeClr val="tx1"/>
                </a:solidFill>
                <a:latin typeface="Calibri" pitchFamily="34" charset="0"/>
              </a:defRPr>
            </a:lvl8pPr>
            <a:lvl9pPr marL="3731517" indent="-222239" eaLnBrk="0" fontAlgn="base" hangingPunct="0">
              <a:spcBef>
                <a:spcPct val="30000"/>
              </a:spcBef>
              <a:spcAft>
                <a:spcPct val="0"/>
              </a:spcAft>
              <a:defRPr sz="1100">
                <a:solidFill>
                  <a:schemeClr val="tx1"/>
                </a:solidFill>
                <a:latin typeface="Calibri" pitchFamily="34" charset="0"/>
              </a:defRPr>
            </a:lvl9pPr>
          </a:lstStyle>
          <a:p>
            <a:pPr>
              <a:spcBef>
                <a:spcPct val="0"/>
              </a:spcBef>
            </a:pPr>
            <a:fld id="{29A64E5B-E1E0-4155-B3DA-7960CBA203A1}" type="slidenum">
              <a:rPr lang="en-US" altLang="en-US"/>
              <a:pPr>
                <a:spcBef>
                  <a:spcPct val="0"/>
                </a:spcBef>
              </a:pPr>
              <a:t>35</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100">
                <a:solidFill>
                  <a:schemeClr val="tx1"/>
                </a:solidFill>
                <a:latin typeface="Calibri" pitchFamily="34" charset="0"/>
              </a:defRPr>
            </a:lvl1pPr>
            <a:lvl2pPr marL="722278" indent="-277799">
              <a:spcBef>
                <a:spcPct val="30000"/>
              </a:spcBef>
              <a:defRPr sz="1100">
                <a:solidFill>
                  <a:schemeClr val="tx1"/>
                </a:solidFill>
                <a:latin typeface="Calibri" pitchFamily="34" charset="0"/>
              </a:defRPr>
            </a:lvl2pPr>
            <a:lvl3pPr marL="1111196" indent="-222239">
              <a:spcBef>
                <a:spcPct val="30000"/>
              </a:spcBef>
              <a:defRPr sz="1100">
                <a:solidFill>
                  <a:schemeClr val="tx1"/>
                </a:solidFill>
                <a:latin typeface="Calibri" pitchFamily="34" charset="0"/>
              </a:defRPr>
            </a:lvl3pPr>
            <a:lvl4pPr marL="1557177" indent="-222239">
              <a:spcBef>
                <a:spcPct val="30000"/>
              </a:spcBef>
              <a:defRPr sz="1100">
                <a:solidFill>
                  <a:schemeClr val="tx1"/>
                </a:solidFill>
                <a:latin typeface="Calibri" pitchFamily="34" charset="0"/>
              </a:defRPr>
            </a:lvl4pPr>
            <a:lvl5pPr marL="2001655" indent="-222239">
              <a:spcBef>
                <a:spcPct val="30000"/>
              </a:spcBef>
              <a:defRPr sz="1100">
                <a:solidFill>
                  <a:schemeClr val="tx1"/>
                </a:solidFill>
                <a:latin typeface="Calibri" pitchFamily="34" charset="0"/>
              </a:defRPr>
            </a:lvl5pPr>
            <a:lvl6pPr marL="2434120" indent="-222239" eaLnBrk="0" fontAlgn="base" hangingPunct="0">
              <a:spcBef>
                <a:spcPct val="30000"/>
              </a:spcBef>
              <a:spcAft>
                <a:spcPct val="0"/>
              </a:spcAft>
              <a:defRPr sz="1100">
                <a:solidFill>
                  <a:schemeClr val="tx1"/>
                </a:solidFill>
                <a:latin typeface="Calibri" pitchFamily="34" charset="0"/>
              </a:defRPr>
            </a:lvl6pPr>
            <a:lvl7pPr marL="2866586" indent="-222239" eaLnBrk="0" fontAlgn="base" hangingPunct="0">
              <a:spcBef>
                <a:spcPct val="30000"/>
              </a:spcBef>
              <a:spcAft>
                <a:spcPct val="0"/>
              </a:spcAft>
              <a:defRPr sz="1100">
                <a:solidFill>
                  <a:schemeClr val="tx1"/>
                </a:solidFill>
                <a:latin typeface="Calibri" pitchFamily="34" charset="0"/>
              </a:defRPr>
            </a:lvl7pPr>
            <a:lvl8pPr marL="3299051" indent="-222239" eaLnBrk="0" fontAlgn="base" hangingPunct="0">
              <a:spcBef>
                <a:spcPct val="30000"/>
              </a:spcBef>
              <a:spcAft>
                <a:spcPct val="0"/>
              </a:spcAft>
              <a:defRPr sz="1100">
                <a:solidFill>
                  <a:schemeClr val="tx1"/>
                </a:solidFill>
                <a:latin typeface="Calibri" pitchFamily="34" charset="0"/>
              </a:defRPr>
            </a:lvl8pPr>
            <a:lvl9pPr marL="3731517" indent="-222239" eaLnBrk="0" fontAlgn="base" hangingPunct="0">
              <a:spcBef>
                <a:spcPct val="30000"/>
              </a:spcBef>
              <a:spcAft>
                <a:spcPct val="0"/>
              </a:spcAft>
              <a:defRPr sz="1100">
                <a:solidFill>
                  <a:schemeClr val="tx1"/>
                </a:solidFill>
                <a:latin typeface="Calibri" pitchFamily="34" charset="0"/>
              </a:defRPr>
            </a:lvl9pPr>
          </a:lstStyle>
          <a:p>
            <a:pPr>
              <a:spcBef>
                <a:spcPct val="0"/>
              </a:spcBef>
            </a:pPr>
            <a:fld id="{641D2B9C-F9AC-44CA-AA87-0025992C1255}" type="slidenum">
              <a:rPr lang="en-US" altLang="en-US"/>
              <a:pPr>
                <a:spcBef>
                  <a:spcPct val="0"/>
                </a:spcBef>
              </a:pPr>
              <a:t>36</a:t>
            </a:fld>
            <a:endParaRPr lang="en-US" altLang="en-US"/>
          </a:p>
        </p:txBody>
      </p:sp>
      <p:sp>
        <p:nvSpPr>
          <p:cNvPr id="18435"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One of the most famous studies in psychology was conducted by Watson and Rayner (1920). Essentially, they wanted to explore "the possibility of conditioning various types of emotional response.“ The researchers ran a 9-month-old child,  commonly known as Little Albert, through a series of trials in which he was exposed to a white rat and other furry objects to which no response was made outside of curiosity (NS–NR not shown). </a:t>
            </a:r>
          </a:p>
          <a:p>
            <a:pPr eaLnBrk="1" hangingPunct="1">
              <a:spcBef>
                <a:spcPct val="0"/>
              </a:spcBef>
            </a:pPr>
            <a:endParaRPr lang="en-US" altLang="en-US" dirty="0"/>
          </a:p>
          <a:p>
            <a:pPr eaLnBrk="1" hangingPunct="1">
              <a:spcBef>
                <a:spcPct val="0"/>
              </a:spcBef>
            </a:pPr>
            <a:r>
              <a:rPr lang="en-US" altLang="en-US" dirty="0"/>
              <a:t>In Panel A of Figure 4.3, we have the naturally occurring response to the stimulus of a loud sound. </a:t>
            </a:r>
          </a:p>
          <a:p>
            <a:pPr eaLnBrk="1" hangingPunct="1">
              <a:spcBef>
                <a:spcPct val="0"/>
              </a:spcBef>
            </a:pPr>
            <a:r>
              <a:rPr lang="en-US" altLang="en-US" dirty="0"/>
              <a:t>On later trials, the rat was presented and followed closely by a loud sound (Panel B). </a:t>
            </a:r>
          </a:p>
          <a:p>
            <a:pPr eaLnBrk="1" hangingPunct="1">
              <a:spcBef>
                <a:spcPct val="0"/>
              </a:spcBef>
            </a:pPr>
            <a:r>
              <a:rPr lang="en-US" altLang="en-US" dirty="0"/>
              <a:t>After several conditioning trials, the child responded with fear to the mere presence of the white rat (Panel C). </a:t>
            </a:r>
          </a:p>
          <a:p>
            <a:pPr eaLnBrk="1" hangingPunct="1">
              <a:spcBef>
                <a:spcPct val="0"/>
              </a:spcBef>
            </a:pPr>
            <a:endParaRPr lang="en-US" altLang="en-US" dirty="0"/>
          </a:p>
          <a:p>
            <a:pPr eaLnBrk="1" hangingPunct="1">
              <a:spcBef>
                <a:spcPct val="0"/>
              </a:spcBef>
            </a:pPr>
            <a:r>
              <a:rPr lang="en-US" altLang="en-US" dirty="0"/>
              <a:t>These are called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100">
                <a:solidFill>
                  <a:schemeClr val="tx1"/>
                </a:solidFill>
                <a:latin typeface="Calibri" pitchFamily="34" charset="0"/>
              </a:defRPr>
            </a:lvl1pPr>
            <a:lvl2pPr marL="722278" indent="-277799">
              <a:spcBef>
                <a:spcPct val="30000"/>
              </a:spcBef>
              <a:defRPr sz="1100">
                <a:solidFill>
                  <a:schemeClr val="tx1"/>
                </a:solidFill>
                <a:latin typeface="Calibri" pitchFamily="34" charset="0"/>
              </a:defRPr>
            </a:lvl2pPr>
            <a:lvl3pPr marL="1111196" indent="-222239">
              <a:spcBef>
                <a:spcPct val="30000"/>
              </a:spcBef>
              <a:defRPr sz="1100">
                <a:solidFill>
                  <a:schemeClr val="tx1"/>
                </a:solidFill>
                <a:latin typeface="Calibri" pitchFamily="34" charset="0"/>
              </a:defRPr>
            </a:lvl3pPr>
            <a:lvl4pPr marL="1557177" indent="-222239">
              <a:spcBef>
                <a:spcPct val="30000"/>
              </a:spcBef>
              <a:defRPr sz="1100">
                <a:solidFill>
                  <a:schemeClr val="tx1"/>
                </a:solidFill>
                <a:latin typeface="Calibri" pitchFamily="34" charset="0"/>
              </a:defRPr>
            </a:lvl4pPr>
            <a:lvl5pPr marL="2001655" indent="-222239">
              <a:spcBef>
                <a:spcPct val="30000"/>
              </a:spcBef>
              <a:defRPr sz="1100">
                <a:solidFill>
                  <a:schemeClr val="tx1"/>
                </a:solidFill>
                <a:latin typeface="Calibri" pitchFamily="34" charset="0"/>
              </a:defRPr>
            </a:lvl5pPr>
            <a:lvl6pPr marL="2434120" indent="-222239" eaLnBrk="0" fontAlgn="base" hangingPunct="0">
              <a:spcBef>
                <a:spcPct val="30000"/>
              </a:spcBef>
              <a:spcAft>
                <a:spcPct val="0"/>
              </a:spcAft>
              <a:defRPr sz="1100">
                <a:solidFill>
                  <a:schemeClr val="tx1"/>
                </a:solidFill>
                <a:latin typeface="Calibri" pitchFamily="34" charset="0"/>
              </a:defRPr>
            </a:lvl6pPr>
            <a:lvl7pPr marL="2866586" indent="-222239" eaLnBrk="0" fontAlgn="base" hangingPunct="0">
              <a:spcBef>
                <a:spcPct val="30000"/>
              </a:spcBef>
              <a:spcAft>
                <a:spcPct val="0"/>
              </a:spcAft>
              <a:defRPr sz="1100">
                <a:solidFill>
                  <a:schemeClr val="tx1"/>
                </a:solidFill>
                <a:latin typeface="Calibri" pitchFamily="34" charset="0"/>
              </a:defRPr>
            </a:lvl7pPr>
            <a:lvl8pPr marL="3299051" indent="-222239" eaLnBrk="0" fontAlgn="base" hangingPunct="0">
              <a:spcBef>
                <a:spcPct val="30000"/>
              </a:spcBef>
              <a:spcAft>
                <a:spcPct val="0"/>
              </a:spcAft>
              <a:defRPr sz="1100">
                <a:solidFill>
                  <a:schemeClr val="tx1"/>
                </a:solidFill>
                <a:latin typeface="Calibri" pitchFamily="34" charset="0"/>
              </a:defRPr>
            </a:lvl8pPr>
            <a:lvl9pPr marL="3731517" indent="-222239" eaLnBrk="0" fontAlgn="base" hangingPunct="0">
              <a:spcBef>
                <a:spcPct val="30000"/>
              </a:spcBef>
              <a:spcAft>
                <a:spcPct val="0"/>
              </a:spcAft>
              <a:defRPr sz="1100">
                <a:solidFill>
                  <a:schemeClr val="tx1"/>
                </a:solidFill>
                <a:latin typeface="Calibri" pitchFamily="34" charset="0"/>
              </a:defRPr>
            </a:lvl9pPr>
          </a:lstStyle>
          <a:p>
            <a:pPr>
              <a:spcBef>
                <a:spcPct val="0"/>
              </a:spcBef>
            </a:pPr>
            <a:fld id="{C9B75385-21F6-4D8B-BB87-B65F21416A48}" type="slidenum">
              <a:rPr lang="en-US" altLang="en-US"/>
              <a:pPr>
                <a:spcBef>
                  <a:spcPct val="0"/>
                </a:spcBef>
              </a:pPr>
              <a:t>37</a:t>
            </a:fld>
            <a:endParaRPr lang="en-US" altLang="en-US"/>
          </a:p>
        </p:txBody>
      </p:sp>
      <p:sp>
        <p:nvSpPr>
          <p:cNvPr id="20483" name="Rectangle 2"/>
          <p:cNvSpPr>
            <a:spLocks noGrp="1" noRot="1" noChangeAspect="1" noChangeArrowheads="1" noTextEdit="1"/>
          </p:cNvSpPr>
          <p:nvPr>
            <p:ph type="sldImg"/>
          </p:nvPr>
        </p:nvSpPr>
        <p:spPr bwMode="auto">
          <a:xfrm>
            <a:off x="350838" y="487363"/>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p:cNvSpPr>
            <a:spLocks noGrp="1" noChangeArrowheads="1"/>
          </p:cNvSpPr>
          <p:nvPr>
            <p:ph type="body" idx="1"/>
          </p:nvPr>
        </p:nvSpPr>
        <p:spPr bwMode="auto">
          <a:xfrm>
            <a:off x="337841" y="4162274"/>
            <a:ext cx="6033492" cy="442685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An answer comes four years later from the work of Mary Cover Jones with a 3-year-old called Peter. </a:t>
            </a:r>
          </a:p>
          <a:p>
            <a:pPr eaLnBrk="1" hangingPunct="1">
              <a:spcBef>
                <a:spcPct val="0"/>
              </a:spcBef>
            </a:pPr>
            <a:endParaRPr lang="en-US" altLang="en-US"/>
          </a:p>
          <a:p>
            <a:pPr eaLnBrk="1" hangingPunct="1">
              <a:spcBef>
                <a:spcPct val="0"/>
              </a:spcBef>
            </a:pPr>
            <a:r>
              <a:rPr lang="en-US" altLang="en-US"/>
              <a:t>Considered the follow-up to Watson and Rayner (1920), Jones (1924) wanted to see if a child who learned to be afraid of white rabbits (Panel B) could be conditioned to become unafraid of them. Simply, she placed the child in one end of a room and then brought in the rabbit. The rabbit was far enough away so as to not cause distress. Then, Jones gave the child some pleasant food (i.e., something sweet such as cookies [Panel C]; remember the response to the food is unlearned, i.e., Panel A). The procedure in Panel C continued with the rabbit being brought in a bit closer each time to eventually the child did not respond with distress to the rabbit (Panel D). </a:t>
            </a:r>
          </a:p>
          <a:p>
            <a:pPr eaLnBrk="1" hangingPunct="1">
              <a:spcBef>
                <a:spcPct val="0"/>
              </a:spcBef>
            </a:pPr>
            <a:endParaRPr lang="en-US" altLang="en-US"/>
          </a:p>
          <a:p>
            <a:pPr eaLnBrk="1" hangingPunct="1">
              <a:spcBef>
                <a:spcPct val="0"/>
              </a:spcBef>
            </a:pPr>
            <a:r>
              <a:rPr lang="en-US" altLang="en-US"/>
              <a:t>This is called </a:t>
            </a:r>
            <a:r>
              <a:rPr lang="en-US" altLang="en-US" b="1"/>
              <a:t>counterconditioning</a:t>
            </a:r>
            <a:r>
              <a:rPr lang="en-US" altLang="en-US"/>
              <a: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100">
                <a:solidFill>
                  <a:schemeClr val="tx1"/>
                </a:solidFill>
                <a:latin typeface="Calibri" pitchFamily="34" charset="0"/>
              </a:defRPr>
            </a:lvl1pPr>
            <a:lvl2pPr marL="722278" indent="-277799">
              <a:spcBef>
                <a:spcPct val="30000"/>
              </a:spcBef>
              <a:defRPr sz="1100">
                <a:solidFill>
                  <a:schemeClr val="tx1"/>
                </a:solidFill>
                <a:latin typeface="Calibri" pitchFamily="34" charset="0"/>
              </a:defRPr>
            </a:lvl2pPr>
            <a:lvl3pPr marL="1111196" indent="-222239">
              <a:spcBef>
                <a:spcPct val="30000"/>
              </a:spcBef>
              <a:defRPr sz="1100">
                <a:solidFill>
                  <a:schemeClr val="tx1"/>
                </a:solidFill>
                <a:latin typeface="Calibri" pitchFamily="34" charset="0"/>
              </a:defRPr>
            </a:lvl3pPr>
            <a:lvl4pPr marL="1557177" indent="-222239">
              <a:spcBef>
                <a:spcPct val="30000"/>
              </a:spcBef>
              <a:defRPr sz="1100">
                <a:solidFill>
                  <a:schemeClr val="tx1"/>
                </a:solidFill>
                <a:latin typeface="Calibri" pitchFamily="34" charset="0"/>
              </a:defRPr>
            </a:lvl4pPr>
            <a:lvl5pPr marL="2001655" indent="-222239">
              <a:spcBef>
                <a:spcPct val="30000"/>
              </a:spcBef>
              <a:defRPr sz="1100">
                <a:solidFill>
                  <a:schemeClr val="tx1"/>
                </a:solidFill>
                <a:latin typeface="Calibri" pitchFamily="34" charset="0"/>
              </a:defRPr>
            </a:lvl5pPr>
            <a:lvl6pPr marL="2434120" indent="-222239" eaLnBrk="0" fontAlgn="base" hangingPunct="0">
              <a:spcBef>
                <a:spcPct val="30000"/>
              </a:spcBef>
              <a:spcAft>
                <a:spcPct val="0"/>
              </a:spcAft>
              <a:defRPr sz="1100">
                <a:solidFill>
                  <a:schemeClr val="tx1"/>
                </a:solidFill>
                <a:latin typeface="Calibri" pitchFamily="34" charset="0"/>
              </a:defRPr>
            </a:lvl6pPr>
            <a:lvl7pPr marL="2866586" indent="-222239" eaLnBrk="0" fontAlgn="base" hangingPunct="0">
              <a:spcBef>
                <a:spcPct val="30000"/>
              </a:spcBef>
              <a:spcAft>
                <a:spcPct val="0"/>
              </a:spcAft>
              <a:defRPr sz="1100">
                <a:solidFill>
                  <a:schemeClr val="tx1"/>
                </a:solidFill>
                <a:latin typeface="Calibri" pitchFamily="34" charset="0"/>
              </a:defRPr>
            </a:lvl7pPr>
            <a:lvl8pPr marL="3299051" indent="-222239" eaLnBrk="0" fontAlgn="base" hangingPunct="0">
              <a:spcBef>
                <a:spcPct val="30000"/>
              </a:spcBef>
              <a:spcAft>
                <a:spcPct val="0"/>
              </a:spcAft>
              <a:defRPr sz="1100">
                <a:solidFill>
                  <a:schemeClr val="tx1"/>
                </a:solidFill>
                <a:latin typeface="Calibri" pitchFamily="34" charset="0"/>
              </a:defRPr>
            </a:lvl8pPr>
            <a:lvl9pPr marL="3731517" indent="-222239" eaLnBrk="0" fontAlgn="base" hangingPunct="0">
              <a:spcBef>
                <a:spcPct val="30000"/>
              </a:spcBef>
              <a:spcAft>
                <a:spcPct val="0"/>
              </a:spcAft>
              <a:defRPr sz="1100">
                <a:solidFill>
                  <a:schemeClr val="tx1"/>
                </a:solidFill>
                <a:latin typeface="Calibri" pitchFamily="34" charset="0"/>
              </a:defRPr>
            </a:lvl9pPr>
          </a:lstStyle>
          <a:p>
            <a:pPr>
              <a:spcBef>
                <a:spcPct val="0"/>
              </a:spcBef>
            </a:pPr>
            <a:fld id="{FF2BD070-4E46-4FC3-BD6D-E4D816B8F410}" type="slidenum">
              <a:rPr lang="en-US" altLang="en-US"/>
              <a:pPr>
                <a:spcBef>
                  <a:spcPct val="0"/>
                </a:spcBef>
              </a:pPr>
              <a:t>38</a:t>
            </a:fld>
            <a:endParaRPr lang="en-US" altLang="en-US"/>
          </a:p>
        </p:txBody>
      </p:sp>
      <p:sp>
        <p:nvSpPr>
          <p:cNvPr id="22531"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a:t>So what is going on here? </a:t>
            </a:r>
          </a:p>
          <a:p>
            <a:pPr eaLnBrk="1" hangingPunct="1">
              <a:spcBef>
                <a:spcPct val="0"/>
              </a:spcBef>
            </a:pPr>
            <a:endParaRPr lang="en-US" altLang="en-US" i="1"/>
          </a:p>
          <a:p>
            <a:pPr eaLnBrk="1" hangingPunct="1">
              <a:spcBef>
                <a:spcPct val="0"/>
              </a:spcBef>
            </a:pPr>
            <a:r>
              <a:rPr lang="en-US" altLang="en-US"/>
              <a:t>Music makes us happy but we do not enter the world responding to patriotic symbols such as the flag. </a:t>
            </a:r>
          </a:p>
          <a:p>
            <a:pPr eaLnBrk="1" hangingPunct="1">
              <a:spcBef>
                <a:spcPct val="0"/>
              </a:spcBef>
            </a:pPr>
            <a:endParaRPr lang="en-US" altLang="en-US"/>
          </a:p>
          <a:p>
            <a:pPr eaLnBrk="1" hangingPunct="1">
              <a:spcBef>
                <a:spcPct val="0"/>
              </a:spcBef>
            </a:pPr>
            <a:r>
              <a:rPr lang="en-US" altLang="en-US"/>
              <a:t>If the flag (NS) is paired with patriotic music (UCS) enough times and with moderate spacing, making us feel happy (UCR), then eventually the mere sight of the flag (CS) will make us feel happy (CR).</a:t>
            </a:r>
          </a:p>
          <a:p>
            <a:pPr eaLnBrk="1" hangingPunct="1">
              <a:spcBef>
                <a:spcPct val="0"/>
              </a:spcBef>
            </a:pPr>
            <a:endParaRPr lang="en-US" altLang="en-US"/>
          </a:p>
          <a:p>
            <a:pPr eaLnBrk="1" hangingPunct="1">
              <a:spcBef>
                <a:spcPct val="0"/>
              </a:spcBef>
            </a:pPr>
            <a:endParaRPr lang="en-US" altLang="en-US" b="1"/>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100">
                <a:solidFill>
                  <a:schemeClr val="tx1"/>
                </a:solidFill>
                <a:latin typeface="Calibri" pitchFamily="34" charset="0"/>
              </a:defRPr>
            </a:lvl1pPr>
            <a:lvl2pPr marL="722278" indent="-277799">
              <a:spcBef>
                <a:spcPct val="30000"/>
              </a:spcBef>
              <a:defRPr sz="1100">
                <a:solidFill>
                  <a:schemeClr val="tx1"/>
                </a:solidFill>
                <a:latin typeface="Calibri" pitchFamily="34" charset="0"/>
              </a:defRPr>
            </a:lvl2pPr>
            <a:lvl3pPr marL="1111196" indent="-222239">
              <a:spcBef>
                <a:spcPct val="30000"/>
              </a:spcBef>
              <a:defRPr sz="1100">
                <a:solidFill>
                  <a:schemeClr val="tx1"/>
                </a:solidFill>
                <a:latin typeface="Calibri" pitchFamily="34" charset="0"/>
              </a:defRPr>
            </a:lvl3pPr>
            <a:lvl4pPr marL="1557177" indent="-222239">
              <a:spcBef>
                <a:spcPct val="30000"/>
              </a:spcBef>
              <a:defRPr sz="1100">
                <a:solidFill>
                  <a:schemeClr val="tx1"/>
                </a:solidFill>
                <a:latin typeface="Calibri" pitchFamily="34" charset="0"/>
              </a:defRPr>
            </a:lvl4pPr>
            <a:lvl5pPr marL="2001655" indent="-222239">
              <a:spcBef>
                <a:spcPct val="30000"/>
              </a:spcBef>
              <a:defRPr sz="1100">
                <a:solidFill>
                  <a:schemeClr val="tx1"/>
                </a:solidFill>
                <a:latin typeface="Calibri" pitchFamily="34" charset="0"/>
              </a:defRPr>
            </a:lvl5pPr>
            <a:lvl6pPr marL="2434120" indent="-222239" eaLnBrk="0" fontAlgn="base" hangingPunct="0">
              <a:spcBef>
                <a:spcPct val="30000"/>
              </a:spcBef>
              <a:spcAft>
                <a:spcPct val="0"/>
              </a:spcAft>
              <a:defRPr sz="1100">
                <a:solidFill>
                  <a:schemeClr val="tx1"/>
                </a:solidFill>
                <a:latin typeface="Calibri" pitchFamily="34" charset="0"/>
              </a:defRPr>
            </a:lvl6pPr>
            <a:lvl7pPr marL="2866586" indent="-222239" eaLnBrk="0" fontAlgn="base" hangingPunct="0">
              <a:spcBef>
                <a:spcPct val="30000"/>
              </a:spcBef>
              <a:spcAft>
                <a:spcPct val="0"/>
              </a:spcAft>
              <a:defRPr sz="1100">
                <a:solidFill>
                  <a:schemeClr val="tx1"/>
                </a:solidFill>
                <a:latin typeface="Calibri" pitchFamily="34" charset="0"/>
              </a:defRPr>
            </a:lvl7pPr>
            <a:lvl8pPr marL="3299051" indent="-222239" eaLnBrk="0" fontAlgn="base" hangingPunct="0">
              <a:spcBef>
                <a:spcPct val="30000"/>
              </a:spcBef>
              <a:spcAft>
                <a:spcPct val="0"/>
              </a:spcAft>
              <a:defRPr sz="1100">
                <a:solidFill>
                  <a:schemeClr val="tx1"/>
                </a:solidFill>
                <a:latin typeface="Calibri" pitchFamily="34" charset="0"/>
              </a:defRPr>
            </a:lvl8pPr>
            <a:lvl9pPr marL="3731517" indent="-222239" eaLnBrk="0" fontAlgn="base" hangingPunct="0">
              <a:spcBef>
                <a:spcPct val="30000"/>
              </a:spcBef>
              <a:spcAft>
                <a:spcPct val="0"/>
              </a:spcAft>
              <a:defRPr sz="1100">
                <a:solidFill>
                  <a:schemeClr val="tx1"/>
                </a:solidFill>
                <a:latin typeface="Calibri" pitchFamily="34" charset="0"/>
              </a:defRPr>
            </a:lvl9pPr>
          </a:lstStyle>
          <a:p>
            <a:pPr>
              <a:spcBef>
                <a:spcPct val="0"/>
              </a:spcBef>
            </a:pPr>
            <a:fld id="{6CC9DECF-4ACF-4875-841C-2E7A348DA496}" type="slidenum">
              <a:rPr lang="en-US" altLang="en-US"/>
              <a:pPr>
                <a:spcBef>
                  <a:spcPct val="0"/>
                </a:spcBef>
              </a:pPr>
              <a:t>39</a:t>
            </a:fld>
            <a:endParaRPr lang="en-US" altLang="en-US"/>
          </a:p>
        </p:txBody>
      </p:sp>
      <p:sp>
        <p:nvSpPr>
          <p:cNvPr id="24579"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What is going on here?</a:t>
            </a:r>
          </a:p>
          <a:p>
            <a:pPr eaLnBrk="1" hangingPunct="1">
              <a:spcBef>
                <a:spcPct val="0"/>
              </a:spcBef>
            </a:pPr>
            <a:endParaRPr lang="en-US" altLang="en-US"/>
          </a:p>
          <a:p>
            <a:pPr eaLnBrk="1" hangingPunct="1">
              <a:spcBef>
                <a:spcPct val="0"/>
              </a:spcBef>
            </a:pPr>
            <a:r>
              <a:rPr lang="en-US" altLang="en-US"/>
              <a:t>Chemotherapy (UCS) makes us sick (UCR). </a:t>
            </a:r>
          </a:p>
          <a:p>
            <a:pPr eaLnBrk="1" hangingPunct="1">
              <a:spcBef>
                <a:spcPct val="0"/>
              </a:spcBef>
            </a:pPr>
            <a:endParaRPr lang="en-US" altLang="en-US"/>
          </a:p>
          <a:p>
            <a:pPr eaLnBrk="1" hangingPunct="1">
              <a:spcBef>
                <a:spcPct val="0"/>
              </a:spcBef>
            </a:pPr>
            <a:r>
              <a:rPr lang="en-US" altLang="en-US"/>
              <a:t>A hospital has no effect on us initially (NS </a:t>
            </a:r>
            <a:r>
              <a:rPr lang="en-US" altLang="en-US">
                <a:sym typeface="Wingdings" pitchFamily="2" charset="2"/>
              </a:rPr>
              <a:t>and no response)</a:t>
            </a:r>
            <a:r>
              <a:rPr lang="en-US" altLang="en-US"/>
              <a:t>.</a:t>
            </a:r>
          </a:p>
          <a:p>
            <a:pPr eaLnBrk="1" hangingPunct="1">
              <a:spcBef>
                <a:spcPct val="0"/>
              </a:spcBef>
            </a:pPr>
            <a:endParaRPr lang="en-US" altLang="en-US"/>
          </a:p>
          <a:p>
            <a:pPr eaLnBrk="1" hangingPunct="1">
              <a:spcBef>
                <a:spcPct val="0"/>
              </a:spcBef>
            </a:pPr>
            <a:r>
              <a:rPr lang="en-US" altLang="en-US"/>
              <a:t>If every time we go to the hospital (NS) to get chemotherapy (UCS) we get sick (UCR), then the mere sight (or even the thought) of the hospital will make us sick (the CS and CR now).</a:t>
            </a:r>
          </a:p>
          <a:p>
            <a:pPr eaLnBrk="1" hangingPunct="1">
              <a:spcBef>
                <a:spcPct val="0"/>
              </a:spcBef>
            </a:pPr>
            <a:endParaRPr lang="en-US" altLang="en-US" b="1"/>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100">
                <a:solidFill>
                  <a:schemeClr val="tx1"/>
                </a:solidFill>
                <a:latin typeface="Calibri" pitchFamily="34" charset="0"/>
              </a:defRPr>
            </a:lvl1pPr>
            <a:lvl2pPr marL="722278" indent="-277799">
              <a:spcBef>
                <a:spcPct val="30000"/>
              </a:spcBef>
              <a:defRPr sz="1100">
                <a:solidFill>
                  <a:schemeClr val="tx1"/>
                </a:solidFill>
                <a:latin typeface="Calibri" pitchFamily="34" charset="0"/>
              </a:defRPr>
            </a:lvl2pPr>
            <a:lvl3pPr marL="1111196" indent="-222239">
              <a:spcBef>
                <a:spcPct val="30000"/>
              </a:spcBef>
              <a:defRPr sz="1100">
                <a:solidFill>
                  <a:schemeClr val="tx1"/>
                </a:solidFill>
                <a:latin typeface="Calibri" pitchFamily="34" charset="0"/>
              </a:defRPr>
            </a:lvl3pPr>
            <a:lvl4pPr marL="1557177" indent="-222239">
              <a:spcBef>
                <a:spcPct val="30000"/>
              </a:spcBef>
              <a:defRPr sz="1100">
                <a:solidFill>
                  <a:schemeClr val="tx1"/>
                </a:solidFill>
                <a:latin typeface="Calibri" pitchFamily="34" charset="0"/>
              </a:defRPr>
            </a:lvl4pPr>
            <a:lvl5pPr marL="2001655" indent="-222239">
              <a:spcBef>
                <a:spcPct val="30000"/>
              </a:spcBef>
              <a:defRPr sz="1100">
                <a:solidFill>
                  <a:schemeClr val="tx1"/>
                </a:solidFill>
                <a:latin typeface="Calibri" pitchFamily="34" charset="0"/>
              </a:defRPr>
            </a:lvl5pPr>
            <a:lvl6pPr marL="2434120" indent="-222239" eaLnBrk="0" fontAlgn="base" hangingPunct="0">
              <a:spcBef>
                <a:spcPct val="30000"/>
              </a:spcBef>
              <a:spcAft>
                <a:spcPct val="0"/>
              </a:spcAft>
              <a:defRPr sz="1100">
                <a:solidFill>
                  <a:schemeClr val="tx1"/>
                </a:solidFill>
                <a:latin typeface="Calibri" pitchFamily="34" charset="0"/>
              </a:defRPr>
            </a:lvl6pPr>
            <a:lvl7pPr marL="2866586" indent="-222239" eaLnBrk="0" fontAlgn="base" hangingPunct="0">
              <a:spcBef>
                <a:spcPct val="30000"/>
              </a:spcBef>
              <a:spcAft>
                <a:spcPct val="0"/>
              </a:spcAft>
              <a:defRPr sz="1100">
                <a:solidFill>
                  <a:schemeClr val="tx1"/>
                </a:solidFill>
                <a:latin typeface="Calibri" pitchFamily="34" charset="0"/>
              </a:defRPr>
            </a:lvl7pPr>
            <a:lvl8pPr marL="3299051" indent="-222239" eaLnBrk="0" fontAlgn="base" hangingPunct="0">
              <a:spcBef>
                <a:spcPct val="30000"/>
              </a:spcBef>
              <a:spcAft>
                <a:spcPct val="0"/>
              </a:spcAft>
              <a:defRPr sz="1100">
                <a:solidFill>
                  <a:schemeClr val="tx1"/>
                </a:solidFill>
                <a:latin typeface="Calibri" pitchFamily="34" charset="0"/>
              </a:defRPr>
            </a:lvl8pPr>
            <a:lvl9pPr marL="3731517" indent="-222239" eaLnBrk="0" fontAlgn="base" hangingPunct="0">
              <a:spcBef>
                <a:spcPct val="30000"/>
              </a:spcBef>
              <a:spcAft>
                <a:spcPct val="0"/>
              </a:spcAft>
              <a:defRPr sz="1100">
                <a:solidFill>
                  <a:schemeClr val="tx1"/>
                </a:solidFill>
                <a:latin typeface="Calibri" pitchFamily="34" charset="0"/>
              </a:defRPr>
            </a:lvl9pPr>
          </a:lstStyle>
          <a:p>
            <a:pPr>
              <a:spcBef>
                <a:spcPct val="0"/>
              </a:spcBef>
            </a:pPr>
            <a:fld id="{1A6C4876-7DD0-40BC-91A2-5EE34FE51AEA}" type="slidenum">
              <a:rPr lang="en-US" altLang="en-US"/>
              <a:pPr>
                <a:spcBef>
                  <a:spcPct val="0"/>
                </a:spcBef>
              </a:pPr>
              <a:t>40</a:t>
            </a:fld>
            <a:endParaRPr lang="en-US" altLang="en-US"/>
          </a:p>
        </p:txBody>
      </p:sp>
      <p:sp>
        <p:nvSpPr>
          <p:cNvPr id="26627" name="Rectangle 2"/>
          <p:cNvSpPr>
            <a:spLocks noGrp="1" noRot="1" noChangeAspect="1" noChangeArrowheads="1" noTextEdit="1"/>
          </p:cNvSpPr>
          <p:nvPr>
            <p:ph type="sldImg"/>
          </p:nvPr>
        </p:nvSpPr>
        <p:spPr bwMode="auto">
          <a:xfrm>
            <a:off x="1479550" y="350838"/>
            <a:ext cx="3783013" cy="2838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p:cNvSpPr>
            <a:spLocks noGrp="1" noChangeArrowheads="1"/>
          </p:cNvSpPr>
          <p:nvPr>
            <p:ph type="body" idx="1"/>
          </p:nvPr>
        </p:nvSpPr>
        <p:spPr bwMode="auto">
          <a:xfrm>
            <a:off x="191989" y="3345846"/>
            <a:ext cx="6401097" cy="551542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Recall that there are two properties of classical conditioning – repeated pairings and moderate spacing. We will take up the latter property again now. </a:t>
            </a:r>
          </a:p>
          <a:p>
            <a:pPr eaLnBrk="1" hangingPunct="1">
              <a:spcBef>
                <a:spcPct val="0"/>
              </a:spcBef>
            </a:pPr>
            <a:endParaRPr lang="en-US" altLang="en-US"/>
          </a:p>
          <a:p>
            <a:pPr eaLnBrk="1" hangingPunct="1">
              <a:spcBef>
                <a:spcPct val="0"/>
              </a:spcBef>
            </a:pPr>
            <a:r>
              <a:rPr lang="en-US" altLang="en-US"/>
              <a:t>Have you ever gone to dinner and ate something that made you sick? It is likely that you have. And so, the next question is: How quickly did you return to eating that type of food, if ever? There is an exception to repeated pairings called CTA or </a:t>
            </a:r>
            <a:r>
              <a:rPr lang="en-US" altLang="en-US" b="1"/>
              <a:t>conditioned taste aversion</a:t>
            </a:r>
            <a:r>
              <a:rPr lang="en-US" altLang="en-US"/>
              <a:t>. </a:t>
            </a:r>
          </a:p>
          <a:p>
            <a:pPr eaLnBrk="1" hangingPunct="1">
              <a:spcBef>
                <a:spcPct val="0"/>
              </a:spcBef>
            </a:pPr>
            <a:endParaRPr lang="en-US" altLang="en-US"/>
          </a:p>
          <a:p>
            <a:pPr eaLnBrk="1" hangingPunct="1">
              <a:spcBef>
                <a:spcPct val="0"/>
              </a:spcBef>
            </a:pPr>
            <a:r>
              <a:rPr lang="en-US" altLang="en-US"/>
              <a:t>Mice are placed into one of two groups – a control group or an experimental group. </a:t>
            </a:r>
          </a:p>
          <a:p>
            <a:pPr eaLnBrk="1" hangingPunct="1">
              <a:spcBef>
                <a:spcPct val="0"/>
              </a:spcBef>
            </a:pPr>
            <a:r>
              <a:rPr lang="en-US" altLang="en-US"/>
              <a:t>Mice in both groups are initially given water to drink. This stage is called </a:t>
            </a:r>
            <a:r>
              <a:rPr lang="en-US" altLang="en-US" b="1"/>
              <a:t>Habituation</a:t>
            </a:r>
            <a:r>
              <a:rPr lang="en-US" altLang="en-US"/>
              <a:t>. </a:t>
            </a:r>
          </a:p>
          <a:p>
            <a:pPr eaLnBrk="1" hangingPunct="1">
              <a:spcBef>
                <a:spcPct val="0"/>
              </a:spcBef>
            </a:pPr>
            <a:r>
              <a:rPr lang="en-US" altLang="en-US"/>
              <a:t>In the </a:t>
            </a:r>
            <a:r>
              <a:rPr lang="en-US" altLang="en-US" b="1"/>
              <a:t>Conditioning</a:t>
            </a:r>
            <a:r>
              <a:rPr lang="en-US" altLang="en-US"/>
              <a:t> phase, both mice are given saccharin water, or sugar water, which they prefer to unflavored water. But mice in the experimental group are given an injection of Lithium Chloride which makes them sick while mice in the control group are given an injection of saline. Both groups are given an injection for purposes of standardization across conditions. </a:t>
            </a:r>
          </a:p>
          <a:p>
            <a:pPr eaLnBrk="1" hangingPunct="1">
              <a:spcBef>
                <a:spcPct val="0"/>
              </a:spcBef>
            </a:pPr>
            <a:endParaRPr lang="en-US" altLang="en-US"/>
          </a:p>
          <a:p>
            <a:pPr eaLnBrk="1" hangingPunct="1">
              <a:spcBef>
                <a:spcPct val="0"/>
              </a:spcBef>
            </a:pPr>
            <a:r>
              <a:rPr lang="en-US" altLang="en-US" b="1"/>
              <a:t>Choice Test</a:t>
            </a:r>
            <a:r>
              <a:rPr lang="en-US" altLang="en-US"/>
              <a:t>: Two days later, mice are given a choice between drinking regular water or the saccharin water. What choice do you think the mice in the two groups made? In other words, what are your predictions?</a:t>
            </a:r>
          </a:p>
          <a:p>
            <a:pPr eaLnBrk="1" hangingPunct="1">
              <a:spcBef>
                <a:spcPct val="0"/>
              </a:spcBef>
            </a:pPr>
            <a:r>
              <a:rPr lang="en-US" altLang="en-US"/>
              <a:t>Experimental Group: Chose REGULAR water over the saccharin water.</a:t>
            </a:r>
          </a:p>
          <a:p>
            <a:pPr eaLnBrk="1" hangingPunct="1">
              <a:spcBef>
                <a:spcPct val="0"/>
              </a:spcBef>
            </a:pPr>
            <a:r>
              <a:rPr lang="en-US" altLang="en-US"/>
              <a:t>Control Group - Chose SACCHARIN water.</a:t>
            </a:r>
          </a:p>
          <a:p>
            <a:pPr eaLnBrk="1" hangingPunct="1">
              <a:spcBef>
                <a:spcPct val="0"/>
              </a:spcBef>
            </a:pPr>
            <a:endParaRPr lang="en-US" altLang="en-US"/>
          </a:p>
          <a:p>
            <a:pPr eaLnBrk="1" hangingPunct="1">
              <a:spcBef>
                <a:spcPct val="0"/>
              </a:spcBef>
            </a:pPr>
            <a:r>
              <a:rPr lang="en-US" altLang="en-US"/>
              <a:t>The mice in the experimental group made the choice to drink regular water over the preferred saccharin water, given that it made them sick previously, and this choice was made after just ONE trial. The control mice selected saccharin water as expected.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Extinction – The CS is no longer paired with the UCS.</a:t>
            </a:r>
          </a:p>
          <a:p>
            <a:pPr eaLnBrk="1" hangingPunct="1">
              <a:spcBef>
                <a:spcPct val="0"/>
              </a:spcBef>
            </a:pPr>
            <a:endParaRPr lang="en-US" altLang="en-US"/>
          </a:p>
          <a:p>
            <a:pPr eaLnBrk="1" hangingPunct="1">
              <a:spcBef>
                <a:spcPct val="0"/>
              </a:spcBef>
            </a:pPr>
            <a:r>
              <a:rPr lang="en-US" altLang="en-US"/>
              <a:t>Spontaneous recovery – When the CS elicits the CR when extinction has occurred</a:t>
            </a:r>
          </a:p>
          <a:p>
            <a:pPr eaLnBrk="1" hangingPunct="1">
              <a:spcBef>
                <a:spcPct val="0"/>
              </a:spcBef>
            </a:pPr>
            <a:r>
              <a:rPr lang="en-US" altLang="en-US"/>
              <a:t>Magnitude of the CR is usually smaller during extinction. </a:t>
            </a:r>
          </a:p>
          <a:p>
            <a:pPr eaLnBrk="1" hangingPunct="1">
              <a:spcBef>
                <a:spcPct val="0"/>
              </a:spcBef>
            </a:pPr>
            <a:endParaRPr lang="en-US" altLang="en-US"/>
          </a:p>
          <a:p>
            <a:pPr eaLnBrk="1" hangingPunct="1">
              <a:spcBef>
                <a:spcPct val="0"/>
              </a:spcBef>
            </a:pPr>
            <a:r>
              <a:rPr lang="en-US" altLang="en-US"/>
              <a:t>Discrimination – When the CR is elicited by a single CS or a narrow range of CSs. </a:t>
            </a:r>
          </a:p>
          <a:p>
            <a:pPr eaLnBrk="1" hangingPunct="1">
              <a:spcBef>
                <a:spcPct val="0"/>
              </a:spcBef>
            </a:pPr>
            <a:endParaRPr lang="en-US" altLang="en-US"/>
          </a:p>
          <a:p>
            <a:pPr eaLnBrk="1" hangingPunct="1">
              <a:spcBef>
                <a:spcPct val="0"/>
              </a:spcBef>
            </a:pPr>
            <a:r>
              <a:rPr lang="en-US" altLang="en-US"/>
              <a:t>Generalization – When a number of similar CSs or a broad range of CSs elicit the same CR. </a:t>
            </a:r>
          </a:p>
          <a:p>
            <a:pPr eaLnBrk="1" hangingPunct="1">
              <a:spcBef>
                <a:spcPct val="0"/>
              </a:spcBef>
            </a:pPr>
            <a:endParaRPr lang="en-US" altLang="en-US"/>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100">
                <a:solidFill>
                  <a:schemeClr val="tx1"/>
                </a:solidFill>
                <a:latin typeface="Calibri" pitchFamily="34" charset="0"/>
              </a:defRPr>
            </a:lvl1pPr>
            <a:lvl2pPr marL="722278" indent="-277799">
              <a:spcBef>
                <a:spcPct val="30000"/>
              </a:spcBef>
              <a:defRPr sz="1100">
                <a:solidFill>
                  <a:schemeClr val="tx1"/>
                </a:solidFill>
                <a:latin typeface="Calibri" pitchFamily="34" charset="0"/>
              </a:defRPr>
            </a:lvl2pPr>
            <a:lvl3pPr marL="1111196" indent="-222239">
              <a:spcBef>
                <a:spcPct val="30000"/>
              </a:spcBef>
              <a:defRPr sz="1100">
                <a:solidFill>
                  <a:schemeClr val="tx1"/>
                </a:solidFill>
                <a:latin typeface="Calibri" pitchFamily="34" charset="0"/>
              </a:defRPr>
            </a:lvl3pPr>
            <a:lvl4pPr marL="1557177" indent="-222239">
              <a:spcBef>
                <a:spcPct val="30000"/>
              </a:spcBef>
              <a:defRPr sz="1100">
                <a:solidFill>
                  <a:schemeClr val="tx1"/>
                </a:solidFill>
                <a:latin typeface="Calibri" pitchFamily="34" charset="0"/>
              </a:defRPr>
            </a:lvl4pPr>
            <a:lvl5pPr marL="2001655" indent="-222239">
              <a:spcBef>
                <a:spcPct val="30000"/>
              </a:spcBef>
              <a:defRPr sz="1100">
                <a:solidFill>
                  <a:schemeClr val="tx1"/>
                </a:solidFill>
                <a:latin typeface="Calibri" pitchFamily="34" charset="0"/>
              </a:defRPr>
            </a:lvl5pPr>
            <a:lvl6pPr marL="2434120" indent="-222239" eaLnBrk="0" fontAlgn="base" hangingPunct="0">
              <a:spcBef>
                <a:spcPct val="30000"/>
              </a:spcBef>
              <a:spcAft>
                <a:spcPct val="0"/>
              </a:spcAft>
              <a:defRPr sz="1100">
                <a:solidFill>
                  <a:schemeClr val="tx1"/>
                </a:solidFill>
                <a:latin typeface="Calibri" pitchFamily="34" charset="0"/>
              </a:defRPr>
            </a:lvl6pPr>
            <a:lvl7pPr marL="2866586" indent="-222239" eaLnBrk="0" fontAlgn="base" hangingPunct="0">
              <a:spcBef>
                <a:spcPct val="30000"/>
              </a:spcBef>
              <a:spcAft>
                <a:spcPct val="0"/>
              </a:spcAft>
              <a:defRPr sz="1100">
                <a:solidFill>
                  <a:schemeClr val="tx1"/>
                </a:solidFill>
                <a:latin typeface="Calibri" pitchFamily="34" charset="0"/>
              </a:defRPr>
            </a:lvl7pPr>
            <a:lvl8pPr marL="3299051" indent="-222239" eaLnBrk="0" fontAlgn="base" hangingPunct="0">
              <a:spcBef>
                <a:spcPct val="30000"/>
              </a:spcBef>
              <a:spcAft>
                <a:spcPct val="0"/>
              </a:spcAft>
              <a:defRPr sz="1100">
                <a:solidFill>
                  <a:schemeClr val="tx1"/>
                </a:solidFill>
                <a:latin typeface="Calibri" pitchFamily="34" charset="0"/>
              </a:defRPr>
            </a:lvl8pPr>
            <a:lvl9pPr marL="3731517" indent="-222239" eaLnBrk="0" fontAlgn="base" hangingPunct="0">
              <a:spcBef>
                <a:spcPct val="30000"/>
              </a:spcBef>
              <a:spcAft>
                <a:spcPct val="0"/>
              </a:spcAft>
              <a:defRPr sz="1100">
                <a:solidFill>
                  <a:schemeClr val="tx1"/>
                </a:solidFill>
                <a:latin typeface="Calibri" pitchFamily="34" charset="0"/>
              </a:defRPr>
            </a:lvl9pPr>
          </a:lstStyle>
          <a:p>
            <a:pPr>
              <a:spcBef>
                <a:spcPct val="0"/>
              </a:spcBef>
            </a:pPr>
            <a:fld id="{8913EFF5-CD8C-4E93-986F-A146ED588931}" type="slidenum">
              <a:rPr lang="en-US" altLang="en-US"/>
              <a:pPr>
                <a:spcBef>
                  <a:spcPct val="0"/>
                </a:spcBef>
              </a:pPr>
              <a:t>41</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There are two major types of learning. </a:t>
            </a:r>
          </a:p>
          <a:p>
            <a:pPr eaLnBrk="1" hangingPunct="1">
              <a:spcBef>
                <a:spcPct val="0"/>
              </a:spcBef>
            </a:pPr>
            <a:r>
              <a:rPr lang="en-US" altLang="en-US" b="1" dirty="0"/>
              <a:t>1. Associative learning - </a:t>
            </a:r>
            <a:r>
              <a:rPr lang="en-US" altLang="en-US" dirty="0"/>
              <a:t>The linking together of information sensed from our environment.</a:t>
            </a:r>
          </a:p>
          <a:p>
            <a:pPr eaLnBrk="1" hangingPunct="1">
              <a:spcBef>
                <a:spcPct val="0"/>
              </a:spcBef>
            </a:pPr>
            <a:endParaRPr lang="en-US" altLang="en-US" b="1" dirty="0"/>
          </a:p>
          <a:p>
            <a:pPr eaLnBrk="1" hangingPunct="1">
              <a:spcBef>
                <a:spcPct val="0"/>
              </a:spcBef>
            </a:pPr>
            <a:r>
              <a:rPr lang="en-US" altLang="en-US" b="1" dirty="0"/>
              <a:t>Conditioning </a:t>
            </a:r>
            <a:r>
              <a:rPr lang="en-US" altLang="en-US" dirty="0"/>
              <a:t>or a type of associative learning in which two events are linked.</a:t>
            </a:r>
            <a:endParaRPr lang="en-US" altLang="en-US" b="1" dirty="0"/>
          </a:p>
          <a:p>
            <a:pPr eaLnBrk="1" hangingPunct="1">
              <a:spcBef>
                <a:spcPct val="0"/>
              </a:spcBef>
            </a:pPr>
            <a:endParaRPr lang="en-US" altLang="en-US" i="1" dirty="0"/>
          </a:p>
          <a:p>
            <a:pPr eaLnBrk="1" hangingPunct="1">
              <a:spcBef>
                <a:spcPct val="0"/>
              </a:spcBef>
            </a:pPr>
            <a:r>
              <a:rPr lang="en-US" altLang="en-US" dirty="0"/>
              <a:t>We will discuss two types of conditioning:</a:t>
            </a:r>
          </a:p>
          <a:p>
            <a:pPr eaLnBrk="1" hangingPunct="1">
              <a:spcBef>
                <a:spcPct val="0"/>
              </a:spcBef>
            </a:pPr>
            <a:r>
              <a:rPr lang="en-US" altLang="en-US" dirty="0"/>
              <a:t>Classical conditioning – linking together two types of stimuli.</a:t>
            </a:r>
          </a:p>
          <a:p>
            <a:pPr eaLnBrk="1" hangingPunct="1">
              <a:spcBef>
                <a:spcPct val="0"/>
              </a:spcBef>
            </a:pPr>
            <a:r>
              <a:rPr lang="en-US" altLang="en-US" dirty="0"/>
              <a:t>Operant conditioning – linking together a response with its consequence.</a:t>
            </a:r>
          </a:p>
          <a:p>
            <a:pPr eaLnBrk="1" hangingPunct="1">
              <a:spcBef>
                <a:spcPct val="0"/>
              </a:spcBef>
            </a:pPr>
            <a:endParaRPr lang="en-US" altLang="en-US" dirty="0"/>
          </a:p>
          <a:p>
            <a:pPr eaLnBrk="1" hangingPunct="1">
              <a:spcBef>
                <a:spcPct val="0"/>
              </a:spcBef>
            </a:pPr>
            <a:r>
              <a:rPr lang="en-US" altLang="en-US" dirty="0"/>
              <a:t>2. </a:t>
            </a:r>
            <a:r>
              <a:rPr lang="en-US" altLang="en-US" b="1" dirty="0"/>
              <a:t>Observational learning</a:t>
            </a:r>
            <a:r>
              <a:rPr lang="en-US" altLang="en-US" dirty="0"/>
              <a:t> – learning by observing the world around us.</a:t>
            </a:r>
          </a:p>
          <a:p>
            <a:pPr eaLnBrk="1" hangingPunct="1">
              <a:spcBef>
                <a:spcPct val="0"/>
              </a:spcBef>
            </a:pPr>
            <a:r>
              <a:rPr lang="en-US" altLang="en-US" dirty="0"/>
              <a:t>Social learning theory – combines observational learning, and specifically modeling, with aspects of operant conditioning.</a:t>
            </a:r>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338C66-6C7B-4693-80C5-BCC56F762C5E}" type="slidenum">
              <a:rPr lang="en-US" smtClean="0"/>
              <a:pPr fontAlgn="base">
                <a:spcBef>
                  <a:spcPct val="0"/>
                </a:spcBef>
                <a:spcAft>
                  <a:spcPct val="0"/>
                </a:spcAft>
                <a:defRPr/>
              </a:pPr>
              <a:t>9</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100">
                <a:solidFill>
                  <a:schemeClr val="tx1"/>
                </a:solidFill>
                <a:latin typeface="Calibri" pitchFamily="34" charset="0"/>
              </a:defRPr>
            </a:lvl1pPr>
            <a:lvl2pPr marL="722278" indent="-277799">
              <a:spcBef>
                <a:spcPct val="30000"/>
              </a:spcBef>
              <a:defRPr sz="1100">
                <a:solidFill>
                  <a:schemeClr val="tx1"/>
                </a:solidFill>
                <a:latin typeface="Calibri" pitchFamily="34" charset="0"/>
              </a:defRPr>
            </a:lvl2pPr>
            <a:lvl3pPr marL="1111196" indent="-222239">
              <a:spcBef>
                <a:spcPct val="30000"/>
              </a:spcBef>
              <a:defRPr sz="1100">
                <a:solidFill>
                  <a:schemeClr val="tx1"/>
                </a:solidFill>
                <a:latin typeface="Calibri" pitchFamily="34" charset="0"/>
              </a:defRPr>
            </a:lvl3pPr>
            <a:lvl4pPr marL="1557177" indent="-222239">
              <a:spcBef>
                <a:spcPct val="30000"/>
              </a:spcBef>
              <a:defRPr sz="1100">
                <a:solidFill>
                  <a:schemeClr val="tx1"/>
                </a:solidFill>
                <a:latin typeface="Calibri" pitchFamily="34" charset="0"/>
              </a:defRPr>
            </a:lvl4pPr>
            <a:lvl5pPr marL="2001655" indent="-222239">
              <a:spcBef>
                <a:spcPct val="30000"/>
              </a:spcBef>
              <a:defRPr sz="1100">
                <a:solidFill>
                  <a:schemeClr val="tx1"/>
                </a:solidFill>
                <a:latin typeface="Calibri" pitchFamily="34" charset="0"/>
              </a:defRPr>
            </a:lvl5pPr>
            <a:lvl6pPr marL="2434120" indent="-222239" eaLnBrk="0" fontAlgn="base" hangingPunct="0">
              <a:spcBef>
                <a:spcPct val="30000"/>
              </a:spcBef>
              <a:spcAft>
                <a:spcPct val="0"/>
              </a:spcAft>
              <a:defRPr sz="1100">
                <a:solidFill>
                  <a:schemeClr val="tx1"/>
                </a:solidFill>
                <a:latin typeface="Calibri" pitchFamily="34" charset="0"/>
              </a:defRPr>
            </a:lvl6pPr>
            <a:lvl7pPr marL="2866586" indent="-222239" eaLnBrk="0" fontAlgn="base" hangingPunct="0">
              <a:spcBef>
                <a:spcPct val="30000"/>
              </a:spcBef>
              <a:spcAft>
                <a:spcPct val="0"/>
              </a:spcAft>
              <a:defRPr sz="1100">
                <a:solidFill>
                  <a:schemeClr val="tx1"/>
                </a:solidFill>
                <a:latin typeface="Calibri" pitchFamily="34" charset="0"/>
              </a:defRPr>
            </a:lvl7pPr>
            <a:lvl8pPr marL="3299051" indent="-222239" eaLnBrk="0" fontAlgn="base" hangingPunct="0">
              <a:spcBef>
                <a:spcPct val="30000"/>
              </a:spcBef>
              <a:spcAft>
                <a:spcPct val="0"/>
              </a:spcAft>
              <a:defRPr sz="1100">
                <a:solidFill>
                  <a:schemeClr val="tx1"/>
                </a:solidFill>
                <a:latin typeface="Calibri" pitchFamily="34" charset="0"/>
              </a:defRPr>
            </a:lvl8pPr>
            <a:lvl9pPr marL="3731517" indent="-222239" eaLnBrk="0" fontAlgn="base" hangingPunct="0">
              <a:spcBef>
                <a:spcPct val="30000"/>
              </a:spcBef>
              <a:spcAft>
                <a:spcPct val="0"/>
              </a:spcAft>
              <a:defRPr sz="1100">
                <a:solidFill>
                  <a:schemeClr val="tx1"/>
                </a:solidFill>
                <a:latin typeface="Calibri" pitchFamily="34" charset="0"/>
              </a:defRPr>
            </a:lvl9pPr>
          </a:lstStyle>
          <a:p>
            <a:pPr>
              <a:spcBef>
                <a:spcPct val="0"/>
              </a:spcBef>
            </a:pPr>
            <a:fld id="{23029A50-C57F-4E18-A156-32784D643AC5}" type="slidenum">
              <a:rPr lang="en-US" altLang="en-US"/>
              <a:pPr>
                <a:spcBef>
                  <a:spcPct val="0"/>
                </a:spcBef>
              </a:pPr>
              <a:t>42</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100">
                <a:solidFill>
                  <a:schemeClr val="tx1"/>
                </a:solidFill>
                <a:latin typeface="Calibri" pitchFamily="34" charset="0"/>
              </a:defRPr>
            </a:lvl1pPr>
            <a:lvl2pPr marL="722278" indent="-277799">
              <a:spcBef>
                <a:spcPct val="30000"/>
              </a:spcBef>
              <a:defRPr sz="1100">
                <a:solidFill>
                  <a:schemeClr val="tx1"/>
                </a:solidFill>
                <a:latin typeface="Calibri" pitchFamily="34" charset="0"/>
              </a:defRPr>
            </a:lvl2pPr>
            <a:lvl3pPr marL="1111196" indent="-222239">
              <a:spcBef>
                <a:spcPct val="30000"/>
              </a:spcBef>
              <a:defRPr sz="1100">
                <a:solidFill>
                  <a:schemeClr val="tx1"/>
                </a:solidFill>
                <a:latin typeface="Calibri" pitchFamily="34" charset="0"/>
              </a:defRPr>
            </a:lvl3pPr>
            <a:lvl4pPr marL="1557177" indent="-222239">
              <a:spcBef>
                <a:spcPct val="30000"/>
              </a:spcBef>
              <a:defRPr sz="1100">
                <a:solidFill>
                  <a:schemeClr val="tx1"/>
                </a:solidFill>
                <a:latin typeface="Calibri" pitchFamily="34" charset="0"/>
              </a:defRPr>
            </a:lvl4pPr>
            <a:lvl5pPr marL="2001655" indent="-222239">
              <a:spcBef>
                <a:spcPct val="30000"/>
              </a:spcBef>
              <a:defRPr sz="1100">
                <a:solidFill>
                  <a:schemeClr val="tx1"/>
                </a:solidFill>
                <a:latin typeface="Calibri" pitchFamily="34" charset="0"/>
              </a:defRPr>
            </a:lvl5pPr>
            <a:lvl6pPr marL="2434120" indent="-222239" eaLnBrk="0" fontAlgn="base" hangingPunct="0">
              <a:spcBef>
                <a:spcPct val="30000"/>
              </a:spcBef>
              <a:spcAft>
                <a:spcPct val="0"/>
              </a:spcAft>
              <a:defRPr sz="1100">
                <a:solidFill>
                  <a:schemeClr val="tx1"/>
                </a:solidFill>
                <a:latin typeface="Calibri" pitchFamily="34" charset="0"/>
              </a:defRPr>
            </a:lvl6pPr>
            <a:lvl7pPr marL="2866586" indent="-222239" eaLnBrk="0" fontAlgn="base" hangingPunct="0">
              <a:spcBef>
                <a:spcPct val="30000"/>
              </a:spcBef>
              <a:spcAft>
                <a:spcPct val="0"/>
              </a:spcAft>
              <a:defRPr sz="1100">
                <a:solidFill>
                  <a:schemeClr val="tx1"/>
                </a:solidFill>
                <a:latin typeface="Calibri" pitchFamily="34" charset="0"/>
              </a:defRPr>
            </a:lvl7pPr>
            <a:lvl8pPr marL="3299051" indent="-222239" eaLnBrk="0" fontAlgn="base" hangingPunct="0">
              <a:spcBef>
                <a:spcPct val="30000"/>
              </a:spcBef>
              <a:spcAft>
                <a:spcPct val="0"/>
              </a:spcAft>
              <a:defRPr sz="1100">
                <a:solidFill>
                  <a:schemeClr val="tx1"/>
                </a:solidFill>
                <a:latin typeface="Calibri" pitchFamily="34" charset="0"/>
              </a:defRPr>
            </a:lvl8pPr>
            <a:lvl9pPr marL="3731517" indent="-222239" eaLnBrk="0" fontAlgn="base" hangingPunct="0">
              <a:spcBef>
                <a:spcPct val="30000"/>
              </a:spcBef>
              <a:spcAft>
                <a:spcPct val="0"/>
              </a:spcAft>
              <a:defRPr sz="1100">
                <a:solidFill>
                  <a:schemeClr val="tx1"/>
                </a:solidFill>
                <a:latin typeface="Calibri" pitchFamily="34" charset="0"/>
              </a:defRPr>
            </a:lvl9pPr>
          </a:lstStyle>
          <a:p>
            <a:pPr>
              <a:spcBef>
                <a:spcPct val="0"/>
              </a:spcBef>
            </a:pPr>
            <a:fld id="{5F1C9E51-6A8A-4BBD-8D86-7A7AF6B0BDD5}" type="slidenum">
              <a:rPr lang="en-US" altLang="en-US"/>
              <a:pPr>
                <a:spcBef>
                  <a:spcPct val="0"/>
                </a:spcBef>
              </a:pPr>
              <a:t>44</a:t>
            </a:fld>
            <a:endParaRPr lang="en-US" altLang="en-US"/>
          </a:p>
        </p:txBody>
      </p:sp>
      <p:sp>
        <p:nvSpPr>
          <p:cNvPr id="34819"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2700"/>
              <a:t>Social learning theory combines observation and reinforcement. </a:t>
            </a:r>
          </a:p>
          <a:p>
            <a:pPr eaLnBrk="1" hangingPunct="1">
              <a:spcBef>
                <a:spcPct val="0"/>
              </a:spcBef>
            </a:pPr>
            <a:endParaRPr lang="en-US" altLang="en-US" sz="2700"/>
          </a:p>
          <a:p>
            <a:pPr eaLnBrk="1" hangingPunct="1">
              <a:spcBef>
                <a:spcPct val="0"/>
              </a:spcBef>
            </a:pPr>
            <a:endParaRPr lang="en-US" altLang="en-US" sz="27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100">
                <a:solidFill>
                  <a:schemeClr val="tx1"/>
                </a:solidFill>
                <a:latin typeface="Calibri" pitchFamily="34" charset="0"/>
              </a:defRPr>
            </a:lvl1pPr>
            <a:lvl2pPr marL="722278" indent="-277799">
              <a:spcBef>
                <a:spcPct val="30000"/>
              </a:spcBef>
              <a:defRPr sz="1100">
                <a:solidFill>
                  <a:schemeClr val="tx1"/>
                </a:solidFill>
                <a:latin typeface="Calibri" pitchFamily="34" charset="0"/>
              </a:defRPr>
            </a:lvl2pPr>
            <a:lvl3pPr marL="1111196" indent="-222239">
              <a:spcBef>
                <a:spcPct val="30000"/>
              </a:spcBef>
              <a:defRPr sz="1100">
                <a:solidFill>
                  <a:schemeClr val="tx1"/>
                </a:solidFill>
                <a:latin typeface="Calibri" pitchFamily="34" charset="0"/>
              </a:defRPr>
            </a:lvl3pPr>
            <a:lvl4pPr marL="1557177" indent="-222239">
              <a:spcBef>
                <a:spcPct val="30000"/>
              </a:spcBef>
              <a:defRPr sz="1100">
                <a:solidFill>
                  <a:schemeClr val="tx1"/>
                </a:solidFill>
                <a:latin typeface="Calibri" pitchFamily="34" charset="0"/>
              </a:defRPr>
            </a:lvl4pPr>
            <a:lvl5pPr marL="2001655" indent="-222239">
              <a:spcBef>
                <a:spcPct val="30000"/>
              </a:spcBef>
              <a:defRPr sz="1100">
                <a:solidFill>
                  <a:schemeClr val="tx1"/>
                </a:solidFill>
                <a:latin typeface="Calibri" pitchFamily="34" charset="0"/>
              </a:defRPr>
            </a:lvl5pPr>
            <a:lvl6pPr marL="2434120" indent="-222239" eaLnBrk="0" fontAlgn="base" hangingPunct="0">
              <a:spcBef>
                <a:spcPct val="30000"/>
              </a:spcBef>
              <a:spcAft>
                <a:spcPct val="0"/>
              </a:spcAft>
              <a:defRPr sz="1100">
                <a:solidFill>
                  <a:schemeClr val="tx1"/>
                </a:solidFill>
                <a:latin typeface="Calibri" pitchFamily="34" charset="0"/>
              </a:defRPr>
            </a:lvl6pPr>
            <a:lvl7pPr marL="2866586" indent="-222239" eaLnBrk="0" fontAlgn="base" hangingPunct="0">
              <a:spcBef>
                <a:spcPct val="30000"/>
              </a:spcBef>
              <a:spcAft>
                <a:spcPct val="0"/>
              </a:spcAft>
              <a:defRPr sz="1100">
                <a:solidFill>
                  <a:schemeClr val="tx1"/>
                </a:solidFill>
                <a:latin typeface="Calibri" pitchFamily="34" charset="0"/>
              </a:defRPr>
            </a:lvl7pPr>
            <a:lvl8pPr marL="3299051" indent="-222239" eaLnBrk="0" fontAlgn="base" hangingPunct="0">
              <a:spcBef>
                <a:spcPct val="30000"/>
              </a:spcBef>
              <a:spcAft>
                <a:spcPct val="0"/>
              </a:spcAft>
              <a:defRPr sz="1100">
                <a:solidFill>
                  <a:schemeClr val="tx1"/>
                </a:solidFill>
                <a:latin typeface="Calibri" pitchFamily="34" charset="0"/>
              </a:defRPr>
            </a:lvl8pPr>
            <a:lvl9pPr marL="3731517" indent="-222239" eaLnBrk="0" fontAlgn="base" hangingPunct="0">
              <a:spcBef>
                <a:spcPct val="30000"/>
              </a:spcBef>
              <a:spcAft>
                <a:spcPct val="0"/>
              </a:spcAft>
              <a:defRPr sz="1100">
                <a:solidFill>
                  <a:schemeClr val="tx1"/>
                </a:solidFill>
                <a:latin typeface="Calibri" pitchFamily="34" charset="0"/>
              </a:defRPr>
            </a:lvl9pPr>
          </a:lstStyle>
          <a:p>
            <a:pPr>
              <a:spcBef>
                <a:spcPct val="0"/>
              </a:spcBef>
            </a:pPr>
            <a:fld id="{0BA76BE7-7C82-4999-ADFD-7B4DAEB6E81E}" type="slidenum">
              <a:rPr lang="en-US" altLang="en-US"/>
              <a:pPr>
                <a:spcBef>
                  <a:spcPct val="0"/>
                </a:spcBef>
              </a:pPr>
              <a:t>45</a:t>
            </a:fld>
            <a:endParaRPr lang="en-US" altLang="en-US"/>
          </a:p>
        </p:txBody>
      </p:sp>
      <p:sp>
        <p:nvSpPr>
          <p:cNvPr id="36867" name="Rectangle 2"/>
          <p:cNvSpPr>
            <a:spLocks noGrp="1" noRot="1" noChangeAspect="1" noChangeArrowheads="1" noTextEdit="1"/>
          </p:cNvSpPr>
          <p:nvPr>
            <p:ph type="sldImg"/>
          </p:nvPr>
        </p:nvSpPr>
        <p:spPr bwMode="auto">
          <a:xfrm>
            <a:off x="381000" y="685800"/>
            <a:ext cx="6096000" cy="3429000"/>
          </a:xfrm>
          <a:solidFill>
            <a:srgbClr val="FFFFFF"/>
          </a:solidFill>
          <a:ln>
            <a:solidFill>
              <a:srgbClr val="000000"/>
            </a:solidFill>
            <a:miter lim="800000"/>
            <a:headEnd/>
            <a:tailEnd/>
          </a:ln>
        </p:spPr>
      </p:sp>
      <p:sp>
        <p:nvSpPr>
          <p:cNvPr id="36868" name="Rectangle 3"/>
          <p:cNvSpPr>
            <a:spLocks noGrp="1" noChangeArrowheads="1"/>
          </p:cNvSpPr>
          <p:nvPr>
            <p:ph type="body" idx="1"/>
          </p:nvPr>
        </p:nvSpPr>
        <p:spPr bwMode="auto">
          <a:xfrm>
            <a:off x="885528" y="4286251"/>
            <a:ext cx="4874121" cy="4060976"/>
          </a:xfrm>
          <a:solidFill>
            <a:srgbClr val="FFFFFF"/>
          </a:solidFill>
          <a:ln>
            <a:solidFill>
              <a:srgbClr val="000000"/>
            </a:solidFill>
            <a:miter lim="800000"/>
            <a:headEnd/>
            <a:tailEnd/>
          </a:ln>
        </p:spPr>
        <p:txBody>
          <a:bodyPr wrap="square" numCol="1" anchor="t" anchorCtr="0" compatLnSpc="1">
            <a:prstTxWarp prst="textNoShape">
              <a:avLst/>
            </a:prstTxWarp>
            <a:normAutofit/>
          </a:bodyPr>
          <a:lstStyle/>
          <a:p>
            <a:pPr eaLnBrk="1" hangingPunct="1">
              <a:spcBef>
                <a:spcPct val="0"/>
              </a:spcBef>
              <a:defRPr/>
            </a:pPr>
            <a:r>
              <a:rPr lang="en-US" altLang="en-US" sz="1500" dirty="0">
                <a:ea typeface="MS PGothic" panose="020B0600070205080204" pitchFamily="34" charset="-128"/>
              </a:rPr>
              <a:t>In Bandura’s experiment, children were first brought into a room to watch a video of an adult playing nicely or aggressively with a Bobo doll. This was a model. </a:t>
            </a:r>
          </a:p>
          <a:p>
            <a:pPr eaLnBrk="1" hangingPunct="1">
              <a:spcBef>
                <a:spcPct val="0"/>
              </a:spcBef>
              <a:defRPr/>
            </a:pPr>
            <a:endParaRPr lang="en-US" altLang="en-US" sz="1500" dirty="0">
              <a:ea typeface="MS PGothic" panose="020B0600070205080204" pitchFamily="34" charset="-128"/>
            </a:endParaRPr>
          </a:p>
          <a:p>
            <a:pPr eaLnBrk="1" hangingPunct="1">
              <a:spcBef>
                <a:spcPct val="0"/>
              </a:spcBef>
              <a:defRPr/>
            </a:pPr>
            <a:r>
              <a:rPr lang="en-US" altLang="en-US" sz="1500" dirty="0">
                <a:ea typeface="MS PGothic" panose="020B0600070205080204" pitchFamily="34" charset="-128"/>
              </a:rPr>
              <a:t>Next, the children are placed in a room with a lot of toys in it. In the room is a highly prized toy but they are told they cannot play with it. All other toys are fine. A bobo doll is in the room.</a:t>
            </a:r>
          </a:p>
          <a:p>
            <a:pPr eaLnBrk="1" hangingPunct="1">
              <a:spcBef>
                <a:spcPct val="0"/>
              </a:spcBef>
              <a:defRPr/>
            </a:pPr>
            <a:endParaRPr lang="en-US" altLang="en-US" sz="1500" dirty="0">
              <a:ea typeface="MS PGothic" panose="020B0600070205080204" pitchFamily="34" charset="-128"/>
            </a:endParaRPr>
          </a:p>
          <a:p>
            <a:pPr eaLnBrk="1" hangingPunct="1">
              <a:spcBef>
                <a:spcPct val="0"/>
              </a:spcBef>
              <a:defRPr/>
            </a:pPr>
            <a:r>
              <a:rPr lang="en-US" altLang="en-US" sz="1500" dirty="0">
                <a:ea typeface="MS PGothic" panose="020B0600070205080204" pitchFamily="34" charset="-128"/>
              </a:rPr>
              <a:t>Children who watched the aggressive model behaved aggressively with the Bobo doll while those who saw the nice model, played nice. Both groups were frustrated when deprived of the coveted toy.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2700"/>
              <a:t>Modeling techniques are used to change behavior by having subjects observe a model in a situation that usually causes them some anxiety. </a:t>
            </a:r>
          </a:p>
          <a:p>
            <a:pPr eaLnBrk="1" hangingPunct="1">
              <a:spcBef>
                <a:spcPct val="0"/>
              </a:spcBef>
            </a:pPr>
            <a:endParaRPr lang="en-US" altLang="en-US" sz="2700"/>
          </a:p>
          <a:p>
            <a:pPr eaLnBrk="1" hangingPunct="1">
              <a:spcBef>
                <a:spcPct val="0"/>
              </a:spcBef>
            </a:pPr>
            <a:endParaRPr lang="en-US" altLang="en-US" sz="270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100">
                <a:solidFill>
                  <a:schemeClr val="tx1"/>
                </a:solidFill>
                <a:latin typeface="Calibri" pitchFamily="34" charset="0"/>
              </a:defRPr>
            </a:lvl1pPr>
            <a:lvl2pPr marL="722278" indent="-277799">
              <a:spcBef>
                <a:spcPct val="30000"/>
              </a:spcBef>
              <a:defRPr sz="1100">
                <a:solidFill>
                  <a:schemeClr val="tx1"/>
                </a:solidFill>
                <a:latin typeface="Calibri" pitchFamily="34" charset="0"/>
              </a:defRPr>
            </a:lvl2pPr>
            <a:lvl3pPr marL="1111196" indent="-222239">
              <a:spcBef>
                <a:spcPct val="30000"/>
              </a:spcBef>
              <a:defRPr sz="1100">
                <a:solidFill>
                  <a:schemeClr val="tx1"/>
                </a:solidFill>
                <a:latin typeface="Calibri" pitchFamily="34" charset="0"/>
              </a:defRPr>
            </a:lvl3pPr>
            <a:lvl4pPr marL="1557177" indent="-222239">
              <a:spcBef>
                <a:spcPct val="30000"/>
              </a:spcBef>
              <a:defRPr sz="1100">
                <a:solidFill>
                  <a:schemeClr val="tx1"/>
                </a:solidFill>
                <a:latin typeface="Calibri" pitchFamily="34" charset="0"/>
              </a:defRPr>
            </a:lvl4pPr>
            <a:lvl5pPr marL="2001655" indent="-222239">
              <a:spcBef>
                <a:spcPct val="30000"/>
              </a:spcBef>
              <a:defRPr sz="1100">
                <a:solidFill>
                  <a:schemeClr val="tx1"/>
                </a:solidFill>
                <a:latin typeface="Calibri" pitchFamily="34" charset="0"/>
              </a:defRPr>
            </a:lvl5pPr>
            <a:lvl6pPr marL="2434120" indent="-222239" eaLnBrk="0" fontAlgn="base" hangingPunct="0">
              <a:spcBef>
                <a:spcPct val="30000"/>
              </a:spcBef>
              <a:spcAft>
                <a:spcPct val="0"/>
              </a:spcAft>
              <a:defRPr sz="1100">
                <a:solidFill>
                  <a:schemeClr val="tx1"/>
                </a:solidFill>
                <a:latin typeface="Calibri" pitchFamily="34" charset="0"/>
              </a:defRPr>
            </a:lvl6pPr>
            <a:lvl7pPr marL="2866586" indent="-222239" eaLnBrk="0" fontAlgn="base" hangingPunct="0">
              <a:spcBef>
                <a:spcPct val="30000"/>
              </a:spcBef>
              <a:spcAft>
                <a:spcPct val="0"/>
              </a:spcAft>
              <a:defRPr sz="1100">
                <a:solidFill>
                  <a:schemeClr val="tx1"/>
                </a:solidFill>
                <a:latin typeface="Calibri" pitchFamily="34" charset="0"/>
              </a:defRPr>
            </a:lvl7pPr>
            <a:lvl8pPr marL="3299051" indent="-222239" eaLnBrk="0" fontAlgn="base" hangingPunct="0">
              <a:spcBef>
                <a:spcPct val="30000"/>
              </a:spcBef>
              <a:spcAft>
                <a:spcPct val="0"/>
              </a:spcAft>
              <a:defRPr sz="1100">
                <a:solidFill>
                  <a:schemeClr val="tx1"/>
                </a:solidFill>
                <a:latin typeface="Calibri" pitchFamily="34" charset="0"/>
              </a:defRPr>
            </a:lvl8pPr>
            <a:lvl9pPr marL="3731517" indent="-222239" eaLnBrk="0" fontAlgn="base" hangingPunct="0">
              <a:spcBef>
                <a:spcPct val="30000"/>
              </a:spcBef>
              <a:spcAft>
                <a:spcPct val="0"/>
              </a:spcAft>
              <a:defRPr sz="1100">
                <a:solidFill>
                  <a:schemeClr val="tx1"/>
                </a:solidFill>
                <a:latin typeface="Calibri" pitchFamily="34" charset="0"/>
              </a:defRPr>
            </a:lvl9pPr>
          </a:lstStyle>
          <a:p>
            <a:pPr>
              <a:spcBef>
                <a:spcPct val="0"/>
              </a:spcBef>
            </a:pPr>
            <a:fld id="{35B2FF41-E530-425F-801A-C54F90024BF0}" type="slidenum">
              <a:rPr lang="en-US" altLang="en-US"/>
              <a:pPr>
                <a:spcBef>
                  <a:spcPct val="0"/>
                </a:spcBef>
              </a:pPr>
              <a:t>46</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 second type of conditioning, </a:t>
            </a:r>
            <a:r>
              <a:rPr lang="en-US" altLang="en-US" b="1" dirty="0"/>
              <a:t>operant conditioning</a:t>
            </a:r>
            <a:r>
              <a:rPr lang="en-US" altLang="en-US" dirty="0"/>
              <a:t>, was proposed by B. F. Skinner. </a:t>
            </a:r>
          </a:p>
          <a:p>
            <a:pPr eaLnBrk="1" hangingPunct="1">
              <a:spcBef>
                <a:spcPct val="0"/>
              </a:spcBef>
            </a:pPr>
            <a:endParaRPr lang="en-US" altLang="en-US" dirty="0"/>
          </a:p>
          <a:p>
            <a:pPr eaLnBrk="1" hangingPunct="1">
              <a:spcBef>
                <a:spcPct val="0"/>
              </a:spcBef>
            </a:pPr>
            <a:r>
              <a:rPr lang="en-US" altLang="en-US" dirty="0"/>
              <a:t>Skinner was influenced by the work of Watson but saw classical conditioning as reducing people to passivity, or waiting for stimuli to present themselves in their environment. To Skinner (1938), people and animals engage their environments in active ways. </a:t>
            </a:r>
          </a:p>
          <a:p>
            <a:pPr eaLnBrk="1" hangingPunct="1">
              <a:spcBef>
                <a:spcPct val="0"/>
              </a:spcBef>
            </a:pPr>
            <a:endParaRPr lang="en-US" altLang="en-US" dirty="0"/>
          </a:p>
          <a:p>
            <a:pPr eaLnBrk="1" hangingPunct="1">
              <a:spcBef>
                <a:spcPct val="0"/>
              </a:spcBef>
            </a:pPr>
            <a:r>
              <a:rPr lang="en-US" altLang="en-US" dirty="0"/>
              <a:t>Operant conditioning deals with making a response and then experiencing a consequence for that response. </a:t>
            </a:r>
          </a:p>
          <a:p>
            <a:pPr eaLnBrk="1" hangingPunct="1">
              <a:spcBef>
                <a:spcPct val="0"/>
              </a:spcBef>
            </a:pPr>
            <a:endParaRPr lang="en-US" altLang="en-US" dirty="0"/>
          </a:p>
          <a:p>
            <a:pPr eaLnBrk="1" hangingPunct="1">
              <a:spcBef>
                <a:spcPct val="0"/>
              </a:spcBef>
            </a:pPr>
            <a:r>
              <a:rPr lang="en-US" altLang="en-US" dirty="0"/>
              <a:t>Some consequences will make it </a:t>
            </a:r>
            <a:r>
              <a:rPr lang="en-US" altLang="en-US" i="1" dirty="0"/>
              <a:t>more</a:t>
            </a:r>
            <a:r>
              <a:rPr lang="en-US" altLang="en-US" dirty="0"/>
              <a:t> likely that we will make a response again, called </a:t>
            </a:r>
            <a:r>
              <a:rPr lang="en-US" altLang="en-US" b="1" dirty="0"/>
              <a:t>reinforcement</a:t>
            </a:r>
            <a:r>
              <a:rPr lang="en-US" altLang="en-US" dirty="0"/>
              <a:t>, and other consequences will make it </a:t>
            </a:r>
            <a:r>
              <a:rPr lang="en-US" altLang="en-US" i="1" dirty="0"/>
              <a:t>less</a:t>
            </a:r>
            <a:r>
              <a:rPr lang="en-US" altLang="en-US" dirty="0"/>
              <a:t> likely that we will make a response again, called </a:t>
            </a:r>
            <a:r>
              <a:rPr lang="en-US" altLang="en-US" b="1" dirty="0"/>
              <a:t>punishment</a:t>
            </a:r>
            <a:r>
              <a:rPr lang="en-US" altLang="en-US" dirty="0"/>
              <a:t>. </a:t>
            </a:r>
          </a:p>
          <a:p>
            <a:pPr eaLnBrk="1" hangingPunct="1">
              <a:spcBef>
                <a:spcPct val="0"/>
              </a:spcBef>
            </a:pPr>
            <a:endParaRPr lang="en-US" altLang="en-US" dirty="0"/>
          </a:p>
          <a:p>
            <a:pPr eaLnBrk="1" hangingPunct="1">
              <a:spcBef>
                <a:spcPct val="0"/>
              </a:spcBef>
            </a:pPr>
            <a:r>
              <a:rPr lang="en-US" altLang="en-US" dirty="0"/>
              <a:t>It is also plausible that a consequence will not affect the future occurrence of a response for better or worse. As you might expect, this is called a </a:t>
            </a:r>
            <a:r>
              <a:rPr lang="en-US" altLang="en-US" i="1" dirty="0"/>
              <a:t>neutral</a:t>
            </a:r>
            <a:r>
              <a:rPr lang="en-US" altLang="en-US" dirty="0"/>
              <a:t> consequence.</a:t>
            </a: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0889" indent="-284709">
              <a:spcBef>
                <a:spcPct val="30000"/>
              </a:spcBef>
              <a:defRPr sz="1200">
                <a:solidFill>
                  <a:schemeClr val="tx1"/>
                </a:solidFill>
                <a:latin typeface="Calibri" pitchFamily="34" charset="0"/>
              </a:defRPr>
            </a:lvl2pPr>
            <a:lvl3pPr marL="1138834" indent="-226473">
              <a:spcBef>
                <a:spcPct val="30000"/>
              </a:spcBef>
              <a:defRPr sz="1200">
                <a:solidFill>
                  <a:schemeClr val="tx1"/>
                </a:solidFill>
                <a:latin typeface="Calibri" pitchFamily="34" charset="0"/>
              </a:defRPr>
            </a:lvl3pPr>
            <a:lvl4pPr marL="1595015" indent="-226473">
              <a:spcBef>
                <a:spcPct val="30000"/>
              </a:spcBef>
              <a:defRPr sz="1200">
                <a:solidFill>
                  <a:schemeClr val="tx1"/>
                </a:solidFill>
                <a:latin typeface="Calibri" pitchFamily="34" charset="0"/>
              </a:defRPr>
            </a:lvl4pPr>
            <a:lvl5pPr marL="2051196" indent="-226473">
              <a:spcBef>
                <a:spcPct val="30000"/>
              </a:spcBef>
              <a:defRPr sz="1200">
                <a:solidFill>
                  <a:schemeClr val="tx1"/>
                </a:solidFill>
                <a:latin typeface="Calibri" pitchFamily="34" charset="0"/>
              </a:defRPr>
            </a:lvl5pPr>
            <a:lvl6pPr marL="2517083" indent="-226473" eaLnBrk="0" fontAlgn="base" hangingPunct="0">
              <a:spcBef>
                <a:spcPct val="30000"/>
              </a:spcBef>
              <a:spcAft>
                <a:spcPct val="0"/>
              </a:spcAft>
              <a:defRPr sz="1200">
                <a:solidFill>
                  <a:schemeClr val="tx1"/>
                </a:solidFill>
                <a:latin typeface="Calibri" pitchFamily="34" charset="0"/>
              </a:defRPr>
            </a:lvl6pPr>
            <a:lvl7pPr marL="2982970" indent="-226473" eaLnBrk="0" fontAlgn="base" hangingPunct="0">
              <a:spcBef>
                <a:spcPct val="30000"/>
              </a:spcBef>
              <a:spcAft>
                <a:spcPct val="0"/>
              </a:spcAft>
              <a:defRPr sz="1200">
                <a:solidFill>
                  <a:schemeClr val="tx1"/>
                </a:solidFill>
                <a:latin typeface="Calibri" pitchFamily="34" charset="0"/>
              </a:defRPr>
            </a:lvl7pPr>
            <a:lvl8pPr marL="3448856" indent="-226473" eaLnBrk="0" fontAlgn="base" hangingPunct="0">
              <a:spcBef>
                <a:spcPct val="30000"/>
              </a:spcBef>
              <a:spcAft>
                <a:spcPct val="0"/>
              </a:spcAft>
              <a:defRPr sz="1200">
                <a:solidFill>
                  <a:schemeClr val="tx1"/>
                </a:solidFill>
                <a:latin typeface="Calibri" pitchFamily="34" charset="0"/>
              </a:defRPr>
            </a:lvl8pPr>
            <a:lvl9pPr marL="3914743" indent="-226473" eaLnBrk="0" fontAlgn="base" hangingPunct="0">
              <a:spcBef>
                <a:spcPct val="30000"/>
              </a:spcBef>
              <a:spcAft>
                <a:spcPct val="0"/>
              </a:spcAft>
              <a:defRPr sz="1200">
                <a:solidFill>
                  <a:schemeClr val="tx1"/>
                </a:solidFill>
                <a:latin typeface="Calibri" pitchFamily="34" charset="0"/>
              </a:defRPr>
            </a:lvl9pPr>
          </a:lstStyle>
          <a:p>
            <a:pPr>
              <a:spcBef>
                <a:spcPct val="0"/>
              </a:spcBef>
            </a:pPr>
            <a:fld id="{BD15A8DB-043B-4E57-87BC-A03CD2834550}" type="slidenum">
              <a:rPr lang="en-US" altLang="en-US"/>
              <a:pPr>
                <a:spcBef>
                  <a:spcPct val="0"/>
                </a:spcBef>
              </a:pPr>
              <a:t>11</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Reinforcement</a:t>
            </a:r>
            <a:r>
              <a:rPr lang="en-US" sz="1600" dirty="0"/>
              <a:t> – Due to the consequences, a behavior/response is more likely to occur in the future. It is strengthened.</a:t>
            </a:r>
          </a:p>
          <a:p>
            <a:endParaRPr lang="en-US" sz="1600" dirty="0"/>
          </a:p>
          <a:p>
            <a:r>
              <a:rPr lang="en-US" sz="1600" b="1" dirty="0"/>
              <a:t>Punishment</a:t>
            </a:r>
            <a:r>
              <a:rPr lang="en-US" sz="1600" dirty="0"/>
              <a:t> – Due to the consequence, a behavior/response is less likely to occur in the future. It is weakened.</a:t>
            </a:r>
          </a:p>
        </p:txBody>
      </p:sp>
      <p:sp>
        <p:nvSpPr>
          <p:cNvPr id="4" name="Slide Number Placeholder 3"/>
          <p:cNvSpPr>
            <a:spLocks noGrp="1"/>
          </p:cNvSpPr>
          <p:nvPr>
            <p:ph type="sldNum" sz="quarter" idx="10"/>
          </p:nvPr>
        </p:nvSpPr>
        <p:spPr/>
        <p:txBody>
          <a:bodyPr/>
          <a:lstStyle/>
          <a:p>
            <a:fld id="{50F44271-FE05-481C-A7A4-7B1CEDBF737F}" type="slidenum">
              <a:rPr lang="en-US" smtClean="0"/>
              <a:t>13</a:t>
            </a:fld>
            <a:endParaRPr lang="en-US"/>
          </a:p>
        </p:txBody>
      </p:sp>
    </p:spTree>
    <p:extLst>
      <p:ext uri="{BB962C8B-B14F-4D97-AF65-F5344CB8AC3E}">
        <p14:creationId xmlns:p14="http://schemas.microsoft.com/office/powerpoint/2010/main" val="3708016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0889" indent="-284709">
              <a:spcBef>
                <a:spcPct val="30000"/>
              </a:spcBef>
              <a:defRPr sz="1200">
                <a:solidFill>
                  <a:schemeClr val="tx1"/>
                </a:solidFill>
                <a:latin typeface="Calibri" pitchFamily="34" charset="0"/>
              </a:defRPr>
            </a:lvl2pPr>
            <a:lvl3pPr marL="1138834" indent="-226473">
              <a:spcBef>
                <a:spcPct val="30000"/>
              </a:spcBef>
              <a:defRPr sz="1200">
                <a:solidFill>
                  <a:schemeClr val="tx1"/>
                </a:solidFill>
                <a:latin typeface="Calibri" pitchFamily="34" charset="0"/>
              </a:defRPr>
            </a:lvl3pPr>
            <a:lvl4pPr marL="1595015" indent="-226473">
              <a:spcBef>
                <a:spcPct val="30000"/>
              </a:spcBef>
              <a:defRPr sz="1200">
                <a:solidFill>
                  <a:schemeClr val="tx1"/>
                </a:solidFill>
                <a:latin typeface="Calibri" pitchFamily="34" charset="0"/>
              </a:defRPr>
            </a:lvl4pPr>
            <a:lvl5pPr marL="2051196" indent="-226473">
              <a:spcBef>
                <a:spcPct val="30000"/>
              </a:spcBef>
              <a:defRPr sz="1200">
                <a:solidFill>
                  <a:schemeClr val="tx1"/>
                </a:solidFill>
                <a:latin typeface="Calibri" pitchFamily="34" charset="0"/>
              </a:defRPr>
            </a:lvl5pPr>
            <a:lvl6pPr marL="2517083" indent="-226473" eaLnBrk="0" fontAlgn="base" hangingPunct="0">
              <a:spcBef>
                <a:spcPct val="30000"/>
              </a:spcBef>
              <a:spcAft>
                <a:spcPct val="0"/>
              </a:spcAft>
              <a:defRPr sz="1200">
                <a:solidFill>
                  <a:schemeClr val="tx1"/>
                </a:solidFill>
                <a:latin typeface="Calibri" pitchFamily="34" charset="0"/>
              </a:defRPr>
            </a:lvl6pPr>
            <a:lvl7pPr marL="2982970" indent="-226473" eaLnBrk="0" fontAlgn="base" hangingPunct="0">
              <a:spcBef>
                <a:spcPct val="30000"/>
              </a:spcBef>
              <a:spcAft>
                <a:spcPct val="0"/>
              </a:spcAft>
              <a:defRPr sz="1200">
                <a:solidFill>
                  <a:schemeClr val="tx1"/>
                </a:solidFill>
                <a:latin typeface="Calibri" pitchFamily="34" charset="0"/>
              </a:defRPr>
            </a:lvl7pPr>
            <a:lvl8pPr marL="3448856" indent="-226473" eaLnBrk="0" fontAlgn="base" hangingPunct="0">
              <a:spcBef>
                <a:spcPct val="30000"/>
              </a:spcBef>
              <a:spcAft>
                <a:spcPct val="0"/>
              </a:spcAft>
              <a:defRPr sz="1200">
                <a:solidFill>
                  <a:schemeClr val="tx1"/>
                </a:solidFill>
                <a:latin typeface="Calibri" pitchFamily="34" charset="0"/>
              </a:defRPr>
            </a:lvl8pPr>
            <a:lvl9pPr marL="3914743" indent="-226473" eaLnBrk="0" fontAlgn="base" hangingPunct="0">
              <a:spcBef>
                <a:spcPct val="30000"/>
              </a:spcBef>
              <a:spcAft>
                <a:spcPct val="0"/>
              </a:spcAft>
              <a:defRPr sz="1200">
                <a:solidFill>
                  <a:schemeClr val="tx1"/>
                </a:solidFill>
                <a:latin typeface="Calibri" pitchFamily="34" charset="0"/>
              </a:defRPr>
            </a:lvl9pPr>
          </a:lstStyle>
          <a:p>
            <a:pPr>
              <a:spcBef>
                <a:spcPct val="0"/>
              </a:spcBef>
            </a:pPr>
            <a:fld id="{EECD14F2-89E0-42E0-95C9-F87B69BB9F3C}" type="slidenum">
              <a:rPr lang="en-US" altLang="en-US"/>
              <a:pPr>
                <a:spcBef>
                  <a:spcPct val="0"/>
                </a:spcBef>
              </a:pPr>
              <a:t>14</a:t>
            </a:fld>
            <a:endParaRPr lang="en-US" altLang="en-US"/>
          </a:p>
        </p:txBody>
      </p:sp>
      <p:sp>
        <p:nvSpPr>
          <p:cNvPr id="12291"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2" name="Rectangle 3"/>
          <p:cNvSpPr>
            <a:spLocks noGrp="1" noChangeArrowheads="1"/>
          </p:cNvSpPr>
          <p:nvPr>
            <p:ph type="body" idx="1"/>
          </p:nvPr>
        </p:nvSpPr>
        <p:spPr bwMode="auto">
          <a:xfrm>
            <a:off x="311364" y="4416960"/>
            <a:ext cx="6387672" cy="41831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So, positive reinforcement (PR) is giving something good to increase a behavior, whereas negative reinforcement (NR) also seeks to increase a behavior, but by taking away something bad or aversive. </a:t>
            </a:r>
          </a:p>
          <a:p>
            <a:pPr eaLnBrk="1" hangingPunct="1">
              <a:spcBef>
                <a:spcPct val="0"/>
              </a:spcBef>
            </a:pPr>
            <a:endParaRPr lang="en-US" altLang="en-US"/>
          </a:p>
          <a:p>
            <a:pPr eaLnBrk="1" hangingPunct="1">
              <a:spcBef>
                <a:spcPct val="0"/>
              </a:spcBef>
            </a:pPr>
            <a:r>
              <a:rPr lang="en-US" altLang="en-US"/>
              <a:t>Similarly, positive punishment (PP) gives something bad, whereas negative punishment (NP) takes away something good, both in an effort to make a response less likely to occur in the future.</a:t>
            </a:r>
          </a:p>
          <a:p>
            <a:pPr eaLnBrk="1" hangingPunct="1">
              <a:spcBef>
                <a:spcPct val="0"/>
              </a:spcBef>
            </a:pPr>
            <a:endParaRPr lang="en-US" altLang="en-US"/>
          </a:p>
          <a:p>
            <a:pPr eaLnBrk="1" hangingPunct="1">
              <a:spcBef>
                <a:spcPct val="0"/>
              </a:spcBef>
            </a:pPr>
            <a:r>
              <a:rPr lang="en-US" altLang="en-US" b="1"/>
              <a:t>Escape</a:t>
            </a:r>
            <a:r>
              <a:rPr lang="en-US" altLang="en-US"/>
              <a:t> – We are already experiencing an aversive stimulus and engage in a behavior which makes it go away. More likely to do this in the future. </a:t>
            </a:r>
          </a:p>
          <a:p>
            <a:pPr eaLnBrk="1" hangingPunct="1">
              <a:spcBef>
                <a:spcPct val="0"/>
              </a:spcBef>
            </a:pPr>
            <a:endParaRPr lang="en-US" altLang="en-US"/>
          </a:p>
          <a:p>
            <a:pPr eaLnBrk="1" hangingPunct="1">
              <a:spcBef>
                <a:spcPct val="0"/>
              </a:spcBef>
            </a:pPr>
            <a:r>
              <a:rPr lang="en-US" altLang="en-US" b="1"/>
              <a:t>Avoidance</a:t>
            </a:r>
            <a:r>
              <a:rPr lang="en-US" altLang="en-US"/>
              <a:t> – In fact, we will make the behavior without the aversive stimulus being present so that we can avoid it. </a:t>
            </a:r>
          </a:p>
          <a:p>
            <a:pPr eaLnBrk="1" hangingPunct="1">
              <a:spcBef>
                <a:spcPct val="0"/>
              </a:spcBef>
            </a:pPr>
            <a:endParaRPr lang="en-US" altLang="en-US" b="1"/>
          </a:p>
          <a:p>
            <a:pPr eaLnBrk="1" hangingPunct="1">
              <a:spcBef>
                <a:spcPct val="0"/>
              </a:spcBef>
            </a:pPr>
            <a:endParaRPr lang="en-US" altLang="en-US" b="1"/>
          </a:p>
          <a:p>
            <a:pPr eaLnBrk="1" hangingPunct="1">
              <a:spcBef>
                <a:spcPct val="0"/>
              </a:spcBef>
            </a:pPr>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Note to the Student: </a:t>
            </a:r>
            <a:r>
              <a:rPr lang="en-US" altLang="en-US"/>
              <a:t>Please watch the YouTube video for The Big Bang Theory. It is about 3 minutes in length.  </a:t>
            </a:r>
          </a:p>
          <a:p>
            <a:endParaRPr lang="en-US" altLang="en-US"/>
          </a:p>
          <a:p>
            <a:r>
              <a:rPr lang="en-US" altLang="en-US"/>
              <a:t>………</a:t>
            </a:r>
          </a:p>
          <a:p>
            <a:endParaRPr lang="en-US" altLang="en-US"/>
          </a:p>
          <a:p>
            <a:endParaRPr lang="en-US" altLang="en-US"/>
          </a:p>
          <a:p>
            <a:r>
              <a:rPr lang="en-US" altLang="en-US"/>
              <a:t>Great. Now </a:t>
            </a:r>
            <a:r>
              <a:rPr lang="en-US" altLang="en-US" b="1"/>
              <a:t>Continue. </a:t>
            </a:r>
            <a:endParaRPr lang="en-US" altLang="en-US"/>
          </a:p>
        </p:txBody>
      </p:sp>
      <p:sp>
        <p:nvSpPr>
          <p:cNvPr id="4" name="Slide Number Placeholder 3"/>
          <p:cNvSpPr>
            <a:spLocks noGrp="1"/>
          </p:cNvSpPr>
          <p:nvPr>
            <p:ph type="sldNum" sz="quarter" idx="5"/>
          </p:nvPr>
        </p:nvSpPr>
        <p:spPr/>
        <p:txBody>
          <a:bodyPr/>
          <a:lstStyle/>
          <a:p>
            <a:pPr>
              <a:defRPr/>
            </a:pPr>
            <a:fld id="{AE66F307-5D8C-4156-940B-7C0506D5C99E}" type="slidenum">
              <a:rPr lang="en-US" smtClean="0"/>
              <a:pPr>
                <a:defRPr/>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a:t>Now that you have watched the video think about how operant conditioning was at work. </a:t>
            </a:r>
            <a:endParaRPr lang="en-US" altLang="en-US"/>
          </a:p>
          <a:p>
            <a:pPr eaLnBrk="1" hangingPunct="1">
              <a:spcBef>
                <a:spcPct val="0"/>
              </a:spcBef>
            </a:pPr>
            <a:endParaRPr lang="en-US" altLang="en-US"/>
          </a:p>
          <a:p>
            <a:pPr eaLnBrk="1" hangingPunct="1">
              <a:spcBef>
                <a:spcPct val="0"/>
              </a:spcBef>
            </a:pPr>
            <a:r>
              <a:rPr lang="en-US" altLang="en-US"/>
              <a:t>Sheldon used positive reinforcement on Penny by giving her a chocolate when she was quiet. </a:t>
            </a:r>
          </a:p>
          <a:p>
            <a:pPr eaLnBrk="1" hangingPunct="1">
              <a:spcBef>
                <a:spcPct val="0"/>
              </a:spcBef>
            </a:pPr>
            <a:endParaRPr lang="en-US" altLang="en-US"/>
          </a:p>
          <a:p>
            <a:pPr eaLnBrk="1" hangingPunct="1">
              <a:spcBef>
                <a:spcPct val="0"/>
              </a:spcBef>
            </a:pPr>
            <a:r>
              <a:rPr lang="en-US" altLang="en-US"/>
              <a:t>Sheldon used positive punishment on Leonard when he shot him with the spray bottle. </a:t>
            </a:r>
          </a:p>
          <a:p>
            <a:pPr eaLnBrk="1" hangingPunct="1">
              <a:spcBef>
                <a:spcPct val="0"/>
              </a:spcBef>
            </a:pPr>
            <a:endParaRPr lang="en-US" altLang="en-US"/>
          </a:p>
          <a:p>
            <a:pPr eaLnBrk="1" hangingPunct="1">
              <a:spcBef>
                <a:spcPct val="0"/>
              </a:spcBef>
            </a:pPr>
            <a:r>
              <a:rPr lang="en-US" altLang="en-US"/>
              <a:t>Got it? Good. If not, ask your instructor. </a:t>
            </a:r>
          </a:p>
          <a:p>
            <a:pPr eaLnBrk="1" hangingPunct="1">
              <a:spcBef>
                <a:spcPct val="0"/>
              </a:spcBef>
            </a:pPr>
            <a:endParaRPr lang="en-US" altLang="en-US"/>
          </a:p>
          <a:p>
            <a:pPr eaLnBrk="1" hangingPunct="1">
              <a:spcBef>
                <a:spcPct val="0"/>
              </a:spcBef>
            </a:pPr>
            <a:r>
              <a:rPr lang="en-US" altLang="en-US" b="1"/>
              <a:t>Continue</a:t>
            </a:r>
          </a:p>
        </p:txBody>
      </p:sp>
      <p:sp>
        <p:nvSpPr>
          <p:cNvPr id="4" name="Slide Number Placeholder 3"/>
          <p:cNvSpPr>
            <a:spLocks noGrp="1"/>
          </p:cNvSpPr>
          <p:nvPr>
            <p:ph type="sldNum" sz="quarter" idx="5"/>
          </p:nvPr>
        </p:nvSpPr>
        <p:spPr/>
        <p:txBody>
          <a:bodyPr/>
          <a:lstStyle/>
          <a:p>
            <a:pPr>
              <a:defRPr/>
            </a:pPr>
            <a:fld id="{6F6A8018-034A-4FEB-AB8B-0485A648AABD}" type="slidenum">
              <a:rPr lang="en-US" smtClean="0"/>
              <a:pPr>
                <a:defRPr/>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If positive, you should see words indicating something was given, earned, or received. If negative, you should see words indicating something was taken away or removed.</a:t>
            </a:r>
          </a:p>
          <a:p>
            <a:endParaRPr lang="en-US" dirty="0"/>
          </a:p>
          <a:p>
            <a:r>
              <a:rPr lang="en-US" dirty="0"/>
              <a:t>If reinforced, you will see a clear indication that the behavior increases in the future. If punished, there will be an indication that the behavior decreases in the future.</a:t>
            </a:r>
          </a:p>
          <a:p>
            <a:endParaRPr lang="en-US" dirty="0"/>
          </a:p>
          <a:p>
            <a:r>
              <a:rPr lang="en-US" dirty="0"/>
              <a:t>Indicate first if it is P or N, and then indicate if there is R or P. So you will have either PR, PP, NR, or NP. Check above for what these acronyms mean if you are confused.</a:t>
            </a:r>
          </a:p>
          <a:p>
            <a:endParaRPr lang="en-US" dirty="0"/>
          </a:p>
          <a:p>
            <a:pPr defTabSz="931774">
              <a:defRPr/>
            </a:pPr>
            <a:r>
              <a:rPr lang="en-US" dirty="0"/>
              <a:t>Together – PR</a:t>
            </a:r>
          </a:p>
        </p:txBody>
      </p:sp>
      <p:sp>
        <p:nvSpPr>
          <p:cNvPr id="4" name="Slide Number Placeholder 3"/>
          <p:cNvSpPr>
            <a:spLocks noGrp="1"/>
          </p:cNvSpPr>
          <p:nvPr>
            <p:ph type="sldNum" sz="quarter" idx="10"/>
          </p:nvPr>
        </p:nvSpPr>
        <p:spPr/>
        <p:txBody>
          <a:bodyPr/>
          <a:lstStyle/>
          <a:p>
            <a:fld id="{50F44271-FE05-481C-A7A4-7B1CEDBF737F}" type="slidenum">
              <a:rPr lang="en-US" smtClean="0"/>
              <a:t>17</a:t>
            </a:fld>
            <a:endParaRPr lang="en-US"/>
          </a:p>
        </p:txBody>
      </p:sp>
    </p:spTree>
    <p:extLst>
      <p:ext uri="{BB962C8B-B14F-4D97-AF65-F5344CB8AC3E}">
        <p14:creationId xmlns:p14="http://schemas.microsoft.com/office/powerpoint/2010/main" val="1058217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8CFE51B-92AD-4A78-9473-544293DCDD05}"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596931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283595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785770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016000" y="533400"/>
            <a:ext cx="10261600" cy="1143000"/>
          </a:xfrm>
        </p:spPr>
        <p:txBody>
          <a:bodyPr/>
          <a:lstStyle/>
          <a:p>
            <a:r>
              <a:rPr lang="en-US"/>
              <a:t>Click to edit Master title style</a:t>
            </a:r>
          </a:p>
        </p:txBody>
      </p:sp>
      <p:sp>
        <p:nvSpPr>
          <p:cNvPr id="3" name="Content Placeholder 2"/>
          <p:cNvSpPr>
            <a:spLocks noGrp="1"/>
          </p:cNvSpPr>
          <p:nvPr>
            <p:ph sz="quarter" idx="1"/>
          </p:nvPr>
        </p:nvSpPr>
        <p:spPr>
          <a:xfrm>
            <a:off x="1016000" y="1905000"/>
            <a:ext cx="5029200" cy="1943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248400" y="1905000"/>
            <a:ext cx="5029200" cy="1943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1016000" y="4000500"/>
            <a:ext cx="5029200" cy="1943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248400" y="4000500"/>
            <a:ext cx="5029200" cy="1943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fld id="{4A139911-A8C8-4945-8D0E-AB11081A2FF4}" type="slidenum">
              <a:rPr lang="en-US" altLang="en-US"/>
              <a:pPr/>
              <a:t>‹#›</a:t>
            </a:fld>
            <a:endParaRPr lang="en-US" altLang="en-US"/>
          </a:p>
        </p:txBody>
      </p:sp>
    </p:spTree>
    <p:extLst>
      <p:ext uri="{BB962C8B-B14F-4D97-AF65-F5344CB8AC3E}">
        <p14:creationId xmlns:p14="http://schemas.microsoft.com/office/powerpoint/2010/main" val="36187336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533400"/>
            <a:ext cx="10261600" cy="1143000"/>
          </a:xfrm>
        </p:spPr>
        <p:txBody>
          <a:bodyPr/>
          <a:lstStyle/>
          <a:p>
            <a:r>
              <a:rPr lang="en-US"/>
              <a:t>Click to edit Master title style</a:t>
            </a:r>
          </a:p>
        </p:txBody>
      </p:sp>
      <p:sp>
        <p:nvSpPr>
          <p:cNvPr id="3" name="Text Placeholder 2"/>
          <p:cNvSpPr>
            <a:spLocks noGrp="1"/>
          </p:cNvSpPr>
          <p:nvPr>
            <p:ph type="body" sz="half" idx="1"/>
          </p:nvPr>
        </p:nvSpPr>
        <p:spPr>
          <a:xfrm>
            <a:off x="1016000" y="1905000"/>
            <a:ext cx="50292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248400" y="1905000"/>
            <a:ext cx="5029200" cy="1943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248400" y="4000500"/>
            <a:ext cx="5029200" cy="1943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fld id="{63632FEF-E9A2-46EA-9AF2-C2A272D8A130}" type="slidenum">
              <a:rPr lang="en-US" altLang="en-US"/>
              <a:pPr/>
              <a:t>‹#›</a:t>
            </a:fld>
            <a:endParaRPr lang="en-US" altLang="en-US"/>
          </a:p>
        </p:txBody>
      </p:sp>
    </p:spTree>
    <p:extLst>
      <p:ext uri="{BB962C8B-B14F-4D97-AF65-F5344CB8AC3E}">
        <p14:creationId xmlns:p14="http://schemas.microsoft.com/office/powerpoint/2010/main" val="4181379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012957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CFE51B-92AD-4A78-9473-544293DCDD05}"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23238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CFE51B-92AD-4A78-9473-544293DCDD05}"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05293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CFE51B-92AD-4A78-9473-544293DCDD05}" type="datetimeFigureOut">
              <a:rPr lang="en-US" smtClean="0"/>
              <a:t>3/2/2021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14291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CFE51B-92AD-4A78-9473-544293DCDD05}" type="datetimeFigureOut">
              <a:rPr lang="en-US" smtClean="0"/>
              <a:t>3/2/2021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63305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FE51B-92AD-4A78-9473-544293DCDD05}" type="datetimeFigureOut">
              <a:rPr lang="en-US" smtClean="0"/>
              <a:t>3/2/2021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16117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970697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297972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FE51B-92AD-4A78-9473-544293DCDD05}" type="datetimeFigureOut">
              <a:rPr lang="en-US" smtClean="0"/>
              <a:t>3/2/2021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23DFE-9367-4D55-86B8-E07895A76D2B}" type="slidenum">
              <a:rPr lang="en-US" smtClean="0"/>
              <a:t>‹#›</a:t>
            </a:fld>
            <a:endParaRPr lang="en-US"/>
          </a:p>
        </p:txBody>
      </p:sp>
    </p:spTree>
    <p:extLst>
      <p:ext uri="{BB962C8B-B14F-4D97-AF65-F5344CB8AC3E}">
        <p14:creationId xmlns:p14="http://schemas.microsoft.com/office/powerpoint/2010/main" val="2295992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hyperlink" Target="http://www.youtube.com/watch?v=qy_mIEnnlF4&amp;NR=1"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3.jp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tags" Target="../tags/tag9.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3.xml"/><Relationship Id="rId1" Type="http://schemas.openxmlformats.org/officeDocument/2006/relationships/tags" Target="../tags/tag10.xml"/><Relationship Id="rId4" Type="http://schemas.openxmlformats.org/officeDocument/2006/relationships/image" Target="../media/image5.pn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9.jpeg"/><Relationship Id="rId2" Type="http://schemas.openxmlformats.org/officeDocument/2006/relationships/slideLayout" Target="../slideLayouts/slideLayout13.xml"/><Relationship Id="rId1" Type="http://schemas.openxmlformats.org/officeDocument/2006/relationships/tags" Target="../tags/tag1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3.xml"/><Relationship Id="rId1" Type="http://schemas.openxmlformats.org/officeDocument/2006/relationships/tags" Target="../tags/tag1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3.xml"/><Relationship Id="rId1" Type="http://schemas.openxmlformats.org/officeDocument/2006/relationships/tags" Target="../tags/tag13.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16.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hyperlink" Target="http://www.youtube.com/watch?v=Pr0OTCVtHbU"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Module 6: Basic Operant Conditioning Principles/Procedures</a:t>
            </a:r>
          </a:p>
        </p:txBody>
      </p:sp>
      <p:sp>
        <p:nvSpPr>
          <p:cNvPr id="3" name="Subtitle 2"/>
          <p:cNvSpPr>
            <a:spLocks noGrp="1"/>
          </p:cNvSpPr>
          <p:nvPr>
            <p:ph type="subTitle" idx="1"/>
          </p:nvPr>
        </p:nvSpPr>
        <p:spPr>
          <a:xfrm>
            <a:off x="1524000" y="4350057"/>
            <a:ext cx="8907262" cy="1236095"/>
          </a:xfrm>
        </p:spPr>
        <p:txBody>
          <a:bodyPr>
            <a:noAutofit/>
          </a:bodyPr>
          <a:lstStyle/>
          <a:p>
            <a:r>
              <a:rPr lang="en-US" sz="3600" dirty="0"/>
              <a:t>Part III. Identifying Strategies to Bring About Behavior Change</a:t>
            </a:r>
          </a:p>
        </p:txBody>
      </p:sp>
    </p:spTree>
    <p:extLst>
      <p:ext uri="{BB962C8B-B14F-4D97-AF65-F5344CB8AC3E}">
        <p14:creationId xmlns:p14="http://schemas.microsoft.com/office/powerpoint/2010/main" val="3537850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happens when we make a behavior?</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538" y="2424923"/>
            <a:ext cx="11364005" cy="1395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4044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dirty="0"/>
              <a:t>Operant Conditioning</a:t>
            </a:r>
          </a:p>
        </p:txBody>
      </p:sp>
      <p:sp>
        <p:nvSpPr>
          <p:cNvPr id="18435" name="Content Placeholder 2"/>
          <p:cNvSpPr>
            <a:spLocks noGrp="1"/>
          </p:cNvSpPr>
          <p:nvPr>
            <p:ph idx="1"/>
          </p:nvPr>
        </p:nvSpPr>
        <p:spPr>
          <a:xfrm>
            <a:off x="1016000" y="1905000"/>
            <a:ext cx="10261600" cy="4267200"/>
          </a:xfrm>
        </p:spPr>
        <p:txBody>
          <a:bodyPr>
            <a:normAutofit/>
          </a:bodyPr>
          <a:lstStyle/>
          <a:p>
            <a:pPr eaLnBrk="1" hangingPunct="1"/>
            <a:r>
              <a:rPr lang="en-US" altLang="en-US" sz="3600" dirty="0"/>
              <a:t>You make a </a:t>
            </a:r>
            <a:r>
              <a:rPr lang="en-US" altLang="en-US" sz="3600" dirty="0">
                <a:solidFill>
                  <a:srgbClr val="FF0000"/>
                </a:solidFill>
              </a:rPr>
              <a:t>response</a:t>
            </a:r>
            <a:r>
              <a:rPr lang="en-US" altLang="en-US" sz="3600" dirty="0"/>
              <a:t>. </a:t>
            </a:r>
          </a:p>
          <a:p>
            <a:pPr eaLnBrk="1" hangingPunct="1"/>
            <a:endParaRPr lang="en-US" altLang="en-US" sz="3600" dirty="0"/>
          </a:p>
          <a:p>
            <a:pPr eaLnBrk="1" hangingPunct="1"/>
            <a:r>
              <a:rPr lang="en-US" altLang="en-US" sz="3600" dirty="0"/>
              <a:t>There is a </a:t>
            </a:r>
            <a:r>
              <a:rPr lang="en-US" altLang="en-US" sz="3600" dirty="0">
                <a:solidFill>
                  <a:srgbClr val="FF0000"/>
                </a:solidFill>
              </a:rPr>
              <a:t>consequence</a:t>
            </a:r>
            <a:r>
              <a:rPr lang="en-US" altLang="en-US" sz="3600" dirty="0"/>
              <a:t> for that response. </a:t>
            </a:r>
          </a:p>
          <a:p>
            <a:pPr eaLnBrk="1" hangingPunct="1"/>
            <a:endParaRPr lang="en-US" altLang="en-US" sz="3600" dirty="0"/>
          </a:p>
          <a:p>
            <a:pPr eaLnBrk="1" hangingPunct="1"/>
            <a:r>
              <a:rPr lang="en-US" altLang="en-US" sz="3600" dirty="0"/>
              <a:t>Based on whether the consequence is </a:t>
            </a:r>
            <a:r>
              <a:rPr lang="en-US" altLang="en-US" sz="3600" dirty="0">
                <a:solidFill>
                  <a:srgbClr val="FF00FF"/>
                </a:solidFill>
              </a:rPr>
              <a:t>good or bad</a:t>
            </a:r>
            <a:r>
              <a:rPr lang="en-US" altLang="en-US" sz="3600" dirty="0"/>
              <a:t>, you are </a:t>
            </a:r>
            <a:r>
              <a:rPr lang="en-US" altLang="en-US" sz="3600" dirty="0">
                <a:solidFill>
                  <a:srgbClr val="0000CC"/>
                </a:solidFill>
              </a:rPr>
              <a:t>more or less likely</a:t>
            </a:r>
            <a:r>
              <a:rPr lang="en-US" altLang="en-US" sz="3600" b="1" dirty="0">
                <a:solidFill>
                  <a:srgbClr val="0000CC"/>
                </a:solidFill>
              </a:rPr>
              <a:t> </a:t>
            </a:r>
            <a:r>
              <a:rPr lang="en-US" altLang="en-US" sz="3600" dirty="0"/>
              <a:t>to make that response again. </a:t>
            </a:r>
          </a:p>
        </p:txBody>
      </p:sp>
    </p:spTree>
    <p:custDataLst>
      <p:tags r:id="rId1"/>
    </p:custDataLst>
    <p:extLst>
      <p:ext uri="{BB962C8B-B14F-4D97-AF65-F5344CB8AC3E}">
        <p14:creationId xmlns:p14="http://schemas.microsoft.com/office/powerpoint/2010/main" val="11620376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6.2</a:t>
            </a:r>
          </a:p>
        </p:txBody>
      </p:sp>
      <p:sp>
        <p:nvSpPr>
          <p:cNvPr id="5" name="Text Placeholder 4"/>
          <p:cNvSpPr>
            <a:spLocks noGrp="1"/>
          </p:cNvSpPr>
          <p:nvPr>
            <p:ph type="body" idx="1"/>
          </p:nvPr>
        </p:nvSpPr>
        <p:spPr/>
        <p:txBody>
          <a:bodyPr>
            <a:normAutofit/>
          </a:bodyPr>
          <a:lstStyle/>
          <a:p>
            <a:r>
              <a:rPr lang="en-US" sz="2800" b="1" dirty="0">
                <a:solidFill>
                  <a:srgbClr val="FF0000"/>
                </a:solidFill>
              </a:rPr>
              <a:t>Behavioral Contingencies</a:t>
            </a:r>
          </a:p>
        </p:txBody>
      </p:sp>
    </p:spTree>
    <p:extLst>
      <p:ext uri="{BB962C8B-B14F-4D97-AF65-F5344CB8AC3E}">
        <p14:creationId xmlns:p14="http://schemas.microsoft.com/office/powerpoint/2010/main" val="1242139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is a Contingency?</a:t>
            </a:r>
          </a:p>
        </p:txBody>
      </p:sp>
      <p:sp>
        <p:nvSpPr>
          <p:cNvPr id="5" name="Content Placeholder 4"/>
          <p:cNvSpPr>
            <a:spLocks noGrp="1"/>
          </p:cNvSpPr>
          <p:nvPr>
            <p:ph idx="1"/>
          </p:nvPr>
        </p:nvSpPr>
        <p:spPr/>
        <p:txBody>
          <a:bodyPr/>
          <a:lstStyle/>
          <a:p>
            <a:r>
              <a:rPr lang="en-US" sz="3200" dirty="0"/>
              <a:t>A </a:t>
            </a:r>
            <a:r>
              <a:rPr lang="en-US" sz="3200" b="1" dirty="0"/>
              <a:t>contingency </a:t>
            </a:r>
            <a:r>
              <a:rPr lang="en-US" sz="3200" dirty="0"/>
              <a:t>is when one thing occurs due to another. Think of it as an If-Then statement. If I do X then Y will happen.</a:t>
            </a:r>
          </a:p>
          <a:p>
            <a:endParaRPr lang="en-US" dirty="0"/>
          </a:p>
          <a:p>
            <a:r>
              <a:rPr lang="en-US" sz="3200" dirty="0"/>
              <a:t>Types of consequences:</a:t>
            </a:r>
          </a:p>
          <a:p>
            <a:pPr lvl="1"/>
            <a:r>
              <a:rPr lang="en-US" sz="2800" dirty="0"/>
              <a:t>Reinforcement</a:t>
            </a:r>
          </a:p>
          <a:p>
            <a:pPr lvl="1"/>
            <a:r>
              <a:rPr lang="en-US" sz="2800" dirty="0"/>
              <a:t>Punishment</a:t>
            </a:r>
          </a:p>
        </p:txBody>
      </p:sp>
    </p:spTree>
    <p:extLst>
      <p:ext uri="{BB962C8B-B14F-4D97-AF65-F5344CB8AC3E}">
        <p14:creationId xmlns:p14="http://schemas.microsoft.com/office/powerpoint/2010/main" val="177475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rtlCol="0">
            <a:normAutofit/>
          </a:bodyPr>
          <a:lstStyle/>
          <a:p>
            <a:pPr eaLnBrk="1" fontAlgn="auto" hangingPunct="1">
              <a:spcAft>
                <a:spcPts val="0"/>
              </a:spcAft>
              <a:defRPr/>
            </a:pPr>
            <a:r>
              <a:rPr lang="en-US"/>
              <a:t>Operant Conditioning:</a:t>
            </a:r>
            <a:br>
              <a:rPr lang="en-US"/>
            </a:br>
            <a:r>
              <a:rPr lang="en-US"/>
              <a:t>Reinforcement and Punishment</a:t>
            </a:r>
          </a:p>
        </p:txBody>
      </p:sp>
      <p:graphicFrame>
        <p:nvGraphicFramePr>
          <p:cNvPr id="69654" name="Group 22"/>
          <p:cNvGraphicFramePr>
            <a:graphicFrameLocks noGrp="1"/>
          </p:cNvGraphicFramePr>
          <p:nvPr>
            <p:ph idx="1"/>
          </p:nvPr>
        </p:nvGraphicFramePr>
        <p:xfrm>
          <a:off x="1016000" y="1905000"/>
          <a:ext cx="10261599" cy="4038600"/>
        </p:xfrm>
        <a:graphic>
          <a:graphicData uri="http://schemas.openxmlformats.org/drawingml/2006/table">
            <a:tbl>
              <a:tblPr/>
              <a:tblGrid>
                <a:gridCol w="3420533">
                  <a:extLst>
                    <a:ext uri="{9D8B030D-6E8A-4147-A177-3AD203B41FA5}">
                      <a16:colId xmlns:a16="http://schemas.microsoft.com/office/drawing/2014/main" val="20000"/>
                    </a:ext>
                  </a:extLst>
                </a:gridCol>
                <a:gridCol w="3420533">
                  <a:extLst>
                    <a:ext uri="{9D8B030D-6E8A-4147-A177-3AD203B41FA5}">
                      <a16:colId xmlns:a16="http://schemas.microsoft.com/office/drawing/2014/main" val="20001"/>
                    </a:ext>
                  </a:extLst>
                </a:gridCol>
                <a:gridCol w="3420533">
                  <a:extLst>
                    <a:ext uri="{9D8B030D-6E8A-4147-A177-3AD203B41FA5}">
                      <a16:colId xmlns:a16="http://schemas.microsoft.com/office/drawing/2014/main" val="20002"/>
                    </a:ext>
                  </a:extLst>
                </a:gridCol>
              </a:tblGrid>
              <a:tr h="13462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sz="2700" b="0" i="0" u="none" strike="noStrike" cap="none" normalizeH="0" baseline="0">
                        <a:ln>
                          <a:noFill/>
                        </a:ln>
                        <a:solidFill>
                          <a:schemeClr val="tx1"/>
                        </a:solidFill>
                        <a:effectLst/>
                        <a:latin typeface="Arial" charset="0"/>
                      </a:endParaRP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700" b="0" i="0" u="none" strike="noStrike" cap="none" normalizeH="0" baseline="0">
                          <a:ln>
                            <a:noFill/>
                          </a:ln>
                          <a:solidFill>
                            <a:schemeClr val="tx1"/>
                          </a:solidFill>
                          <a:effectLst/>
                          <a:latin typeface="Arial" charset="0"/>
                        </a:rPr>
                        <a:t>Some “</a:t>
                      </a:r>
                      <a:r>
                        <a:rPr kumimoji="0" lang="en-US" sz="2700" b="1" i="0" u="none" strike="noStrike" cap="none" normalizeH="0" baseline="0">
                          <a:ln>
                            <a:noFill/>
                          </a:ln>
                          <a:solidFill>
                            <a:srgbClr val="0000CC"/>
                          </a:solidFill>
                          <a:effectLst/>
                          <a:latin typeface="Arial" charset="0"/>
                        </a:rPr>
                        <a:t>Bad</a:t>
                      </a:r>
                      <a:r>
                        <a:rPr kumimoji="0" lang="en-US" sz="2700" b="0" i="0" u="none" strike="noStrike" cap="none" normalizeH="0" baseline="0">
                          <a:ln>
                            <a:noFill/>
                          </a:ln>
                          <a:solidFill>
                            <a:schemeClr val="tx1"/>
                          </a:solidFill>
                          <a:effectLst/>
                          <a:latin typeface="Arial" charset="0"/>
                        </a:rPr>
                        <a:t>” Thing</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700" b="0" i="0" u="none" strike="noStrike" cap="none" normalizeH="0" baseline="0">
                          <a:ln>
                            <a:noFill/>
                          </a:ln>
                          <a:solidFill>
                            <a:schemeClr val="tx1"/>
                          </a:solidFill>
                          <a:effectLst/>
                          <a:latin typeface="Arial" charset="0"/>
                        </a:rPr>
                        <a:t>Some “</a:t>
                      </a:r>
                      <a:r>
                        <a:rPr kumimoji="0" lang="en-US" sz="2700" b="1" i="0" u="none" strike="noStrike" cap="none" normalizeH="0" baseline="0">
                          <a:ln>
                            <a:noFill/>
                          </a:ln>
                          <a:solidFill>
                            <a:srgbClr val="FF0000"/>
                          </a:solidFill>
                          <a:effectLst/>
                          <a:latin typeface="Arial" charset="0"/>
                        </a:rPr>
                        <a:t>Good</a:t>
                      </a:r>
                      <a:r>
                        <a:rPr kumimoji="0" lang="en-US" sz="2700" b="0" i="0" u="none" strike="noStrike" cap="none" normalizeH="0" baseline="0">
                          <a:ln>
                            <a:noFill/>
                          </a:ln>
                          <a:solidFill>
                            <a:schemeClr val="tx1"/>
                          </a:solidFill>
                          <a:effectLst/>
                          <a:latin typeface="Arial" charset="0"/>
                        </a:rPr>
                        <a:t>” Thing</a:t>
                      </a: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462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700" b="1" i="0" u="none" strike="noStrike" cap="none" normalizeH="0" baseline="0">
                          <a:ln>
                            <a:noFill/>
                          </a:ln>
                          <a:solidFill>
                            <a:srgbClr val="008080"/>
                          </a:solidFill>
                          <a:effectLst/>
                          <a:latin typeface="Arial" charset="0"/>
                        </a:rPr>
                        <a:t>Giving</a:t>
                      </a: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sz="2700" b="0" i="0" u="none" strike="noStrike" cap="none" normalizeH="0" baseline="0">
                        <a:ln>
                          <a:noFill/>
                        </a:ln>
                        <a:solidFill>
                          <a:schemeClr val="tx1"/>
                        </a:solidFill>
                        <a:effectLst/>
                        <a:latin typeface="Arial" charset="0"/>
                      </a:endParaRP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sz="2700" b="0" i="0" u="none" strike="noStrike" cap="none" normalizeH="0" baseline="0">
                        <a:ln>
                          <a:noFill/>
                        </a:ln>
                        <a:solidFill>
                          <a:schemeClr val="tx1"/>
                        </a:solidFill>
                        <a:effectLst/>
                        <a:latin typeface="Arial" charset="0"/>
                      </a:endParaRP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462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700" b="1" i="0" u="none" strike="noStrike" cap="none" normalizeH="0" baseline="0">
                          <a:ln>
                            <a:noFill/>
                          </a:ln>
                          <a:solidFill>
                            <a:srgbClr val="FF9900"/>
                          </a:solidFill>
                          <a:effectLst/>
                          <a:latin typeface="Arial" charset="0"/>
                        </a:rPr>
                        <a:t>Taking Away</a:t>
                      </a: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 name="TextBox 3"/>
          <p:cNvSpPr txBox="1">
            <a:spLocks noChangeArrowheads="1"/>
          </p:cNvSpPr>
          <p:nvPr/>
        </p:nvSpPr>
        <p:spPr bwMode="auto">
          <a:xfrm>
            <a:off x="4470400" y="3352800"/>
            <a:ext cx="3352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a:t>Positive</a:t>
            </a:r>
          </a:p>
        </p:txBody>
      </p:sp>
      <p:sp>
        <p:nvSpPr>
          <p:cNvPr id="5" name="TextBox 4"/>
          <p:cNvSpPr txBox="1">
            <a:spLocks noChangeArrowheads="1"/>
          </p:cNvSpPr>
          <p:nvPr/>
        </p:nvSpPr>
        <p:spPr bwMode="auto">
          <a:xfrm>
            <a:off x="7823200" y="3352800"/>
            <a:ext cx="3352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a:t>Positive</a:t>
            </a:r>
          </a:p>
        </p:txBody>
      </p:sp>
      <p:sp>
        <p:nvSpPr>
          <p:cNvPr id="6" name="TextBox 5"/>
          <p:cNvSpPr txBox="1">
            <a:spLocks noChangeArrowheads="1"/>
          </p:cNvSpPr>
          <p:nvPr/>
        </p:nvSpPr>
        <p:spPr bwMode="auto">
          <a:xfrm>
            <a:off x="4506384" y="4648200"/>
            <a:ext cx="3352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a:t>Negative</a:t>
            </a:r>
          </a:p>
        </p:txBody>
      </p:sp>
      <p:sp>
        <p:nvSpPr>
          <p:cNvPr id="7" name="TextBox 6"/>
          <p:cNvSpPr txBox="1">
            <a:spLocks noChangeArrowheads="1"/>
          </p:cNvSpPr>
          <p:nvPr/>
        </p:nvSpPr>
        <p:spPr bwMode="auto">
          <a:xfrm>
            <a:off x="7859184" y="4648200"/>
            <a:ext cx="3352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a:t>Negative</a:t>
            </a:r>
          </a:p>
        </p:txBody>
      </p:sp>
      <p:sp>
        <p:nvSpPr>
          <p:cNvPr id="8" name="TextBox 7"/>
          <p:cNvSpPr txBox="1">
            <a:spLocks noChangeArrowheads="1"/>
          </p:cNvSpPr>
          <p:nvPr/>
        </p:nvSpPr>
        <p:spPr bwMode="auto">
          <a:xfrm>
            <a:off x="4470400" y="3886200"/>
            <a:ext cx="3352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a:t>Punishment</a:t>
            </a:r>
          </a:p>
        </p:txBody>
      </p:sp>
      <p:sp>
        <p:nvSpPr>
          <p:cNvPr id="9" name="TextBox 8"/>
          <p:cNvSpPr txBox="1">
            <a:spLocks noChangeArrowheads="1"/>
          </p:cNvSpPr>
          <p:nvPr/>
        </p:nvSpPr>
        <p:spPr bwMode="auto">
          <a:xfrm>
            <a:off x="7823200" y="3886200"/>
            <a:ext cx="3352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2800"/>
              <a:t>Reinforcement</a:t>
            </a:r>
          </a:p>
        </p:txBody>
      </p:sp>
      <p:sp>
        <p:nvSpPr>
          <p:cNvPr id="10" name="TextBox 9"/>
          <p:cNvSpPr txBox="1">
            <a:spLocks noChangeArrowheads="1"/>
          </p:cNvSpPr>
          <p:nvPr/>
        </p:nvSpPr>
        <p:spPr bwMode="auto">
          <a:xfrm>
            <a:off x="7924800" y="5181600"/>
            <a:ext cx="3352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a:t>Punishment</a:t>
            </a:r>
          </a:p>
        </p:txBody>
      </p:sp>
      <p:sp>
        <p:nvSpPr>
          <p:cNvPr id="11" name="TextBox 10"/>
          <p:cNvSpPr txBox="1">
            <a:spLocks noChangeArrowheads="1"/>
          </p:cNvSpPr>
          <p:nvPr/>
        </p:nvSpPr>
        <p:spPr bwMode="auto">
          <a:xfrm>
            <a:off x="4470400" y="5181601"/>
            <a:ext cx="3352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2800"/>
              <a:t>Reinforcement</a:t>
            </a:r>
          </a:p>
        </p:txBody>
      </p:sp>
    </p:spTree>
    <p:custDataLst>
      <p:tags r:id="rId1"/>
    </p:custDataLst>
    <p:extLst>
      <p:ext uri="{BB962C8B-B14F-4D97-AF65-F5344CB8AC3E}">
        <p14:creationId xmlns:p14="http://schemas.microsoft.com/office/powerpoint/2010/main" val="13690813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a:t>“Big Bang Theory” Example</a:t>
            </a:r>
          </a:p>
        </p:txBody>
      </p:sp>
      <p:sp>
        <p:nvSpPr>
          <p:cNvPr id="29699" name="Content Placeholder 2"/>
          <p:cNvSpPr>
            <a:spLocks noGrp="1"/>
          </p:cNvSpPr>
          <p:nvPr>
            <p:ph idx="1"/>
          </p:nvPr>
        </p:nvSpPr>
        <p:spPr/>
        <p:txBody>
          <a:bodyPr/>
          <a:lstStyle/>
          <a:p>
            <a:pPr>
              <a:buFont typeface="Wingdings" pitchFamily="2" charset="2"/>
              <a:buNone/>
            </a:pPr>
            <a:endParaRPr lang="en-US" altLang="en-US"/>
          </a:p>
          <a:p>
            <a:pPr>
              <a:buFont typeface="Wingdings" pitchFamily="2" charset="2"/>
              <a:buNone/>
            </a:pPr>
            <a:endParaRPr lang="en-US" altLang="en-US"/>
          </a:p>
          <a:p>
            <a:pPr algn="ctr">
              <a:buFont typeface="Wingdings" pitchFamily="2" charset="2"/>
              <a:buNone/>
            </a:pPr>
            <a:r>
              <a:rPr lang="en-US" altLang="en-US">
                <a:hlinkClick r:id="rId4"/>
              </a:rPr>
              <a:t>The Big Bang Theory - Sheldon Trains Penny</a:t>
            </a:r>
            <a:endParaRPr lang="en-US" altLang="en-US"/>
          </a:p>
        </p:txBody>
      </p:sp>
    </p:spTree>
    <p:custDataLst>
      <p:tags r:id="rId1"/>
    </p:custDataLst>
    <p:extLst>
      <p:ext uri="{BB962C8B-B14F-4D97-AF65-F5344CB8AC3E}">
        <p14:creationId xmlns:p14="http://schemas.microsoft.com/office/powerpoint/2010/main" val="115897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016000" y="533400"/>
            <a:ext cx="10261600" cy="838200"/>
          </a:xfrm>
        </p:spPr>
        <p:txBody>
          <a:bodyPr/>
          <a:lstStyle/>
          <a:p>
            <a:r>
              <a:rPr lang="en-US" altLang="en-US"/>
              <a:t>“Big Bang Theory” Example</a:t>
            </a:r>
          </a:p>
        </p:txBody>
      </p:sp>
      <p:sp>
        <p:nvSpPr>
          <p:cNvPr id="30723" name="Content Placeholder 2"/>
          <p:cNvSpPr>
            <a:spLocks noGrp="1"/>
          </p:cNvSpPr>
          <p:nvPr>
            <p:ph idx="1"/>
          </p:nvPr>
        </p:nvSpPr>
        <p:spPr>
          <a:xfrm>
            <a:off x="1016000" y="1828800"/>
            <a:ext cx="10668000" cy="4648200"/>
          </a:xfrm>
        </p:spPr>
        <p:txBody>
          <a:bodyPr/>
          <a:lstStyle/>
          <a:p>
            <a:pPr>
              <a:buFont typeface="Wingdings" pitchFamily="2" charset="2"/>
              <a:buNone/>
            </a:pPr>
            <a:r>
              <a:rPr lang="en-US" altLang="en-US" dirty="0"/>
              <a:t>For </a:t>
            </a:r>
            <a:r>
              <a:rPr lang="en-US" altLang="en-US" dirty="0">
                <a:solidFill>
                  <a:srgbClr val="FF0000"/>
                </a:solidFill>
              </a:rPr>
              <a:t>PENNY</a:t>
            </a:r>
            <a:r>
              <a:rPr lang="en-US" altLang="en-US" dirty="0"/>
              <a:t>:</a:t>
            </a:r>
          </a:p>
          <a:p>
            <a:r>
              <a:rPr lang="en-US" altLang="en-US" dirty="0"/>
              <a:t>Did Sheldon use Reinforcement or Punishment?</a:t>
            </a:r>
          </a:p>
          <a:p>
            <a:r>
              <a:rPr lang="en-US" altLang="en-US" dirty="0"/>
              <a:t>Was it Positive or Negative?</a:t>
            </a:r>
          </a:p>
          <a:p>
            <a:pPr>
              <a:buFont typeface="Wingdings" pitchFamily="2" charset="2"/>
              <a:buNone/>
            </a:pPr>
            <a:endParaRPr lang="en-US" altLang="en-US" sz="1100" dirty="0"/>
          </a:p>
          <a:p>
            <a:pPr>
              <a:buFont typeface="Wingdings" pitchFamily="2" charset="2"/>
              <a:buNone/>
            </a:pPr>
            <a:r>
              <a:rPr lang="en-US" altLang="en-US" dirty="0"/>
              <a:t>For </a:t>
            </a:r>
            <a:r>
              <a:rPr lang="en-US" altLang="en-US" dirty="0">
                <a:solidFill>
                  <a:srgbClr val="3333CC"/>
                </a:solidFill>
              </a:rPr>
              <a:t>LEONARD</a:t>
            </a:r>
            <a:r>
              <a:rPr lang="en-US" altLang="en-US" dirty="0"/>
              <a:t>:</a:t>
            </a:r>
          </a:p>
          <a:p>
            <a:r>
              <a:rPr lang="en-US" altLang="en-US" dirty="0"/>
              <a:t>Did Sheldon use Reinforcement or Punishment?</a:t>
            </a:r>
          </a:p>
          <a:p>
            <a:r>
              <a:rPr lang="en-US" altLang="en-US" dirty="0"/>
              <a:t>Was it Positive or Negative?	</a:t>
            </a:r>
          </a:p>
        </p:txBody>
      </p:sp>
    </p:spTree>
    <p:custDataLst>
      <p:tags r:id="rId1"/>
    </p:custDataLst>
    <p:extLst>
      <p:ext uri="{BB962C8B-B14F-4D97-AF65-F5344CB8AC3E}">
        <p14:creationId xmlns:p14="http://schemas.microsoft.com/office/powerpoint/2010/main" val="3819448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2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A Way to Easily Identify Contingencies</a:t>
            </a:r>
            <a:endParaRPr lang="en-US" dirty="0"/>
          </a:p>
        </p:txBody>
      </p:sp>
      <p:sp>
        <p:nvSpPr>
          <p:cNvPr id="5" name="Content Placeholder 4"/>
          <p:cNvSpPr>
            <a:spLocks noGrp="1"/>
          </p:cNvSpPr>
          <p:nvPr>
            <p:ph idx="1"/>
          </p:nvPr>
        </p:nvSpPr>
        <p:spPr/>
        <p:txBody>
          <a:bodyPr/>
          <a:lstStyle/>
          <a:p>
            <a:r>
              <a:rPr lang="en-US" dirty="0"/>
              <a:t>Identify if the contingency is positive or negative. </a:t>
            </a:r>
          </a:p>
          <a:p>
            <a:r>
              <a:rPr lang="en-US" dirty="0"/>
              <a:t>Identify if a behavior is being reinforced or punished. </a:t>
            </a:r>
          </a:p>
          <a:p>
            <a:r>
              <a:rPr lang="en-US" dirty="0"/>
              <a:t>The last step is easy. Just put it all together. </a:t>
            </a:r>
          </a:p>
          <a:p>
            <a:pPr marL="0" indent="0">
              <a:buNone/>
            </a:pPr>
            <a:endParaRPr lang="en-US" dirty="0"/>
          </a:p>
          <a:p>
            <a:pPr marL="0" indent="0">
              <a:buNone/>
            </a:pPr>
            <a:r>
              <a:rPr lang="en-US" dirty="0"/>
              <a:t>Example:</a:t>
            </a:r>
          </a:p>
          <a:p>
            <a:pPr marL="0" indent="0">
              <a:buNone/>
            </a:pPr>
            <a:r>
              <a:rPr lang="en-US" dirty="0"/>
              <a:t>You study hard for your calculus exam and earn an A. Your parents send you $100. In the future, you study harder hoping to receive another gift for an exemplary grade.  </a:t>
            </a:r>
          </a:p>
        </p:txBody>
      </p:sp>
    </p:spTree>
    <p:extLst>
      <p:ext uri="{BB962C8B-B14F-4D97-AF65-F5344CB8AC3E}">
        <p14:creationId xmlns:p14="http://schemas.microsoft.com/office/powerpoint/2010/main" val="1232873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a:t>Operant Conditioning:</a:t>
            </a:r>
            <a:br>
              <a:rPr lang="en-US" altLang="en-US"/>
            </a:br>
            <a:r>
              <a:rPr lang="en-US" altLang="en-US"/>
              <a:t>Reinforcers and Punishers</a:t>
            </a:r>
          </a:p>
        </p:txBody>
      </p:sp>
      <p:sp>
        <p:nvSpPr>
          <p:cNvPr id="67588" name="Rectangle 4"/>
          <p:cNvSpPr>
            <a:spLocks noGrp="1" noChangeArrowheads="1"/>
          </p:cNvSpPr>
          <p:nvPr>
            <p:ph type="body" sz="half" idx="1"/>
          </p:nvPr>
        </p:nvSpPr>
        <p:spPr>
          <a:xfrm>
            <a:off x="1016000" y="1905000"/>
            <a:ext cx="5029200" cy="4419600"/>
          </a:xfrm>
        </p:spPr>
        <p:txBody>
          <a:bodyPr/>
          <a:lstStyle/>
          <a:p>
            <a:pPr algn="ctr" eaLnBrk="1" hangingPunct="1">
              <a:lnSpc>
                <a:spcPct val="90000"/>
              </a:lnSpc>
              <a:buFont typeface="Wingdings" pitchFamily="2" charset="2"/>
              <a:buNone/>
              <a:defRPr/>
            </a:pPr>
            <a:r>
              <a:rPr lang="en-US" sz="2700" u="sng" err="1">
                <a:effectLst>
                  <a:outerShdw blurRad="38100" dist="38100" dir="2700000" algn="tl">
                    <a:srgbClr val="C0C0C0"/>
                  </a:outerShdw>
                </a:effectLst>
              </a:rPr>
              <a:t>Reinforcers</a:t>
            </a:r>
            <a:endParaRPr lang="en-US" sz="2700" u="sng">
              <a:effectLst>
                <a:outerShdw blurRad="38100" dist="38100" dir="2700000" algn="tl">
                  <a:srgbClr val="C0C0C0"/>
                </a:outerShdw>
              </a:effectLst>
            </a:endParaRPr>
          </a:p>
          <a:p>
            <a:pPr eaLnBrk="1" hangingPunct="1">
              <a:lnSpc>
                <a:spcPct val="90000"/>
              </a:lnSpc>
              <a:defRPr/>
            </a:pPr>
            <a:r>
              <a:rPr lang="en-US" sz="2700"/>
              <a:t>Primary</a:t>
            </a:r>
          </a:p>
          <a:p>
            <a:pPr lvl="1" eaLnBrk="1" hangingPunct="1">
              <a:lnSpc>
                <a:spcPct val="90000"/>
              </a:lnSpc>
              <a:defRPr/>
            </a:pPr>
            <a:r>
              <a:rPr lang="en-US" sz="2200"/>
              <a:t>Naturally reinforcing because they satisfy biological needs</a:t>
            </a:r>
          </a:p>
          <a:p>
            <a:pPr lvl="1" eaLnBrk="1" hangingPunct="1">
              <a:lnSpc>
                <a:spcPct val="90000"/>
              </a:lnSpc>
              <a:defRPr/>
            </a:pPr>
            <a:r>
              <a:rPr lang="en-US" sz="2200"/>
              <a:t>Food, water, light</a:t>
            </a:r>
          </a:p>
          <a:p>
            <a:pPr eaLnBrk="1" hangingPunct="1">
              <a:lnSpc>
                <a:spcPct val="90000"/>
              </a:lnSpc>
              <a:defRPr/>
            </a:pPr>
            <a:r>
              <a:rPr lang="en-US" sz="2700"/>
              <a:t>Secondary</a:t>
            </a:r>
          </a:p>
          <a:p>
            <a:pPr lvl="1" eaLnBrk="1" hangingPunct="1">
              <a:lnSpc>
                <a:spcPct val="90000"/>
              </a:lnSpc>
              <a:defRPr/>
            </a:pPr>
            <a:r>
              <a:rPr lang="en-US" sz="2200"/>
              <a:t>Learned</a:t>
            </a:r>
          </a:p>
          <a:p>
            <a:pPr lvl="1" eaLnBrk="1" hangingPunct="1">
              <a:lnSpc>
                <a:spcPct val="90000"/>
              </a:lnSpc>
              <a:defRPr/>
            </a:pPr>
            <a:r>
              <a:rPr lang="en-US" sz="2200"/>
              <a:t>Money, praise, applause, good grades</a:t>
            </a:r>
          </a:p>
        </p:txBody>
      </p:sp>
      <p:sp>
        <p:nvSpPr>
          <p:cNvPr id="67589" name="Rectangle 5"/>
          <p:cNvSpPr>
            <a:spLocks noGrp="1" noChangeArrowheads="1"/>
          </p:cNvSpPr>
          <p:nvPr>
            <p:ph type="body" sz="half" idx="2"/>
          </p:nvPr>
        </p:nvSpPr>
        <p:spPr>
          <a:xfrm>
            <a:off x="6248400" y="1905000"/>
            <a:ext cx="5029200" cy="4343400"/>
          </a:xfrm>
        </p:spPr>
        <p:txBody>
          <a:bodyPr/>
          <a:lstStyle/>
          <a:p>
            <a:pPr algn="ctr" eaLnBrk="1" hangingPunct="1">
              <a:lnSpc>
                <a:spcPct val="90000"/>
              </a:lnSpc>
              <a:buFont typeface="Wingdings" pitchFamily="2" charset="2"/>
              <a:buNone/>
              <a:defRPr/>
            </a:pPr>
            <a:r>
              <a:rPr lang="en-US" sz="2700" u="sng" dirty="0">
                <a:effectLst>
                  <a:outerShdw blurRad="38100" dist="38100" dir="2700000" algn="tl">
                    <a:srgbClr val="C0C0C0"/>
                  </a:outerShdw>
                </a:effectLst>
              </a:rPr>
              <a:t>Punishers</a:t>
            </a:r>
          </a:p>
          <a:p>
            <a:pPr eaLnBrk="1" hangingPunct="1">
              <a:lnSpc>
                <a:spcPct val="90000"/>
              </a:lnSpc>
              <a:defRPr/>
            </a:pPr>
            <a:r>
              <a:rPr lang="en-US" sz="2700" dirty="0"/>
              <a:t>Primary</a:t>
            </a:r>
          </a:p>
          <a:p>
            <a:pPr lvl="1" eaLnBrk="1" hangingPunct="1">
              <a:lnSpc>
                <a:spcPct val="90000"/>
              </a:lnSpc>
              <a:defRPr/>
            </a:pPr>
            <a:r>
              <a:rPr lang="en-US" sz="2200" dirty="0"/>
              <a:t>Inherently punishing </a:t>
            </a:r>
          </a:p>
          <a:p>
            <a:pPr lvl="1" eaLnBrk="1" hangingPunct="1">
              <a:lnSpc>
                <a:spcPct val="90000"/>
              </a:lnSpc>
              <a:defRPr/>
            </a:pPr>
            <a:r>
              <a:rPr lang="en-US" sz="2200" dirty="0"/>
              <a:t>Extreme heat and cold</a:t>
            </a:r>
          </a:p>
          <a:p>
            <a:pPr eaLnBrk="1" hangingPunct="1">
              <a:lnSpc>
                <a:spcPct val="90000"/>
              </a:lnSpc>
              <a:defRPr/>
            </a:pPr>
            <a:r>
              <a:rPr lang="en-US" sz="2700" dirty="0"/>
              <a:t>Secondary</a:t>
            </a:r>
          </a:p>
          <a:p>
            <a:pPr lvl="1" eaLnBrk="1" hangingPunct="1">
              <a:lnSpc>
                <a:spcPct val="90000"/>
              </a:lnSpc>
              <a:defRPr/>
            </a:pPr>
            <a:r>
              <a:rPr lang="en-US" sz="2200" dirty="0"/>
              <a:t>Learned</a:t>
            </a:r>
          </a:p>
          <a:p>
            <a:pPr lvl="1" eaLnBrk="1" hangingPunct="1">
              <a:lnSpc>
                <a:spcPct val="90000"/>
              </a:lnSpc>
              <a:defRPr/>
            </a:pPr>
            <a:r>
              <a:rPr lang="en-US" sz="2200" dirty="0"/>
              <a:t>Criticism, demerits, </a:t>
            </a:r>
            <a:r>
              <a:rPr lang="en-US" sz="2200" dirty="0" err="1"/>
              <a:t>scoldings</a:t>
            </a:r>
            <a:r>
              <a:rPr lang="en-US" sz="2200" dirty="0"/>
              <a:t>, fines, bad grades</a:t>
            </a:r>
          </a:p>
        </p:txBody>
      </p:sp>
    </p:spTree>
    <p:custDataLst>
      <p:tags r:id="rId1"/>
    </p:custDataLst>
    <p:extLst>
      <p:ext uri="{BB962C8B-B14F-4D97-AF65-F5344CB8AC3E}">
        <p14:creationId xmlns:p14="http://schemas.microsoft.com/office/powerpoint/2010/main" val="2569492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a:t>Factors Affecting the Effectiveness of Reinforcement and Punishment</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anose="020B0604020202020204" pitchFamily="34" charset="0"/>
              <a:buChar char="•"/>
              <a:defRPr/>
            </a:pPr>
            <a:r>
              <a:rPr lang="en-US" dirty="0"/>
              <a:t>Immediacy</a:t>
            </a:r>
          </a:p>
          <a:p>
            <a:pPr eaLnBrk="1" fontAlgn="auto" hangingPunct="1">
              <a:spcAft>
                <a:spcPts val="0"/>
              </a:spcAft>
              <a:buFont typeface="Arial" panose="020B0604020202020204" pitchFamily="34" charset="0"/>
              <a:buChar char="•"/>
              <a:defRPr/>
            </a:pPr>
            <a:endParaRPr lang="en-US" dirty="0"/>
          </a:p>
          <a:p>
            <a:pPr eaLnBrk="1" fontAlgn="auto" hangingPunct="1">
              <a:spcAft>
                <a:spcPts val="0"/>
              </a:spcAft>
              <a:buFont typeface="Arial" panose="020B0604020202020204" pitchFamily="34" charset="0"/>
              <a:buChar char="•"/>
              <a:defRPr/>
            </a:pPr>
            <a:r>
              <a:rPr lang="en-US" dirty="0"/>
              <a:t>Contingency</a:t>
            </a:r>
          </a:p>
          <a:p>
            <a:pPr eaLnBrk="1" fontAlgn="auto" hangingPunct="1">
              <a:spcAft>
                <a:spcPts val="0"/>
              </a:spcAft>
              <a:buFont typeface="Arial" panose="020B0604020202020204" pitchFamily="34" charset="0"/>
              <a:buChar char="•"/>
              <a:defRPr/>
            </a:pPr>
            <a:endParaRPr lang="en-US" dirty="0"/>
          </a:p>
          <a:p>
            <a:pPr eaLnBrk="1" fontAlgn="auto" hangingPunct="1">
              <a:spcAft>
                <a:spcPts val="0"/>
              </a:spcAft>
              <a:buFont typeface="Arial" panose="020B0604020202020204" pitchFamily="34" charset="0"/>
              <a:buChar char="•"/>
              <a:defRPr/>
            </a:pPr>
            <a:r>
              <a:rPr lang="en-US" dirty="0"/>
              <a:t>Motivating Operations </a:t>
            </a:r>
          </a:p>
          <a:p>
            <a:pPr eaLnBrk="1" fontAlgn="auto" hangingPunct="1">
              <a:spcAft>
                <a:spcPts val="0"/>
              </a:spcAft>
              <a:buFont typeface="Arial" panose="020B0604020202020204" pitchFamily="34" charset="0"/>
              <a:buChar char="•"/>
              <a:defRPr/>
            </a:pPr>
            <a:endParaRPr lang="en-US" dirty="0"/>
          </a:p>
          <a:p>
            <a:pPr eaLnBrk="1" fontAlgn="auto" hangingPunct="1">
              <a:spcAft>
                <a:spcPts val="0"/>
              </a:spcAft>
              <a:buFont typeface="Arial" panose="020B0604020202020204" pitchFamily="34" charset="0"/>
              <a:buChar char="•"/>
              <a:defRPr/>
            </a:pPr>
            <a:r>
              <a:rPr lang="en-US" dirty="0"/>
              <a:t>Individual Differences</a:t>
            </a:r>
          </a:p>
          <a:p>
            <a:pPr eaLnBrk="1" fontAlgn="auto" hangingPunct="1">
              <a:spcAft>
                <a:spcPts val="0"/>
              </a:spcAft>
              <a:buFont typeface="Arial" panose="020B0604020202020204" pitchFamily="34" charset="0"/>
              <a:buChar char="•"/>
              <a:defRPr/>
            </a:pPr>
            <a:endParaRPr lang="en-US" dirty="0"/>
          </a:p>
          <a:p>
            <a:pPr eaLnBrk="1" fontAlgn="auto" hangingPunct="1">
              <a:spcAft>
                <a:spcPts val="0"/>
              </a:spcAft>
              <a:buFont typeface="Arial" panose="020B0604020202020204" pitchFamily="34" charset="0"/>
              <a:buChar char="•"/>
              <a:defRPr/>
            </a:pPr>
            <a:r>
              <a:rPr lang="en-US" dirty="0"/>
              <a:t>Magnitude</a:t>
            </a:r>
          </a:p>
        </p:txBody>
      </p:sp>
    </p:spTree>
    <p:extLst>
      <p:ext uri="{BB962C8B-B14F-4D97-AF65-F5344CB8AC3E}">
        <p14:creationId xmlns:p14="http://schemas.microsoft.com/office/powerpoint/2010/main" val="8442712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Have We Learned So Far?</a:t>
            </a:r>
          </a:p>
        </p:txBody>
      </p:sp>
      <p:sp>
        <p:nvSpPr>
          <p:cNvPr id="3" name="Content Placeholder 2"/>
          <p:cNvSpPr>
            <a:spLocks noGrp="1"/>
          </p:cNvSpPr>
          <p:nvPr>
            <p:ph idx="1"/>
          </p:nvPr>
        </p:nvSpPr>
        <p:spPr/>
        <p:txBody>
          <a:bodyPr/>
          <a:lstStyle/>
          <a:p>
            <a:r>
              <a:rPr lang="en-US" dirty="0"/>
              <a:t>Up to this point we have discussed:</a:t>
            </a:r>
          </a:p>
          <a:p>
            <a:pPr lvl="1"/>
            <a:r>
              <a:rPr lang="en-US" dirty="0"/>
              <a:t>Reasons why we need to change our behavior, based on our pros-cons analyses. </a:t>
            </a:r>
          </a:p>
          <a:p>
            <a:pPr lvl="1"/>
            <a:r>
              <a:rPr lang="en-US" dirty="0"/>
              <a:t>Our beliefs about our ability to make the change, focusing on whether we have the knowledge we need (if this applies).</a:t>
            </a:r>
          </a:p>
          <a:p>
            <a:pPr lvl="1"/>
            <a:r>
              <a:rPr lang="en-US" dirty="0"/>
              <a:t>Defined our behavior. </a:t>
            </a:r>
          </a:p>
          <a:p>
            <a:pPr lvl="1"/>
            <a:r>
              <a:rPr lang="en-US" dirty="0"/>
              <a:t>Set Goals.</a:t>
            </a:r>
          </a:p>
          <a:p>
            <a:pPr lvl="1"/>
            <a:r>
              <a:rPr lang="en-US" dirty="0"/>
              <a:t>Using our behavioral definition and goals, we counted behaviors which allows us to “see” how our plan is helping, or not. </a:t>
            </a:r>
          </a:p>
          <a:p>
            <a:pPr lvl="1"/>
            <a:r>
              <a:rPr lang="en-US" dirty="0"/>
              <a:t>Described how we collect data. </a:t>
            </a:r>
          </a:p>
          <a:p>
            <a:pPr lvl="1"/>
            <a:r>
              <a:rPr lang="en-US" dirty="0"/>
              <a:t>Conducting a functional assessment during the baseline phase. </a:t>
            </a:r>
          </a:p>
          <a:p>
            <a:pPr lvl="1"/>
            <a:endParaRPr lang="en-US" dirty="0"/>
          </a:p>
        </p:txBody>
      </p:sp>
    </p:spTree>
    <p:extLst>
      <p:ext uri="{BB962C8B-B14F-4D97-AF65-F5344CB8AC3E}">
        <p14:creationId xmlns:p14="http://schemas.microsoft.com/office/powerpoint/2010/main" val="2850365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AF5A9C09-0D92-4BD9-BD6A-EBF95D107DD3}"/>
              </a:ext>
            </a:extLst>
          </p:cNvPr>
          <p:cNvGraphicFramePr>
            <a:graphicFrameLocks noGrp="1"/>
          </p:cNvGraphicFramePr>
          <p:nvPr>
            <p:ph idx="1"/>
            <p:extLst>
              <p:ext uri="{D42A27DB-BD31-4B8C-83A1-F6EECF244321}">
                <p14:modId xmlns:p14="http://schemas.microsoft.com/office/powerpoint/2010/main" val="1478084315"/>
              </p:ext>
            </p:extLst>
          </p:nvPr>
        </p:nvGraphicFramePr>
        <p:xfrm>
          <a:off x="434110" y="471055"/>
          <a:ext cx="10919688" cy="6003367"/>
        </p:xfrm>
        <a:graphic>
          <a:graphicData uri="http://schemas.openxmlformats.org/drawingml/2006/table">
            <a:tbl>
              <a:tblPr firstRow="1" bandRow="1">
                <a:tableStyleId>{5C22544A-7EE6-4342-B048-85BDC9FD1C3A}</a:tableStyleId>
              </a:tblPr>
              <a:tblGrid>
                <a:gridCol w="2890981">
                  <a:extLst>
                    <a:ext uri="{9D8B030D-6E8A-4147-A177-3AD203B41FA5}">
                      <a16:colId xmlns:a16="http://schemas.microsoft.com/office/drawing/2014/main" val="431940549"/>
                    </a:ext>
                  </a:extLst>
                </a:gridCol>
                <a:gridCol w="3611418">
                  <a:extLst>
                    <a:ext uri="{9D8B030D-6E8A-4147-A177-3AD203B41FA5}">
                      <a16:colId xmlns:a16="http://schemas.microsoft.com/office/drawing/2014/main" val="2019877406"/>
                    </a:ext>
                  </a:extLst>
                </a:gridCol>
                <a:gridCol w="4417289">
                  <a:extLst>
                    <a:ext uri="{9D8B030D-6E8A-4147-A177-3AD203B41FA5}">
                      <a16:colId xmlns:a16="http://schemas.microsoft.com/office/drawing/2014/main" val="2405452490"/>
                    </a:ext>
                  </a:extLst>
                </a:gridCol>
              </a:tblGrid>
              <a:tr h="286444">
                <a:tc>
                  <a:txBody>
                    <a:bodyPr/>
                    <a:lstStyle/>
                    <a:p>
                      <a:pPr marL="0" marR="0" algn="ctr">
                        <a:lnSpc>
                          <a:spcPct val="115000"/>
                        </a:lnSpc>
                        <a:spcBef>
                          <a:spcPts val="0"/>
                        </a:spcBef>
                        <a:spcAft>
                          <a:spcPts val="0"/>
                        </a:spcAft>
                      </a:pPr>
                      <a:r>
                        <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Type of Motivating Operation</a:t>
                      </a:r>
                      <a:endPar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As used with Reinforcement</a:t>
                      </a:r>
                      <a:endPar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As used with Punishment</a:t>
                      </a:r>
                      <a:endPar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5731369"/>
                  </a:ext>
                </a:extLst>
              </a:tr>
              <a:tr h="2222381">
                <a:tc>
                  <a:txBody>
                    <a:bodyPr/>
                    <a:lstStyle/>
                    <a:p>
                      <a:pPr marL="0" marR="0">
                        <a:lnSpc>
                          <a:spcPct val="115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Establishing</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Your favorite restaurant is Olive Garden. As such, you build into your behavior modification plan the opportunity to go to the restaurant once you have lost your first 20 lbs. This makes it more likely you will engage in the target/desirable behavior of eating less calories so you can eat there (i.e. the reinforcer is more potent). </a:t>
                      </a:r>
                    </a:p>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tc>
                <a:tc>
                  <a:txBody>
                    <a:bodyPr/>
                    <a:lstStyle/>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You tell a child they will not be able to play video games after dinner if they do not finish their homework before dinner. Since video games are the child’s favorite activity the punisher becomes more potent and should discourage problem behavior such as allowing themselves to be distracted.</a:t>
                      </a:r>
                    </a:p>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9462565"/>
                  </a:ext>
                </a:extLst>
              </a:tr>
              <a:tr h="2414156">
                <a:tc>
                  <a:txBody>
                    <a:bodyPr/>
                    <a:lstStyle/>
                    <a:p>
                      <a:pPr marL="0" marR="0">
                        <a:lnSpc>
                          <a:spcPct val="115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Abolishing</a:t>
                      </a: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kern="1200" dirty="0">
                          <a:solidFill>
                            <a:schemeClr val="dk1"/>
                          </a:solidFill>
                          <a:effectLst/>
                          <a:latin typeface="Times New Roman" panose="02020603050405020304" pitchFamily="18" charset="0"/>
                          <a:ea typeface="+mn-ea"/>
                          <a:cs typeface="Times New Roman" panose="02020603050405020304" pitchFamily="18" charset="0"/>
                        </a:rPr>
                        <a:t>The person looks up the caloric content of fatty foods and understands how eating it will undermine their weight loss plan. The fatty foods (i.e. chips or chocolate) lose their appeal or reinforcing value for the person (i.e. the reinforcer is less potent). </a:t>
                      </a:r>
                    </a:p>
                    <a:p>
                      <a:pPr marL="0" marR="0">
                        <a:lnSpc>
                          <a:spcPct val="115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kern="1200" dirty="0">
                          <a:solidFill>
                            <a:schemeClr val="dk1"/>
                          </a:solidFill>
                          <a:effectLst/>
                          <a:latin typeface="Times New Roman" panose="02020603050405020304" pitchFamily="18" charset="0"/>
                          <a:ea typeface="+mn-ea"/>
                          <a:cs typeface="Times New Roman" panose="02020603050405020304" pitchFamily="18" charset="0"/>
                        </a:rPr>
                        <a:t>Cheating on your taxes can lead to very high fines from the government. Though this should be an establishing operation for most of us, a wealthy person may be willing to take the fine since they can afford it and so the penalty loses its effectiveness or is less potent. </a:t>
                      </a:r>
                    </a:p>
                    <a:p>
                      <a:pPr marL="0" marR="0">
                        <a:lnSpc>
                          <a:spcPct val="115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6916557"/>
                  </a:ext>
                </a:extLst>
              </a:tr>
            </a:tbl>
          </a:graphicData>
        </a:graphic>
      </p:graphicFrame>
    </p:spTree>
    <p:extLst>
      <p:ext uri="{BB962C8B-B14F-4D97-AF65-F5344CB8AC3E}">
        <p14:creationId xmlns:p14="http://schemas.microsoft.com/office/powerpoint/2010/main" val="2473213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6.3</a:t>
            </a:r>
          </a:p>
        </p:txBody>
      </p:sp>
      <p:sp>
        <p:nvSpPr>
          <p:cNvPr id="5" name="Text Placeholder 4"/>
          <p:cNvSpPr>
            <a:spLocks noGrp="1"/>
          </p:cNvSpPr>
          <p:nvPr>
            <p:ph type="body" idx="1"/>
          </p:nvPr>
        </p:nvSpPr>
        <p:spPr/>
        <p:txBody>
          <a:bodyPr>
            <a:normAutofit/>
          </a:bodyPr>
          <a:lstStyle/>
          <a:p>
            <a:r>
              <a:rPr lang="en-US" sz="2800" b="1" dirty="0">
                <a:solidFill>
                  <a:srgbClr val="FF0000"/>
                </a:solidFill>
              </a:rPr>
              <a:t>Reinforcement Schedules</a:t>
            </a:r>
          </a:p>
        </p:txBody>
      </p:sp>
    </p:spTree>
    <p:extLst>
      <p:ext uri="{BB962C8B-B14F-4D97-AF65-F5344CB8AC3E}">
        <p14:creationId xmlns:p14="http://schemas.microsoft.com/office/powerpoint/2010/main" val="3837718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600" y="228600"/>
            <a:ext cx="10972800" cy="1143000"/>
          </a:xfrm>
        </p:spPr>
        <p:txBody>
          <a:bodyPr/>
          <a:lstStyle/>
          <a:p>
            <a:pPr eaLnBrk="1" hangingPunct="1"/>
            <a:r>
              <a:rPr lang="en-US" altLang="en-US"/>
              <a:t>Reinforcement Schedules</a:t>
            </a:r>
          </a:p>
        </p:txBody>
      </p:sp>
      <p:sp>
        <p:nvSpPr>
          <p:cNvPr id="97283" name="Rectangle 3"/>
          <p:cNvSpPr>
            <a:spLocks noGrp="1" noChangeArrowheads="1"/>
          </p:cNvSpPr>
          <p:nvPr>
            <p:ph type="body" idx="1"/>
          </p:nvPr>
        </p:nvSpPr>
        <p:spPr>
          <a:xfrm>
            <a:off x="406400" y="1447800"/>
            <a:ext cx="11379200" cy="5181600"/>
          </a:xfrm>
        </p:spPr>
        <p:txBody>
          <a:bodyPr/>
          <a:lstStyle/>
          <a:p>
            <a:pPr eaLnBrk="1" hangingPunct="1">
              <a:lnSpc>
                <a:spcPct val="90000"/>
              </a:lnSpc>
            </a:pPr>
            <a:r>
              <a:rPr lang="en-US" altLang="en-US" dirty="0"/>
              <a:t>Reinforcement Schedule</a:t>
            </a:r>
          </a:p>
          <a:p>
            <a:pPr lvl="1" eaLnBrk="1" hangingPunct="1">
              <a:lnSpc>
                <a:spcPct val="90000"/>
              </a:lnSpc>
            </a:pPr>
            <a:r>
              <a:rPr lang="en-US" altLang="en-US" dirty="0"/>
              <a:t>In OC, the rule for determining when and how often reinforcers are to be delivered</a:t>
            </a:r>
          </a:p>
          <a:p>
            <a:pPr lvl="1" eaLnBrk="1" hangingPunct="1">
              <a:lnSpc>
                <a:spcPct val="90000"/>
              </a:lnSpc>
              <a:buFont typeface="Arial" charset="0"/>
              <a:buNone/>
            </a:pPr>
            <a:endParaRPr lang="en-US" altLang="en-US" dirty="0"/>
          </a:p>
          <a:p>
            <a:pPr eaLnBrk="1" hangingPunct="1">
              <a:lnSpc>
                <a:spcPct val="90000"/>
              </a:lnSpc>
            </a:pPr>
            <a:r>
              <a:rPr lang="en-US" altLang="en-US" dirty="0"/>
              <a:t>Continuous Reinforcement</a:t>
            </a:r>
          </a:p>
          <a:p>
            <a:pPr lvl="1" eaLnBrk="1" hangingPunct="1">
              <a:lnSpc>
                <a:spcPct val="90000"/>
              </a:lnSpc>
            </a:pPr>
            <a:r>
              <a:rPr lang="en-US" altLang="en-US" dirty="0"/>
              <a:t>A reinforcement schedule in which a particular response is always reinforced</a:t>
            </a:r>
          </a:p>
          <a:p>
            <a:pPr lvl="1" eaLnBrk="1" hangingPunct="1">
              <a:lnSpc>
                <a:spcPct val="90000"/>
              </a:lnSpc>
              <a:buFont typeface="Arial" charset="0"/>
              <a:buNone/>
            </a:pPr>
            <a:endParaRPr lang="en-US" altLang="en-US" dirty="0"/>
          </a:p>
          <a:p>
            <a:pPr eaLnBrk="1" hangingPunct="1">
              <a:lnSpc>
                <a:spcPct val="90000"/>
              </a:lnSpc>
            </a:pPr>
            <a:r>
              <a:rPr lang="en-US" altLang="en-US" dirty="0"/>
              <a:t>Partial or Intermittent Reinforcement</a:t>
            </a:r>
          </a:p>
          <a:p>
            <a:pPr lvl="1" eaLnBrk="1" hangingPunct="1">
              <a:lnSpc>
                <a:spcPct val="90000"/>
              </a:lnSpc>
            </a:pPr>
            <a:r>
              <a:rPr lang="en-US" altLang="en-US" dirty="0"/>
              <a:t>A reinforcement schedule in which a particular response is sometimes reinforced but not always </a:t>
            </a:r>
          </a:p>
        </p:txBody>
      </p:sp>
    </p:spTree>
    <p:custDataLst>
      <p:tags r:id="rId1"/>
    </p:custDataLst>
    <p:extLst>
      <p:ext uri="{BB962C8B-B14F-4D97-AF65-F5344CB8AC3E}">
        <p14:creationId xmlns:p14="http://schemas.microsoft.com/office/powerpoint/2010/main" val="11653385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 calcmode="lin" valueType="num">
                                      <p:cBhvr additive="base">
                                        <p:cTn id="7" dur="500" fill="hold"/>
                                        <p:tgtEl>
                                          <p:spTgt spid="972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728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97283">
                                            <p:txEl>
                                              <p:pRg st="1" end="1"/>
                                            </p:txEl>
                                          </p:spTgt>
                                        </p:tgtEl>
                                        <p:attrNameLst>
                                          <p:attrName>style.visibility</p:attrName>
                                        </p:attrNameLst>
                                      </p:cBhvr>
                                      <p:to>
                                        <p:strVal val="visible"/>
                                      </p:to>
                                    </p:set>
                                    <p:anim calcmode="lin" valueType="num">
                                      <p:cBhvr additive="base">
                                        <p:cTn id="11" dur="500" fill="hold"/>
                                        <p:tgtEl>
                                          <p:spTgt spid="9728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972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97283">
                                            <p:txEl>
                                              <p:pRg st="3" end="3"/>
                                            </p:txEl>
                                          </p:spTgt>
                                        </p:tgtEl>
                                        <p:attrNameLst>
                                          <p:attrName>style.visibility</p:attrName>
                                        </p:attrNameLst>
                                      </p:cBhvr>
                                      <p:to>
                                        <p:strVal val="visible"/>
                                      </p:to>
                                    </p:set>
                                    <p:anim calcmode="lin" valueType="num">
                                      <p:cBhvr additive="base">
                                        <p:cTn id="17" dur="500" fill="hold"/>
                                        <p:tgtEl>
                                          <p:spTgt spid="97283">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97283">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97283">
                                            <p:txEl>
                                              <p:pRg st="4" end="4"/>
                                            </p:txEl>
                                          </p:spTgt>
                                        </p:tgtEl>
                                        <p:attrNameLst>
                                          <p:attrName>style.visibility</p:attrName>
                                        </p:attrNameLst>
                                      </p:cBhvr>
                                      <p:to>
                                        <p:strVal val="visible"/>
                                      </p:to>
                                    </p:set>
                                    <p:anim calcmode="lin" valueType="num">
                                      <p:cBhvr additive="base">
                                        <p:cTn id="21" dur="500" fill="hold"/>
                                        <p:tgtEl>
                                          <p:spTgt spid="97283">
                                            <p:txEl>
                                              <p:pRg st="4" end="4"/>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9728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7283">
                                            <p:txEl>
                                              <p:pRg st="6" end="6"/>
                                            </p:txEl>
                                          </p:spTgt>
                                        </p:tgtEl>
                                        <p:attrNameLst>
                                          <p:attrName>style.visibility</p:attrName>
                                        </p:attrNameLst>
                                      </p:cBhvr>
                                      <p:to>
                                        <p:strVal val="visible"/>
                                      </p:to>
                                    </p:set>
                                    <p:anim calcmode="lin" valueType="num">
                                      <p:cBhvr additive="base">
                                        <p:cTn id="27" dur="500" fill="hold"/>
                                        <p:tgtEl>
                                          <p:spTgt spid="9728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728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7283">
                                            <p:txEl>
                                              <p:pRg st="7" end="7"/>
                                            </p:txEl>
                                          </p:spTgt>
                                        </p:tgtEl>
                                        <p:attrNameLst>
                                          <p:attrName>style.visibility</p:attrName>
                                        </p:attrNameLst>
                                      </p:cBhvr>
                                      <p:to>
                                        <p:strVal val="visible"/>
                                      </p:to>
                                    </p:set>
                                    <p:anim calcmode="lin" valueType="num">
                                      <p:cBhvr additive="base">
                                        <p:cTn id="31" dur="500" fill="hold"/>
                                        <p:tgtEl>
                                          <p:spTgt spid="9728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728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a:t>Reinforcement Schedules</a:t>
            </a:r>
          </a:p>
        </p:txBody>
      </p:sp>
      <p:pic>
        <p:nvPicPr>
          <p:cNvPr id="6" name="Picture 5" descr="Table&#10;&#10;Description automatically generated">
            <a:extLst>
              <a:ext uri="{FF2B5EF4-FFF2-40B4-BE49-F238E27FC236}">
                <a16:creationId xmlns:a16="http://schemas.microsoft.com/office/drawing/2014/main" id="{4BDBFE77-5BFB-4C6A-8BD9-CA306F9212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0943" y="1880898"/>
            <a:ext cx="10310113" cy="3688629"/>
          </a:xfrm>
          <a:prstGeom prst="rect">
            <a:avLst/>
          </a:prstGeom>
        </p:spPr>
      </p:pic>
    </p:spTree>
    <p:custDataLst>
      <p:tags r:id="rId1"/>
    </p:custDataLst>
    <p:extLst>
      <p:ext uri="{BB962C8B-B14F-4D97-AF65-F5344CB8AC3E}">
        <p14:creationId xmlns:p14="http://schemas.microsoft.com/office/powerpoint/2010/main" val="345688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a:t>Reinforcement Schedules</a:t>
            </a:r>
          </a:p>
        </p:txBody>
      </p:sp>
      <p:sp>
        <p:nvSpPr>
          <p:cNvPr id="100355" name="Rectangle 3"/>
          <p:cNvSpPr>
            <a:spLocks noGrp="1" noChangeArrowheads="1"/>
          </p:cNvSpPr>
          <p:nvPr>
            <p:ph type="body" idx="1"/>
          </p:nvPr>
        </p:nvSpPr>
        <p:spPr/>
        <p:txBody>
          <a:bodyPr/>
          <a:lstStyle/>
          <a:p>
            <a:pPr eaLnBrk="1" hangingPunct="1"/>
            <a:r>
              <a:rPr lang="en-US" altLang="en-US"/>
              <a:t>Fixed-Interval Schedule (FI)</a:t>
            </a:r>
          </a:p>
          <a:p>
            <a:pPr eaLnBrk="1" hangingPunct="1"/>
            <a:r>
              <a:rPr lang="en-US" altLang="en-US"/>
              <a:t>Variable-Interval Schedule (VI)</a:t>
            </a:r>
          </a:p>
          <a:p>
            <a:pPr eaLnBrk="1" hangingPunct="1"/>
            <a:r>
              <a:rPr lang="en-US" altLang="en-US"/>
              <a:t>Fixed-Ratio Schedule (FR)</a:t>
            </a:r>
          </a:p>
          <a:p>
            <a:pPr eaLnBrk="1" hangingPunct="1"/>
            <a:r>
              <a:rPr lang="en-US" altLang="en-US"/>
              <a:t>Variable-Ratio Schedule (VR)</a:t>
            </a:r>
          </a:p>
        </p:txBody>
      </p:sp>
    </p:spTree>
    <p:custDataLst>
      <p:tags r:id="rId1"/>
    </p:custDataLst>
    <p:extLst>
      <p:ext uri="{BB962C8B-B14F-4D97-AF65-F5344CB8AC3E}">
        <p14:creationId xmlns:p14="http://schemas.microsoft.com/office/powerpoint/2010/main" val="29696672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wedge">
                                      <p:cBhvr>
                                        <p:cTn id="7" dur="1000"/>
                                        <p:tgtEl>
                                          <p:spTgt spid="1003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00355">
                                            <p:txEl>
                                              <p:pRg st="1" end="1"/>
                                            </p:txEl>
                                          </p:spTgt>
                                        </p:tgtEl>
                                        <p:attrNameLst>
                                          <p:attrName>style.visibility</p:attrName>
                                        </p:attrNameLst>
                                      </p:cBhvr>
                                      <p:to>
                                        <p:strVal val="visible"/>
                                      </p:to>
                                    </p:set>
                                    <p:animEffect transition="in" filter="strips(downLeft)">
                                      <p:cBhvr>
                                        <p:cTn id="12" dur="500"/>
                                        <p:tgtEl>
                                          <p:spTgt spid="1003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00355">
                                            <p:txEl>
                                              <p:pRg st="2" end="2"/>
                                            </p:txEl>
                                          </p:spTgt>
                                        </p:tgtEl>
                                        <p:attrNameLst>
                                          <p:attrName>style.visibility</p:attrName>
                                        </p:attrNameLst>
                                      </p:cBhvr>
                                      <p:to>
                                        <p:strVal val="visible"/>
                                      </p:to>
                                    </p:set>
                                    <p:animEffect transition="in" filter="slide(fromBottom)">
                                      <p:cBhvr>
                                        <p:cTn id="17" dur="500"/>
                                        <p:tgtEl>
                                          <p:spTgt spid="1003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100355">
                                            <p:txEl>
                                              <p:pRg st="3" end="3"/>
                                            </p:txEl>
                                          </p:spTgt>
                                        </p:tgtEl>
                                        <p:attrNameLst>
                                          <p:attrName>style.visibility</p:attrName>
                                        </p:attrNameLst>
                                      </p:cBhvr>
                                      <p:to>
                                        <p:strVal val="visible"/>
                                      </p:to>
                                    </p:set>
                                    <p:anim calcmode="lin" valueType="num">
                                      <p:cBhvr>
                                        <p:cTn id="22" dur="1000" fill="hold"/>
                                        <p:tgtEl>
                                          <p:spTgt spid="100355">
                                            <p:txEl>
                                              <p:pRg st="3" end="3"/>
                                            </p:txEl>
                                          </p:spTgt>
                                        </p:tgtEl>
                                        <p:attrNameLst>
                                          <p:attrName>ppt_w</p:attrName>
                                        </p:attrNameLst>
                                      </p:cBhvr>
                                      <p:tavLst>
                                        <p:tav tm="0">
                                          <p:val>
                                            <p:strVal val="#ppt_w*0.70"/>
                                          </p:val>
                                        </p:tav>
                                        <p:tav tm="100000">
                                          <p:val>
                                            <p:strVal val="#ppt_w"/>
                                          </p:val>
                                        </p:tav>
                                      </p:tavLst>
                                    </p:anim>
                                    <p:anim calcmode="lin" valueType="num">
                                      <p:cBhvr>
                                        <p:cTn id="23" dur="1000" fill="hold"/>
                                        <p:tgtEl>
                                          <p:spTgt spid="100355">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1003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A Way to Easily Identify Reinforcement Schedules</a:t>
            </a:r>
            <a:endParaRPr lang="en-US" dirty="0"/>
          </a:p>
        </p:txBody>
      </p:sp>
      <p:sp>
        <p:nvSpPr>
          <p:cNvPr id="5" name="Content Placeholder 4"/>
          <p:cNvSpPr>
            <a:spLocks noGrp="1"/>
          </p:cNvSpPr>
          <p:nvPr>
            <p:ph idx="1"/>
          </p:nvPr>
        </p:nvSpPr>
        <p:spPr/>
        <p:txBody>
          <a:bodyPr/>
          <a:lstStyle/>
          <a:p>
            <a:r>
              <a:rPr lang="en-US" dirty="0"/>
              <a:t>When does reinforcement occur? Is it at a set or varying rate? </a:t>
            </a:r>
          </a:p>
          <a:p>
            <a:r>
              <a:rPr lang="en-US" dirty="0"/>
              <a:t>Determine what is reinforced – some number of responses or time.</a:t>
            </a:r>
          </a:p>
          <a:p>
            <a:r>
              <a:rPr lang="en-US" dirty="0"/>
              <a:t>Put them together. First identify the rate. Write an F or V. Next identify the what and write a R or I.</a:t>
            </a:r>
          </a:p>
          <a:p>
            <a:endParaRPr lang="en-US" dirty="0"/>
          </a:p>
          <a:p>
            <a:pPr marL="0" indent="0">
              <a:buNone/>
            </a:pPr>
            <a:r>
              <a:rPr lang="en-US" dirty="0"/>
              <a:t>Example:</a:t>
            </a:r>
          </a:p>
          <a:p>
            <a:pPr marL="0" indent="0">
              <a:buNone/>
            </a:pPr>
            <a:r>
              <a:rPr lang="en-US" dirty="0"/>
              <a:t>You girlfriend or boyfriend display affection about every three times you give him/her a compliment or flirt.   VR</a:t>
            </a:r>
          </a:p>
        </p:txBody>
      </p:sp>
    </p:spTree>
    <p:extLst>
      <p:ext uri="{BB962C8B-B14F-4D97-AF65-F5344CB8AC3E}">
        <p14:creationId xmlns:p14="http://schemas.microsoft.com/office/powerpoint/2010/main" val="109226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6.5</a:t>
            </a:r>
          </a:p>
        </p:txBody>
      </p:sp>
      <p:sp>
        <p:nvSpPr>
          <p:cNvPr id="5" name="Text Placeholder 4"/>
          <p:cNvSpPr>
            <a:spLocks noGrp="1"/>
          </p:cNvSpPr>
          <p:nvPr>
            <p:ph type="body" idx="1"/>
          </p:nvPr>
        </p:nvSpPr>
        <p:spPr/>
        <p:txBody>
          <a:bodyPr>
            <a:normAutofit/>
          </a:bodyPr>
          <a:lstStyle/>
          <a:p>
            <a:r>
              <a:rPr lang="en-US" sz="2800" b="1" dirty="0">
                <a:solidFill>
                  <a:srgbClr val="FF0000"/>
                </a:solidFill>
              </a:rPr>
              <a:t>Extinction and Spontaneous Recovery</a:t>
            </a:r>
          </a:p>
        </p:txBody>
      </p:sp>
    </p:spTree>
    <p:extLst>
      <p:ext uri="{BB962C8B-B14F-4D97-AF65-F5344CB8AC3E}">
        <p14:creationId xmlns:p14="http://schemas.microsoft.com/office/powerpoint/2010/main" val="10165066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pPr eaLnBrk="1" hangingPunct="1"/>
            <a:r>
              <a:rPr lang="en-US" altLang="en-US"/>
              <a:t>Extinction</a:t>
            </a:r>
          </a:p>
        </p:txBody>
      </p:sp>
      <p:sp>
        <p:nvSpPr>
          <p:cNvPr id="3" name="Content Placeholder 2"/>
          <p:cNvSpPr>
            <a:spLocks noGrp="1"/>
          </p:cNvSpPr>
          <p:nvPr>
            <p:ph idx="1"/>
          </p:nvPr>
        </p:nvSpPr>
        <p:spPr>
          <a:xfrm>
            <a:off x="609600" y="1600200"/>
            <a:ext cx="10972800" cy="5029200"/>
          </a:xfrm>
        </p:spPr>
        <p:txBody>
          <a:bodyPr/>
          <a:lstStyle/>
          <a:p>
            <a:r>
              <a:rPr lang="en-US" dirty="0"/>
              <a:t>When something that we do, say, think/feel has not been reinforced for some time.</a:t>
            </a:r>
            <a:r>
              <a:rPr lang="en-US" altLang="en-US" dirty="0"/>
              <a:t> </a:t>
            </a:r>
          </a:p>
          <a:p>
            <a:pPr eaLnBrk="1" hangingPunct="1"/>
            <a:endParaRPr lang="en-US" altLang="en-US" dirty="0"/>
          </a:p>
          <a:p>
            <a:pPr eaLnBrk="1" hangingPunct="1"/>
            <a:r>
              <a:rPr lang="en-US" altLang="en-US" dirty="0"/>
              <a:t>Therefore, the behavior stops occurring in the future. </a:t>
            </a:r>
          </a:p>
          <a:p>
            <a:pPr eaLnBrk="1" hangingPunct="1"/>
            <a:endParaRPr lang="en-US" altLang="en-US" dirty="0"/>
          </a:p>
          <a:p>
            <a:pPr eaLnBrk="1" hangingPunct="1"/>
            <a:r>
              <a:rPr lang="en-US" altLang="en-US" dirty="0"/>
              <a:t>Factors Influencing Extinction</a:t>
            </a:r>
          </a:p>
          <a:p>
            <a:pPr lvl="1" eaLnBrk="1" hangingPunct="1"/>
            <a:r>
              <a:rPr lang="en-US" altLang="en-US" dirty="0"/>
              <a:t>Schedule?</a:t>
            </a:r>
          </a:p>
          <a:p>
            <a:pPr lvl="1" eaLnBrk="1" hangingPunct="1"/>
            <a:r>
              <a:rPr lang="en-US" altLang="en-US" dirty="0"/>
              <a:t>Reinforcement after Extinction?</a:t>
            </a:r>
          </a:p>
        </p:txBody>
      </p:sp>
    </p:spTree>
    <p:extLst>
      <p:ext uri="{BB962C8B-B14F-4D97-AF65-F5344CB8AC3E}">
        <p14:creationId xmlns:p14="http://schemas.microsoft.com/office/powerpoint/2010/main" val="32611156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pPr eaLnBrk="1" hangingPunct="1"/>
            <a:r>
              <a:rPr lang="en-US" altLang="en-US"/>
              <a:t>Extinction Burst</a:t>
            </a:r>
          </a:p>
        </p:txBody>
      </p:sp>
      <p:sp>
        <p:nvSpPr>
          <p:cNvPr id="74755" name="Content Placeholder 2"/>
          <p:cNvSpPr>
            <a:spLocks noGrp="1"/>
          </p:cNvSpPr>
          <p:nvPr>
            <p:ph idx="1"/>
          </p:nvPr>
        </p:nvSpPr>
        <p:spPr/>
        <p:txBody>
          <a:bodyPr>
            <a:normAutofit/>
          </a:bodyPr>
          <a:lstStyle/>
          <a:p>
            <a:pPr eaLnBrk="1" hangingPunct="1"/>
            <a:r>
              <a:rPr lang="en-US" altLang="en-US" sz="3600" dirty="0"/>
              <a:t>An increase in the frequency, duration, or intensity of the unreinforced behavior during the extinction process</a:t>
            </a:r>
          </a:p>
          <a:p>
            <a:pPr eaLnBrk="1" hangingPunct="1"/>
            <a:endParaRPr lang="en-US" altLang="en-US" sz="3600" dirty="0"/>
          </a:p>
          <a:p>
            <a:pPr eaLnBrk="1" hangingPunct="1"/>
            <a:r>
              <a:rPr lang="en-US" altLang="en-US" sz="3600" dirty="0"/>
              <a:t>Novel behaviors may occur for a brief period when a behavior is no longer reinforced </a:t>
            </a:r>
          </a:p>
        </p:txBody>
      </p:sp>
    </p:spTree>
    <p:extLst>
      <p:ext uri="{BB962C8B-B14F-4D97-AF65-F5344CB8AC3E}">
        <p14:creationId xmlns:p14="http://schemas.microsoft.com/office/powerpoint/2010/main" val="152094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Extinction the Same as Punishment?</a:t>
            </a:r>
          </a:p>
        </p:txBody>
      </p:sp>
      <p:sp>
        <p:nvSpPr>
          <p:cNvPr id="3" name="Content Placeholder 2"/>
          <p:cNvSpPr>
            <a:spLocks noGrp="1"/>
          </p:cNvSpPr>
          <p:nvPr>
            <p:ph idx="1"/>
          </p:nvPr>
        </p:nvSpPr>
        <p:spPr>
          <a:xfrm>
            <a:off x="838200" y="1825624"/>
            <a:ext cx="10515600" cy="4891059"/>
          </a:xfrm>
        </p:spPr>
        <p:txBody>
          <a:bodyPr>
            <a:noAutofit/>
          </a:bodyPr>
          <a:lstStyle/>
          <a:p>
            <a:r>
              <a:rPr lang="en-US" sz="3200" dirty="0"/>
              <a:t>A behavior is being stopped with both. </a:t>
            </a:r>
          </a:p>
          <a:p>
            <a:r>
              <a:rPr lang="en-US" sz="3200" dirty="0"/>
              <a:t>BUT……………….</a:t>
            </a:r>
          </a:p>
          <a:p>
            <a:r>
              <a:rPr lang="en-US" sz="3200" dirty="0"/>
              <a:t>Punishment reduces unwanted behavior by either giving something bad or taking away something good. </a:t>
            </a:r>
          </a:p>
          <a:p>
            <a:r>
              <a:rPr lang="en-US" sz="3200" dirty="0"/>
              <a:t>Extinction is simply when you take away the </a:t>
            </a:r>
            <a:r>
              <a:rPr lang="en-US" sz="3200" dirty="0" err="1"/>
              <a:t>reinforcer</a:t>
            </a:r>
            <a:r>
              <a:rPr lang="en-US" sz="3200" dirty="0"/>
              <a:t> for the behavior. </a:t>
            </a:r>
          </a:p>
          <a:p>
            <a:endParaRPr lang="en-US" sz="3200" dirty="0"/>
          </a:p>
          <a:p>
            <a:r>
              <a:rPr lang="en-US" sz="3200" dirty="0"/>
              <a:t>Example:</a:t>
            </a:r>
          </a:p>
          <a:p>
            <a:pPr lvl="1"/>
            <a:r>
              <a:rPr lang="en-US" sz="2800" dirty="0"/>
              <a:t>Child misbehaves for attention. </a:t>
            </a:r>
          </a:p>
        </p:txBody>
      </p:sp>
    </p:spTree>
    <p:extLst>
      <p:ext uri="{BB962C8B-B14F-4D97-AF65-F5344CB8AC3E}">
        <p14:creationId xmlns:p14="http://schemas.microsoft.com/office/powerpoint/2010/main" val="2323731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Are We About to Learn?</a:t>
            </a:r>
          </a:p>
        </p:txBody>
      </p:sp>
      <p:sp>
        <p:nvSpPr>
          <p:cNvPr id="3" name="Content Placeholder 2"/>
          <p:cNvSpPr>
            <a:spLocks noGrp="1"/>
          </p:cNvSpPr>
          <p:nvPr>
            <p:ph idx="1"/>
          </p:nvPr>
        </p:nvSpPr>
        <p:spPr/>
        <p:txBody>
          <a:bodyPr/>
          <a:lstStyle/>
          <a:p>
            <a:r>
              <a:rPr lang="en-US" dirty="0"/>
              <a:t>To bring about behavior change, we have to have a plan. </a:t>
            </a:r>
          </a:p>
          <a:p>
            <a:endParaRPr lang="en-US" dirty="0"/>
          </a:p>
          <a:p>
            <a:r>
              <a:rPr lang="en-US" dirty="0"/>
              <a:t>First, we will discuss general concepts in </a:t>
            </a:r>
            <a:r>
              <a:rPr lang="en-US" dirty="0">
                <a:solidFill>
                  <a:srgbClr val="FF0000"/>
                </a:solidFill>
              </a:rPr>
              <a:t>operant conditioning </a:t>
            </a:r>
            <a:r>
              <a:rPr lang="en-US" dirty="0"/>
              <a:t>that will lay the foundation for everything to come. </a:t>
            </a:r>
          </a:p>
          <a:p>
            <a:endParaRPr lang="en-US" dirty="0"/>
          </a:p>
          <a:p>
            <a:r>
              <a:rPr lang="en-US" dirty="0"/>
              <a:t>We will briefly discuss </a:t>
            </a:r>
            <a:r>
              <a:rPr lang="en-US" dirty="0">
                <a:solidFill>
                  <a:srgbClr val="FF0000"/>
                </a:solidFill>
              </a:rPr>
              <a:t>non-operant procedures </a:t>
            </a:r>
            <a:r>
              <a:rPr lang="en-US" dirty="0"/>
              <a:t>which basically means we will discuss respondent conditioning and observational learning.</a:t>
            </a:r>
          </a:p>
        </p:txBody>
      </p:sp>
    </p:spTree>
    <p:extLst>
      <p:ext uri="{BB962C8B-B14F-4D97-AF65-F5344CB8AC3E}">
        <p14:creationId xmlns:p14="http://schemas.microsoft.com/office/powerpoint/2010/main" val="375101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pPr eaLnBrk="1" hangingPunct="1"/>
            <a:r>
              <a:rPr lang="en-US" altLang="en-US" dirty="0"/>
              <a:t>Spontaneous Recovery</a:t>
            </a:r>
          </a:p>
        </p:txBody>
      </p:sp>
      <p:sp>
        <p:nvSpPr>
          <p:cNvPr id="78851" name="Content Placeholder 2"/>
          <p:cNvSpPr>
            <a:spLocks noGrp="1"/>
          </p:cNvSpPr>
          <p:nvPr>
            <p:ph idx="1"/>
          </p:nvPr>
        </p:nvSpPr>
        <p:spPr/>
        <p:txBody>
          <a:bodyPr>
            <a:normAutofit/>
          </a:bodyPr>
          <a:lstStyle/>
          <a:p>
            <a:pPr eaLnBrk="1" hangingPunct="1"/>
            <a:r>
              <a:rPr lang="en-US" altLang="en-US" sz="3600" dirty="0"/>
              <a:t>When the behavior occurs again even after it has not occurred for some time. </a:t>
            </a:r>
          </a:p>
          <a:p>
            <a:pPr eaLnBrk="1" hangingPunct="1"/>
            <a:endParaRPr lang="en-US" altLang="en-US" sz="3600" dirty="0"/>
          </a:p>
          <a:p>
            <a:pPr eaLnBrk="1" hangingPunct="1"/>
            <a:r>
              <a:rPr lang="en-US" altLang="en-US" sz="3600" dirty="0"/>
              <a:t>It is a natural tendency. </a:t>
            </a:r>
          </a:p>
          <a:p>
            <a:pPr eaLnBrk="1" hangingPunct="1"/>
            <a:endParaRPr lang="en-US" altLang="en-US" sz="3600" dirty="0"/>
          </a:p>
          <a:p>
            <a:pPr eaLnBrk="1" hangingPunct="1"/>
            <a:r>
              <a:rPr lang="en-US" altLang="en-US" sz="3600" dirty="0"/>
              <a:t>So, what happens?</a:t>
            </a:r>
          </a:p>
        </p:txBody>
      </p:sp>
    </p:spTree>
    <p:extLst>
      <p:ext uri="{BB962C8B-B14F-4D97-AF65-F5344CB8AC3E}">
        <p14:creationId xmlns:p14="http://schemas.microsoft.com/office/powerpoint/2010/main" val="3927461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88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88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10.1</a:t>
            </a:r>
          </a:p>
        </p:txBody>
      </p:sp>
      <p:sp>
        <p:nvSpPr>
          <p:cNvPr id="5" name="Text Placeholder 4"/>
          <p:cNvSpPr>
            <a:spLocks noGrp="1"/>
          </p:cNvSpPr>
          <p:nvPr>
            <p:ph type="body" idx="1"/>
          </p:nvPr>
        </p:nvSpPr>
        <p:spPr/>
        <p:txBody>
          <a:bodyPr>
            <a:normAutofit/>
          </a:bodyPr>
          <a:lstStyle/>
          <a:p>
            <a:r>
              <a:rPr lang="en-US" sz="2800" b="1" dirty="0">
                <a:solidFill>
                  <a:srgbClr val="FF0000"/>
                </a:solidFill>
              </a:rPr>
              <a:t>Respondent Conditioning</a:t>
            </a:r>
          </a:p>
        </p:txBody>
      </p:sp>
    </p:spTree>
    <p:extLst>
      <p:ext uri="{BB962C8B-B14F-4D97-AF65-F5344CB8AC3E}">
        <p14:creationId xmlns:p14="http://schemas.microsoft.com/office/powerpoint/2010/main" val="39950679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6"/>
          <p:cNvSpPr>
            <a:spLocks noGrp="1"/>
          </p:cNvSpPr>
          <p:nvPr>
            <p:ph type="title"/>
          </p:nvPr>
        </p:nvSpPr>
        <p:spPr/>
        <p:txBody>
          <a:bodyPr/>
          <a:lstStyle/>
          <a:p>
            <a:pPr eaLnBrk="1" hangingPunct="1"/>
            <a:r>
              <a:rPr lang="en-US" altLang="en-US"/>
              <a:t>Classical Conditioning</a:t>
            </a:r>
          </a:p>
        </p:txBody>
      </p:sp>
      <p:sp>
        <p:nvSpPr>
          <p:cNvPr id="9219" name="Content Placeholder 7"/>
          <p:cNvSpPr>
            <a:spLocks noGrp="1"/>
          </p:cNvSpPr>
          <p:nvPr>
            <p:ph idx="1"/>
          </p:nvPr>
        </p:nvSpPr>
        <p:spPr/>
        <p:txBody>
          <a:bodyPr>
            <a:normAutofit/>
          </a:bodyPr>
          <a:lstStyle/>
          <a:p>
            <a:pPr eaLnBrk="1" hangingPunct="1"/>
            <a:r>
              <a:rPr lang="en-US" altLang="en-US" sz="3600" dirty="0"/>
              <a:t>Defining Terms</a:t>
            </a:r>
          </a:p>
          <a:p>
            <a:pPr lvl="1" eaLnBrk="1" hangingPunct="1"/>
            <a:r>
              <a:rPr lang="en-US" altLang="en-US" sz="3200" dirty="0"/>
              <a:t>Conditioned</a:t>
            </a:r>
          </a:p>
          <a:p>
            <a:pPr lvl="1" eaLnBrk="1" hangingPunct="1"/>
            <a:r>
              <a:rPr lang="en-US" altLang="en-US" sz="3200" dirty="0"/>
              <a:t>Unconditioned</a:t>
            </a:r>
          </a:p>
          <a:p>
            <a:pPr lvl="1" eaLnBrk="1" hangingPunct="1"/>
            <a:endParaRPr lang="en-US" altLang="en-US" sz="3200" dirty="0"/>
          </a:p>
          <a:p>
            <a:pPr lvl="1" eaLnBrk="1" hangingPunct="1"/>
            <a:r>
              <a:rPr lang="en-US" altLang="en-US" sz="3200" dirty="0"/>
              <a:t>Stimulus</a:t>
            </a:r>
          </a:p>
          <a:p>
            <a:pPr lvl="1" eaLnBrk="1" hangingPunct="1"/>
            <a:r>
              <a:rPr lang="en-US" altLang="en-US" sz="3200" dirty="0"/>
              <a:t>Response</a:t>
            </a:r>
          </a:p>
          <a:p>
            <a:pPr lvl="1" eaLnBrk="1" hangingPunct="1"/>
            <a:endParaRPr lang="en-US" altLang="en-US" sz="3200" dirty="0"/>
          </a:p>
          <a:p>
            <a:pPr lvl="1" eaLnBrk="1" hangingPunct="1"/>
            <a:r>
              <a:rPr lang="en-US" altLang="en-US" sz="3200" dirty="0"/>
              <a:t>UCS, UCR, CS, CR</a:t>
            </a:r>
          </a:p>
        </p:txBody>
      </p:sp>
    </p:spTree>
    <p:extLst>
      <p:ext uri="{BB962C8B-B14F-4D97-AF65-F5344CB8AC3E}">
        <p14:creationId xmlns:p14="http://schemas.microsoft.com/office/powerpoint/2010/main" val="380624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00" y="457201"/>
            <a:ext cx="12039600" cy="621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6164281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p:txBody>
          <a:bodyPr/>
          <a:lstStyle/>
          <a:p>
            <a:pPr eaLnBrk="1" hangingPunct="1"/>
            <a:r>
              <a:rPr lang="en-US" altLang="en-US"/>
              <a:t>Classical Conditioning</a:t>
            </a:r>
          </a:p>
        </p:txBody>
      </p:sp>
      <p:sp>
        <p:nvSpPr>
          <p:cNvPr id="5" name="Content Placeholder 4"/>
          <p:cNvSpPr>
            <a:spLocks noGrp="1"/>
          </p:cNvSpPr>
          <p:nvPr>
            <p:ph idx="1"/>
          </p:nvPr>
        </p:nvSpPr>
        <p:spPr/>
        <p:txBody>
          <a:bodyPr rtlCol="0">
            <a:normAutofit/>
          </a:bodyPr>
          <a:lstStyle/>
          <a:p>
            <a:pPr eaLnBrk="1" fontAlgn="auto" hangingPunct="1">
              <a:spcAft>
                <a:spcPts val="0"/>
              </a:spcAft>
              <a:buFont typeface="Arial" panose="020B0604020202020204" pitchFamily="34" charset="0"/>
              <a:buChar char="•"/>
              <a:defRPr/>
            </a:pPr>
            <a:r>
              <a:rPr lang="en-US" sz="3600" dirty="0"/>
              <a:t>What is </a:t>
            </a:r>
            <a:r>
              <a:rPr lang="en-US" sz="3600" i="1" dirty="0"/>
              <a:t>paired</a:t>
            </a:r>
            <a:r>
              <a:rPr lang="en-US" sz="3600" dirty="0"/>
              <a:t> in classical conditioning?</a:t>
            </a:r>
          </a:p>
          <a:p>
            <a:pPr marL="971550" lvl="1" indent="-514350" eaLnBrk="1" fontAlgn="auto" hangingPunct="1">
              <a:spcAft>
                <a:spcPts val="0"/>
              </a:spcAft>
              <a:buFont typeface="+mj-lt"/>
              <a:buAutoNum type="arabicPeriod"/>
              <a:defRPr/>
            </a:pPr>
            <a:r>
              <a:rPr lang="en-US" sz="3200" dirty="0"/>
              <a:t>Some </a:t>
            </a:r>
            <a:r>
              <a:rPr lang="en-US" sz="3200" b="1" dirty="0">
                <a:solidFill>
                  <a:srgbClr val="FF0000"/>
                </a:solidFill>
              </a:rPr>
              <a:t>NEUTRAL</a:t>
            </a:r>
            <a:r>
              <a:rPr lang="en-US" sz="3200" dirty="0"/>
              <a:t> </a:t>
            </a:r>
            <a:r>
              <a:rPr lang="en-US" sz="3200" dirty="0">
                <a:solidFill>
                  <a:srgbClr val="0000CC"/>
                </a:solidFill>
              </a:rPr>
              <a:t>stimulus</a:t>
            </a:r>
          </a:p>
          <a:p>
            <a:pPr marL="971550" lvl="1" indent="-514350" eaLnBrk="1" fontAlgn="auto" hangingPunct="1">
              <a:spcAft>
                <a:spcPts val="0"/>
              </a:spcAft>
              <a:buFont typeface="+mj-lt"/>
              <a:buAutoNum type="arabicPeriod"/>
              <a:defRPr/>
            </a:pPr>
            <a:r>
              <a:rPr lang="en-US" sz="3200" dirty="0"/>
              <a:t>Some </a:t>
            </a:r>
            <a:r>
              <a:rPr lang="en-US" sz="3200" b="1" dirty="0">
                <a:solidFill>
                  <a:srgbClr val="00CC00"/>
                </a:solidFill>
              </a:rPr>
              <a:t>UNCONDITIONED</a:t>
            </a:r>
            <a:r>
              <a:rPr lang="en-US" sz="3200" dirty="0"/>
              <a:t> </a:t>
            </a:r>
            <a:r>
              <a:rPr lang="en-US" sz="3200" dirty="0">
                <a:solidFill>
                  <a:srgbClr val="0000CC"/>
                </a:solidFill>
              </a:rPr>
              <a:t>stimulus</a:t>
            </a:r>
          </a:p>
          <a:p>
            <a:pPr lvl="1" eaLnBrk="1" fontAlgn="auto" hangingPunct="1">
              <a:spcAft>
                <a:spcPts val="0"/>
              </a:spcAft>
              <a:buFontTx/>
              <a:buNone/>
              <a:defRPr/>
            </a:pPr>
            <a:endParaRPr lang="en-US" sz="3200" dirty="0"/>
          </a:p>
          <a:p>
            <a:pPr eaLnBrk="1" fontAlgn="auto" hangingPunct="1">
              <a:spcAft>
                <a:spcPts val="0"/>
              </a:spcAft>
              <a:buFont typeface="Arial" panose="020B0604020202020204" pitchFamily="34" charset="0"/>
              <a:buChar char="•"/>
              <a:defRPr/>
            </a:pPr>
            <a:r>
              <a:rPr lang="en-US" sz="3600" dirty="0"/>
              <a:t>What is needed (two properties)?</a:t>
            </a:r>
          </a:p>
          <a:p>
            <a:pPr lvl="1" eaLnBrk="1" fontAlgn="auto" hangingPunct="1">
              <a:spcAft>
                <a:spcPts val="0"/>
              </a:spcAft>
              <a:buFont typeface="Arial" panose="020B0604020202020204" pitchFamily="34" charset="0"/>
              <a:buChar char="–"/>
              <a:defRPr/>
            </a:pPr>
            <a:r>
              <a:rPr lang="en-US" sz="3200" dirty="0"/>
              <a:t>Repeated pairings</a:t>
            </a:r>
          </a:p>
          <a:p>
            <a:pPr lvl="1" eaLnBrk="1" fontAlgn="auto" hangingPunct="1">
              <a:spcAft>
                <a:spcPts val="0"/>
              </a:spcAft>
              <a:buFont typeface="Arial" panose="020B0604020202020204" pitchFamily="34" charset="0"/>
              <a:buChar char="–"/>
              <a:defRPr/>
            </a:pPr>
            <a:r>
              <a:rPr lang="en-US" sz="3200" dirty="0"/>
              <a:t>Moderate spacing</a:t>
            </a:r>
          </a:p>
          <a:p>
            <a:pPr eaLnBrk="1" fontAlgn="auto" hangingPunct="1">
              <a:spcAft>
                <a:spcPts val="0"/>
              </a:spcAft>
              <a:buFont typeface="Arial" charset="0"/>
              <a:buNone/>
              <a:defRPr/>
            </a:pPr>
            <a:endParaRPr lang="en-US" sz="3600" dirty="0"/>
          </a:p>
        </p:txBody>
      </p:sp>
    </p:spTree>
    <p:extLst>
      <p:ext uri="{BB962C8B-B14F-4D97-AF65-F5344CB8AC3E}">
        <p14:creationId xmlns:p14="http://schemas.microsoft.com/office/powerpoint/2010/main" val="18689201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a:t>Emotion, According to Watson</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anose="020B0604020202020204" pitchFamily="34" charset="0"/>
              <a:buChar char="•"/>
              <a:defRPr/>
            </a:pPr>
            <a:r>
              <a:rPr lang="en-US" dirty="0"/>
              <a:t>Said emotions were physiological responses to specific stimuli </a:t>
            </a:r>
          </a:p>
          <a:p>
            <a:pPr eaLnBrk="1" fontAlgn="auto" hangingPunct="1">
              <a:spcAft>
                <a:spcPts val="0"/>
              </a:spcAft>
              <a:buFont typeface="Arial" panose="020B0604020202020204" pitchFamily="34" charset="0"/>
              <a:buChar char="•"/>
              <a:defRPr/>
            </a:pPr>
            <a:endParaRPr lang="en-US" dirty="0"/>
          </a:p>
          <a:p>
            <a:pPr eaLnBrk="1" fontAlgn="auto" hangingPunct="1">
              <a:spcAft>
                <a:spcPts val="0"/>
              </a:spcAft>
              <a:buFont typeface="Arial" panose="020B0604020202020204" pitchFamily="34" charset="0"/>
              <a:buChar char="•"/>
              <a:defRPr/>
            </a:pPr>
            <a:r>
              <a:rPr lang="en-US" dirty="0"/>
              <a:t>Each emotion could be described as having three parts</a:t>
            </a:r>
          </a:p>
          <a:p>
            <a:pPr eaLnBrk="1" fontAlgn="auto" hangingPunct="1">
              <a:spcAft>
                <a:spcPts val="0"/>
              </a:spcAft>
              <a:buFont typeface="Arial" panose="020B0604020202020204" pitchFamily="34" charset="0"/>
              <a:buChar char="•"/>
              <a:defRPr/>
            </a:pPr>
            <a:endParaRPr lang="en-US" dirty="0"/>
          </a:p>
          <a:p>
            <a:pPr eaLnBrk="1" fontAlgn="auto" hangingPunct="1">
              <a:spcAft>
                <a:spcPts val="0"/>
              </a:spcAft>
              <a:buFont typeface="Arial" panose="020B0604020202020204" pitchFamily="34" charset="0"/>
              <a:buChar char="•"/>
              <a:defRPr/>
            </a:pPr>
            <a:r>
              <a:rPr lang="en-US" dirty="0"/>
              <a:t>Said infants have three fundamental </a:t>
            </a:r>
            <a:r>
              <a:rPr lang="en-US" b="1" dirty="0"/>
              <a:t>unlearned</a:t>
            </a:r>
            <a:r>
              <a:rPr lang="en-US" dirty="0"/>
              <a:t> emotional response patterns:</a:t>
            </a:r>
          </a:p>
          <a:p>
            <a:pPr lvl="1" eaLnBrk="1" fontAlgn="auto" hangingPunct="1">
              <a:spcAft>
                <a:spcPts val="0"/>
              </a:spcAft>
              <a:buFont typeface="Arial" panose="020B0604020202020204" pitchFamily="34" charset="0"/>
              <a:buChar char="–"/>
              <a:defRPr/>
            </a:pPr>
            <a:r>
              <a:rPr lang="en-US" dirty="0"/>
              <a:t>Fear, rage, and love</a:t>
            </a:r>
          </a:p>
        </p:txBody>
      </p:sp>
    </p:spTree>
    <p:extLst>
      <p:ext uri="{BB962C8B-B14F-4D97-AF65-F5344CB8AC3E}">
        <p14:creationId xmlns:p14="http://schemas.microsoft.com/office/powerpoint/2010/main" val="34694404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1"/>
          <p:cNvGrpSpPr>
            <a:grpSpLocks/>
          </p:cNvGrpSpPr>
          <p:nvPr/>
        </p:nvGrpSpPr>
        <p:grpSpPr bwMode="auto">
          <a:xfrm>
            <a:off x="154209" y="1600200"/>
            <a:ext cx="11498041" cy="5017532"/>
            <a:chOff x="115657" y="1600200"/>
            <a:chExt cx="8623531" cy="5017532"/>
          </a:xfrm>
        </p:grpSpPr>
        <p:sp>
          <p:nvSpPr>
            <p:cNvPr id="17412" name="TextBox 56"/>
            <p:cNvSpPr txBox="1">
              <a:spLocks noChangeArrowheads="1"/>
            </p:cNvSpPr>
            <p:nvPr/>
          </p:nvSpPr>
          <p:spPr bwMode="auto">
            <a:xfrm>
              <a:off x="5943600" y="6248400"/>
              <a:ext cx="20067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t>Watson and Rayner (1920)</a:t>
              </a:r>
            </a:p>
          </p:txBody>
        </p:sp>
        <p:pic>
          <p:nvPicPr>
            <p:cNvPr id="17413"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813" y="1600200"/>
              <a:ext cx="833437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ctangle 33"/>
            <p:cNvSpPr/>
            <p:nvPr/>
          </p:nvSpPr>
          <p:spPr>
            <a:xfrm>
              <a:off x="115657" y="1981200"/>
              <a:ext cx="453490" cy="923330"/>
            </a:xfrm>
            <a:prstGeom prst="rect">
              <a:avLst/>
            </a:prstGeom>
            <a:noFill/>
          </p:spPr>
          <p:txBody>
            <a:bodyPr wrap="none">
              <a:spAutoFit/>
            </a:bodyPr>
            <a:lstStyle/>
            <a:p>
              <a:pPr algn="ctr" eaLnBrk="1" fontAlgn="auto" hangingPunct="1">
                <a:spcBef>
                  <a:spcPts val="0"/>
                </a:spcBef>
                <a:spcAft>
                  <a:spcPts val="0"/>
                </a:spcAft>
                <a:defRPr/>
              </a:pPr>
              <a:r>
                <a:rPr lang="en-US" sz="5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A</a:t>
              </a:r>
            </a:p>
          </p:txBody>
        </p:sp>
        <p:sp>
          <p:nvSpPr>
            <p:cNvPr id="35" name="Rectangle 34"/>
            <p:cNvSpPr/>
            <p:nvPr/>
          </p:nvSpPr>
          <p:spPr>
            <a:xfrm>
              <a:off x="2567076" y="1981200"/>
              <a:ext cx="429445" cy="923330"/>
            </a:xfrm>
            <a:prstGeom prst="rect">
              <a:avLst/>
            </a:prstGeom>
            <a:noFill/>
          </p:spPr>
          <p:txBody>
            <a:bodyPr wrap="none">
              <a:spAutoFit/>
            </a:bodyPr>
            <a:lstStyle/>
            <a:p>
              <a:pPr algn="ctr" eaLnBrk="1" fontAlgn="auto" hangingPunct="1">
                <a:spcBef>
                  <a:spcPts val="0"/>
                </a:spcBef>
                <a:spcAft>
                  <a:spcPts val="0"/>
                </a:spcAft>
                <a:defRPr/>
              </a:pPr>
              <a:r>
                <a:rPr lang="en-US" sz="5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B</a:t>
              </a:r>
            </a:p>
          </p:txBody>
        </p:sp>
        <p:sp>
          <p:nvSpPr>
            <p:cNvPr id="36" name="Rectangle 35"/>
            <p:cNvSpPr/>
            <p:nvPr/>
          </p:nvSpPr>
          <p:spPr>
            <a:xfrm>
              <a:off x="6231494" y="1981200"/>
              <a:ext cx="413815" cy="923330"/>
            </a:xfrm>
            <a:prstGeom prst="rect">
              <a:avLst/>
            </a:prstGeom>
            <a:noFill/>
          </p:spPr>
          <p:txBody>
            <a:bodyPr wrap="none">
              <a:spAutoFit/>
            </a:bodyPr>
            <a:lstStyle/>
            <a:p>
              <a:pPr algn="ctr" eaLnBrk="1" fontAlgn="auto" hangingPunct="1">
                <a:spcBef>
                  <a:spcPts val="0"/>
                </a:spcBef>
                <a:spcAft>
                  <a:spcPts val="0"/>
                </a:spcAft>
                <a:defRPr/>
              </a:pPr>
              <a:r>
                <a:rPr lang="en-US" sz="5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C</a:t>
              </a:r>
            </a:p>
          </p:txBody>
        </p:sp>
      </p:grpSp>
      <p:sp>
        <p:nvSpPr>
          <p:cNvPr id="8" name="Rectangle 7"/>
          <p:cNvSpPr/>
          <p:nvPr/>
        </p:nvSpPr>
        <p:spPr>
          <a:xfrm>
            <a:off x="1605900" y="358915"/>
            <a:ext cx="9025804" cy="830997"/>
          </a:xfrm>
          <a:prstGeom prst="rect">
            <a:avLst/>
          </a:prstGeom>
          <a:noFill/>
        </p:spPr>
        <p:txBody>
          <a:bodyPr wrap="none">
            <a:spAutoFit/>
          </a:bodyPr>
          <a:lstStyle/>
          <a:p>
            <a:pPr algn="ctr" eaLnBrk="1" fontAlgn="auto" hangingPunct="1">
              <a:spcBef>
                <a:spcPts val="0"/>
              </a:spcBef>
              <a:spcAft>
                <a:spcPts val="0"/>
              </a:spcAft>
              <a:defRPr/>
            </a:pPr>
            <a:r>
              <a:rPr lang="en-US"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cs typeface="+mn-cs"/>
              </a:rPr>
              <a:t>Conditioned Emotional Responses </a:t>
            </a:r>
          </a:p>
        </p:txBody>
      </p:sp>
    </p:spTree>
    <p:custDataLst>
      <p:tags r:id="rId1"/>
    </p:custDataLst>
    <p:extLst>
      <p:ext uri="{BB962C8B-B14F-4D97-AF65-F5344CB8AC3E}">
        <p14:creationId xmlns:p14="http://schemas.microsoft.com/office/powerpoint/2010/main" val="5542235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4" descr="Cheerful baby - stock vect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63200" y="4953001"/>
            <a:ext cx="1642533"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Picture 40" descr="Chocolate cookies with creme filing - stock phot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2834" y="2743201"/>
            <a:ext cx="1845733" cy="95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38" descr="White rabbit isolated on white background - stock phot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92800" y="2590800"/>
            <a:ext cx="1744133"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38" descr="White rabbit isolated on white background - stock phot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31967" y="2362200"/>
            <a:ext cx="1744133"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38" descr="White rabbit isolated on white background - stock phot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2514600"/>
            <a:ext cx="1744133"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Picture 49" descr="Vector drawing of a crying baby boy - stock vecto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49601" y="4495800"/>
            <a:ext cx="1945217"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4" name="Rectangle 2"/>
          <p:cNvSpPr>
            <a:spLocks noGrp="1" noChangeArrowheads="1"/>
          </p:cNvSpPr>
          <p:nvPr>
            <p:ph type="title"/>
          </p:nvPr>
        </p:nvSpPr>
        <p:spPr/>
        <p:txBody>
          <a:bodyPr/>
          <a:lstStyle/>
          <a:p>
            <a:pPr eaLnBrk="1" hangingPunct="1"/>
            <a:r>
              <a:rPr lang="en-US" altLang="en-US"/>
              <a:t>Unlearning Fears</a:t>
            </a:r>
          </a:p>
        </p:txBody>
      </p:sp>
      <p:sp>
        <p:nvSpPr>
          <p:cNvPr id="19465" name="Rectangle 3"/>
          <p:cNvSpPr>
            <a:spLocks noGrp="1" noChangeArrowheads="1"/>
          </p:cNvSpPr>
          <p:nvPr>
            <p:ph type="body" sz="half" idx="1"/>
          </p:nvPr>
        </p:nvSpPr>
        <p:spPr>
          <a:xfrm>
            <a:off x="1016000" y="1905000"/>
            <a:ext cx="8229600" cy="4038600"/>
          </a:xfrm>
        </p:spPr>
        <p:txBody>
          <a:bodyPr>
            <a:normAutofit/>
          </a:bodyPr>
          <a:lstStyle/>
          <a:p>
            <a:pPr eaLnBrk="1" hangingPunct="1">
              <a:buFont typeface="Wingdings" pitchFamily="2" charset="2"/>
              <a:buNone/>
            </a:pPr>
            <a:r>
              <a:rPr lang="en-US" altLang="en-US" sz="3200"/>
              <a:t>Peter (Mary Cover Jones, 1924):</a:t>
            </a:r>
          </a:p>
        </p:txBody>
      </p:sp>
      <p:sp>
        <p:nvSpPr>
          <p:cNvPr id="19466" name="Line 4"/>
          <p:cNvSpPr>
            <a:spLocks noChangeShapeType="1"/>
          </p:cNvSpPr>
          <p:nvPr/>
        </p:nvSpPr>
        <p:spPr bwMode="auto">
          <a:xfrm>
            <a:off x="3149600" y="2667000"/>
            <a:ext cx="0" cy="3657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7" name="Line 5"/>
          <p:cNvSpPr>
            <a:spLocks noChangeShapeType="1"/>
          </p:cNvSpPr>
          <p:nvPr/>
        </p:nvSpPr>
        <p:spPr bwMode="auto">
          <a:xfrm>
            <a:off x="5689600" y="2667000"/>
            <a:ext cx="0" cy="3657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8" name="Line 6"/>
          <p:cNvSpPr>
            <a:spLocks noChangeShapeType="1"/>
          </p:cNvSpPr>
          <p:nvPr/>
        </p:nvSpPr>
        <p:spPr bwMode="auto">
          <a:xfrm>
            <a:off x="9652000" y="2667000"/>
            <a:ext cx="0" cy="3657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9" name="Line 17"/>
          <p:cNvSpPr>
            <a:spLocks noChangeShapeType="1"/>
          </p:cNvSpPr>
          <p:nvPr/>
        </p:nvSpPr>
        <p:spPr bwMode="auto">
          <a:xfrm>
            <a:off x="1625600" y="4114800"/>
            <a:ext cx="3048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0" name="Line 22"/>
          <p:cNvSpPr>
            <a:spLocks noChangeShapeType="1"/>
          </p:cNvSpPr>
          <p:nvPr/>
        </p:nvSpPr>
        <p:spPr bwMode="auto">
          <a:xfrm>
            <a:off x="3962400" y="4038600"/>
            <a:ext cx="2032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1" name="Line 28"/>
          <p:cNvSpPr>
            <a:spLocks noChangeShapeType="1"/>
          </p:cNvSpPr>
          <p:nvPr/>
        </p:nvSpPr>
        <p:spPr bwMode="auto">
          <a:xfrm flipH="1">
            <a:off x="7823200" y="3810000"/>
            <a:ext cx="5080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2" name="Line 29"/>
          <p:cNvSpPr>
            <a:spLocks noChangeShapeType="1"/>
          </p:cNvSpPr>
          <p:nvPr/>
        </p:nvSpPr>
        <p:spPr bwMode="auto">
          <a:xfrm>
            <a:off x="10566400" y="3810000"/>
            <a:ext cx="2032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19473" name="Group 33"/>
          <p:cNvGrpSpPr>
            <a:grpSpLocks/>
          </p:cNvGrpSpPr>
          <p:nvPr/>
        </p:nvGrpSpPr>
        <p:grpSpPr bwMode="auto">
          <a:xfrm>
            <a:off x="7581900" y="3200400"/>
            <a:ext cx="304800" cy="228600"/>
            <a:chOff x="3582" y="2016"/>
            <a:chExt cx="144" cy="144"/>
          </a:xfrm>
        </p:grpSpPr>
        <p:sp>
          <p:nvSpPr>
            <p:cNvPr id="19491" name="Line 30"/>
            <p:cNvSpPr>
              <a:spLocks noChangeShapeType="1"/>
            </p:cNvSpPr>
            <p:nvPr/>
          </p:nvSpPr>
          <p:spPr bwMode="auto">
            <a:xfrm>
              <a:off x="3648" y="201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92" name="Line 32"/>
            <p:cNvSpPr>
              <a:spLocks noChangeShapeType="1"/>
            </p:cNvSpPr>
            <p:nvPr/>
          </p:nvSpPr>
          <p:spPr bwMode="auto">
            <a:xfrm>
              <a:off x="3582" y="2085"/>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9474" name="Text Box 34"/>
          <p:cNvSpPr txBox="1">
            <a:spLocks noChangeArrowheads="1"/>
          </p:cNvSpPr>
          <p:nvPr/>
        </p:nvSpPr>
        <p:spPr bwMode="auto">
          <a:xfrm>
            <a:off x="6299200" y="3962400"/>
            <a:ext cx="4138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CS</a:t>
            </a:r>
          </a:p>
        </p:txBody>
      </p:sp>
      <p:sp>
        <p:nvSpPr>
          <p:cNvPr id="19475" name="Text Box 35"/>
          <p:cNvSpPr txBox="1">
            <a:spLocks noChangeArrowheads="1"/>
          </p:cNvSpPr>
          <p:nvPr/>
        </p:nvSpPr>
        <p:spPr bwMode="auto">
          <a:xfrm>
            <a:off x="2235200" y="5562601"/>
            <a:ext cx="580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UCR</a:t>
            </a:r>
          </a:p>
        </p:txBody>
      </p:sp>
      <p:sp>
        <p:nvSpPr>
          <p:cNvPr id="19476" name="Text Box 36"/>
          <p:cNvSpPr txBox="1">
            <a:spLocks noChangeArrowheads="1"/>
          </p:cNvSpPr>
          <p:nvPr/>
        </p:nvSpPr>
        <p:spPr bwMode="auto">
          <a:xfrm>
            <a:off x="4470400" y="3962400"/>
            <a:ext cx="4138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CS</a:t>
            </a:r>
          </a:p>
        </p:txBody>
      </p:sp>
      <p:sp>
        <p:nvSpPr>
          <p:cNvPr id="19477" name="Text Box 37"/>
          <p:cNvSpPr txBox="1">
            <a:spLocks noChangeArrowheads="1"/>
          </p:cNvSpPr>
          <p:nvPr/>
        </p:nvSpPr>
        <p:spPr bwMode="auto">
          <a:xfrm>
            <a:off x="4775200" y="5105401"/>
            <a:ext cx="4331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CR</a:t>
            </a:r>
          </a:p>
        </p:txBody>
      </p:sp>
      <p:sp>
        <p:nvSpPr>
          <p:cNvPr id="19478" name="Text Box 38"/>
          <p:cNvSpPr txBox="1">
            <a:spLocks noChangeArrowheads="1"/>
          </p:cNvSpPr>
          <p:nvPr/>
        </p:nvSpPr>
        <p:spPr bwMode="auto">
          <a:xfrm>
            <a:off x="609601" y="4038600"/>
            <a:ext cx="5613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UCS</a:t>
            </a:r>
          </a:p>
        </p:txBody>
      </p:sp>
      <p:sp>
        <p:nvSpPr>
          <p:cNvPr id="19479" name="Text Box 39"/>
          <p:cNvSpPr txBox="1">
            <a:spLocks noChangeArrowheads="1"/>
          </p:cNvSpPr>
          <p:nvPr/>
        </p:nvSpPr>
        <p:spPr bwMode="auto">
          <a:xfrm>
            <a:off x="8229600" y="3962400"/>
            <a:ext cx="5613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UCS</a:t>
            </a:r>
          </a:p>
        </p:txBody>
      </p:sp>
      <p:sp>
        <p:nvSpPr>
          <p:cNvPr id="19480" name="Text Box 40"/>
          <p:cNvSpPr txBox="1">
            <a:spLocks noChangeArrowheads="1"/>
          </p:cNvSpPr>
          <p:nvPr/>
        </p:nvSpPr>
        <p:spPr bwMode="auto">
          <a:xfrm>
            <a:off x="8432800" y="5638801"/>
            <a:ext cx="580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UCR</a:t>
            </a:r>
          </a:p>
        </p:txBody>
      </p:sp>
      <p:sp>
        <p:nvSpPr>
          <p:cNvPr id="19481" name="Text Box 41"/>
          <p:cNvSpPr txBox="1">
            <a:spLocks noChangeArrowheads="1"/>
          </p:cNvSpPr>
          <p:nvPr/>
        </p:nvSpPr>
        <p:spPr bwMode="auto">
          <a:xfrm>
            <a:off x="10871200" y="3886201"/>
            <a:ext cx="4138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CS</a:t>
            </a:r>
          </a:p>
        </p:txBody>
      </p:sp>
      <p:sp>
        <p:nvSpPr>
          <p:cNvPr id="19482" name="Text Box 42"/>
          <p:cNvSpPr txBox="1">
            <a:spLocks noChangeArrowheads="1"/>
          </p:cNvSpPr>
          <p:nvPr/>
        </p:nvSpPr>
        <p:spPr bwMode="auto">
          <a:xfrm>
            <a:off x="9753600" y="4921250"/>
            <a:ext cx="61311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New</a:t>
            </a:r>
          </a:p>
          <a:p>
            <a:pPr>
              <a:spcBef>
                <a:spcPct val="0"/>
              </a:spcBef>
              <a:buFontTx/>
              <a:buNone/>
            </a:pPr>
            <a:r>
              <a:rPr lang="en-US" altLang="en-US" sz="1800"/>
              <a:t>CR</a:t>
            </a:r>
          </a:p>
        </p:txBody>
      </p:sp>
      <p:sp>
        <p:nvSpPr>
          <p:cNvPr id="48171" name="Text Box 43"/>
          <p:cNvSpPr txBox="1">
            <a:spLocks noChangeArrowheads="1"/>
          </p:cNvSpPr>
          <p:nvPr/>
        </p:nvSpPr>
        <p:spPr bwMode="auto">
          <a:xfrm>
            <a:off x="6954059" y="1777425"/>
            <a:ext cx="367382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b="1" dirty="0">
                <a:solidFill>
                  <a:srgbClr val="CC0000"/>
                </a:solidFill>
              </a:rPr>
              <a:t>Counterconditioning</a:t>
            </a:r>
          </a:p>
        </p:txBody>
      </p:sp>
      <p:sp>
        <p:nvSpPr>
          <p:cNvPr id="33" name="Rectangle 32"/>
          <p:cNvSpPr/>
          <p:nvPr/>
        </p:nvSpPr>
        <p:spPr>
          <a:xfrm>
            <a:off x="2084610" y="2277070"/>
            <a:ext cx="604653" cy="923330"/>
          </a:xfrm>
          <a:prstGeom prst="rect">
            <a:avLst/>
          </a:prstGeom>
          <a:noFill/>
        </p:spPr>
        <p:txBody>
          <a:bodyPr wrap="none">
            <a:spAutoFit/>
          </a:bodyPr>
          <a:lstStyle/>
          <a:p>
            <a:pPr algn="ctr" fontAlgn="auto">
              <a:spcBef>
                <a:spcPts val="0"/>
              </a:spcBef>
              <a:spcAft>
                <a:spcPts val="0"/>
              </a:spcAft>
              <a:defRPr/>
            </a:pPr>
            <a:r>
              <a:rPr lang="en-US" sz="5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A</a:t>
            </a:r>
          </a:p>
        </p:txBody>
      </p:sp>
      <p:sp>
        <p:nvSpPr>
          <p:cNvPr id="35" name="Rectangle 34"/>
          <p:cNvSpPr/>
          <p:nvPr/>
        </p:nvSpPr>
        <p:spPr>
          <a:xfrm>
            <a:off x="4945440" y="2277070"/>
            <a:ext cx="572593" cy="923330"/>
          </a:xfrm>
          <a:prstGeom prst="rect">
            <a:avLst/>
          </a:prstGeom>
          <a:noFill/>
        </p:spPr>
        <p:txBody>
          <a:bodyPr wrap="none">
            <a:spAutoFit/>
          </a:bodyPr>
          <a:lstStyle/>
          <a:p>
            <a:pPr algn="ctr" fontAlgn="auto">
              <a:spcBef>
                <a:spcPts val="0"/>
              </a:spcBef>
              <a:spcAft>
                <a:spcPts val="0"/>
              </a:spcAft>
              <a:defRPr/>
            </a:pPr>
            <a:r>
              <a:rPr lang="en-US" sz="5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B</a:t>
            </a:r>
          </a:p>
        </p:txBody>
      </p:sp>
      <p:sp>
        <p:nvSpPr>
          <p:cNvPr id="36" name="Rectangle 35"/>
          <p:cNvSpPr/>
          <p:nvPr/>
        </p:nvSpPr>
        <p:spPr>
          <a:xfrm>
            <a:off x="7230858" y="2277070"/>
            <a:ext cx="551753" cy="923330"/>
          </a:xfrm>
          <a:prstGeom prst="rect">
            <a:avLst/>
          </a:prstGeom>
          <a:noFill/>
        </p:spPr>
        <p:txBody>
          <a:bodyPr wrap="none">
            <a:spAutoFit/>
          </a:bodyPr>
          <a:lstStyle/>
          <a:p>
            <a:pPr algn="ctr" fontAlgn="auto">
              <a:spcBef>
                <a:spcPts val="0"/>
              </a:spcBef>
              <a:spcAft>
                <a:spcPts val="0"/>
              </a:spcAft>
              <a:defRPr/>
            </a:pPr>
            <a:r>
              <a:rPr lang="en-US" sz="5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C</a:t>
            </a:r>
          </a:p>
        </p:txBody>
      </p:sp>
      <p:sp>
        <p:nvSpPr>
          <p:cNvPr id="37" name="Rectangle 36"/>
          <p:cNvSpPr/>
          <p:nvPr/>
        </p:nvSpPr>
        <p:spPr>
          <a:xfrm>
            <a:off x="9798195" y="2277070"/>
            <a:ext cx="620683" cy="923330"/>
          </a:xfrm>
          <a:prstGeom prst="rect">
            <a:avLst/>
          </a:prstGeom>
          <a:noFill/>
        </p:spPr>
        <p:txBody>
          <a:bodyPr wrap="none">
            <a:spAutoFit/>
          </a:bodyPr>
          <a:lstStyle/>
          <a:p>
            <a:pPr algn="ctr" fontAlgn="auto">
              <a:spcBef>
                <a:spcPts val="0"/>
              </a:spcBef>
              <a:spcAft>
                <a:spcPts val="0"/>
              </a:spcAft>
              <a:defRPr/>
            </a:pPr>
            <a:r>
              <a:rPr lang="en-US" sz="5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D</a:t>
            </a:r>
          </a:p>
        </p:txBody>
      </p:sp>
      <p:pic>
        <p:nvPicPr>
          <p:cNvPr id="19488" name="Picture 40" descr="Chocolate cookies with creme filing - stock phot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971800"/>
            <a:ext cx="1845733" cy="95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9" name="Picture 44" descr="Cheerful baby - stock vect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400" y="4876801"/>
            <a:ext cx="1642533"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90" name="Picture 44" descr="Cheerful baby - stock vect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4000" y="4800601"/>
            <a:ext cx="1642533"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0351881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71"/>
                                        </p:tgtEl>
                                        <p:attrNameLst>
                                          <p:attrName>style.visibility</p:attrName>
                                        </p:attrNameLst>
                                      </p:cBhvr>
                                      <p:to>
                                        <p:strVal val="visible"/>
                                      </p:to>
                                    </p:set>
                                    <p:anim calcmode="lin" valueType="num">
                                      <p:cBhvr additive="base">
                                        <p:cTn id="7" dur="500" fill="hold"/>
                                        <p:tgtEl>
                                          <p:spTgt spid="48171"/>
                                        </p:tgtEl>
                                        <p:attrNameLst>
                                          <p:attrName>ppt_x</p:attrName>
                                        </p:attrNameLst>
                                      </p:cBhvr>
                                      <p:tavLst>
                                        <p:tav tm="0">
                                          <p:val>
                                            <p:strVal val="0-#ppt_w/2"/>
                                          </p:val>
                                        </p:tav>
                                        <p:tav tm="100000">
                                          <p:val>
                                            <p:strVal val="#ppt_x"/>
                                          </p:val>
                                        </p:tav>
                                      </p:tavLst>
                                    </p:anim>
                                    <p:anim calcmode="lin" valueType="num">
                                      <p:cBhvr additive="base">
                                        <p:cTn id="8" dur="500" fill="hold"/>
                                        <p:tgtEl>
                                          <p:spTgt spid="481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71"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9" descr="Vector Avatar Portrait - I have more like this - stock vect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53600" y="5257800"/>
            <a:ext cx="1524000" cy="119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Picture 25" descr="Music Note, vector - stock vecto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3200" y="3914776"/>
            <a:ext cx="14224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25" descr="Music Note, vector - stock vecto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600" y="3757614"/>
            <a:ext cx="14224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Rectangle 2"/>
          <p:cNvSpPr>
            <a:spLocks noGrp="1" noChangeArrowheads="1"/>
          </p:cNvSpPr>
          <p:nvPr>
            <p:ph type="title"/>
          </p:nvPr>
        </p:nvSpPr>
        <p:spPr>
          <a:xfrm>
            <a:off x="471055" y="533400"/>
            <a:ext cx="10806545" cy="907473"/>
          </a:xfrm>
        </p:spPr>
        <p:txBody>
          <a:bodyPr/>
          <a:lstStyle/>
          <a:p>
            <a:pPr eaLnBrk="1" hangingPunct="1"/>
            <a:r>
              <a:rPr lang="en-US" altLang="en-US" dirty="0"/>
              <a:t>Learning to Like</a:t>
            </a:r>
          </a:p>
        </p:txBody>
      </p:sp>
      <p:sp>
        <p:nvSpPr>
          <p:cNvPr id="21510" name="Rectangle 3"/>
          <p:cNvSpPr>
            <a:spLocks noGrp="1" noChangeArrowheads="1"/>
          </p:cNvSpPr>
          <p:nvPr>
            <p:ph type="body" sz="half" idx="1"/>
          </p:nvPr>
        </p:nvSpPr>
        <p:spPr>
          <a:xfrm>
            <a:off x="508000" y="1600200"/>
            <a:ext cx="11379200" cy="2157414"/>
          </a:xfrm>
        </p:spPr>
        <p:txBody>
          <a:bodyPr>
            <a:normAutofit/>
          </a:bodyPr>
          <a:lstStyle/>
          <a:p>
            <a:pPr eaLnBrk="1" hangingPunct="1"/>
            <a:r>
              <a:rPr lang="en-US" altLang="en-US" sz="3200" dirty="0"/>
              <a:t>It plays a big role in our emotional responses to objects, people, symbols, events, and places</a:t>
            </a:r>
          </a:p>
          <a:p>
            <a:pPr eaLnBrk="1" hangingPunct="1"/>
            <a:r>
              <a:rPr lang="en-US" altLang="en-US" sz="3200" dirty="0"/>
              <a:t>It can explain why sentimental feelings sweep over us when we see a school mascot or a national flag</a:t>
            </a:r>
          </a:p>
        </p:txBody>
      </p:sp>
      <p:sp>
        <p:nvSpPr>
          <p:cNvPr id="21511" name="Line 9"/>
          <p:cNvSpPr>
            <a:spLocks noChangeShapeType="1"/>
          </p:cNvSpPr>
          <p:nvPr/>
        </p:nvSpPr>
        <p:spPr bwMode="auto">
          <a:xfrm>
            <a:off x="1422400" y="4953000"/>
            <a:ext cx="4064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2" name="Line 13"/>
          <p:cNvSpPr>
            <a:spLocks noChangeShapeType="1"/>
          </p:cNvSpPr>
          <p:nvPr/>
        </p:nvSpPr>
        <p:spPr bwMode="auto">
          <a:xfrm>
            <a:off x="5319184" y="4495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3" name="Line 14"/>
          <p:cNvSpPr>
            <a:spLocks noChangeShapeType="1"/>
          </p:cNvSpPr>
          <p:nvPr/>
        </p:nvSpPr>
        <p:spPr bwMode="auto">
          <a:xfrm>
            <a:off x="5115984" y="4648200"/>
            <a:ext cx="40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4" name="Line 15"/>
          <p:cNvSpPr>
            <a:spLocks noChangeShapeType="1"/>
          </p:cNvSpPr>
          <p:nvPr/>
        </p:nvSpPr>
        <p:spPr bwMode="auto">
          <a:xfrm>
            <a:off x="5588000" y="5029200"/>
            <a:ext cx="5080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5" name="Line 19"/>
          <p:cNvSpPr>
            <a:spLocks noChangeShapeType="1"/>
          </p:cNvSpPr>
          <p:nvPr/>
        </p:nvSpPr>
        <p:spPr bwMode="auto">
          <a:xfrm>
            <a:off x="9448800" y="5029200"/>
            <a:ext cx="4064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6" name="Text Box 21"/>
          <p:cNvSpPr txBox="1">
            <a:spLocks noChangeArrowheads="1"/>
          </p:cNvSpPr>
          <p:nvPr/>
        </p:nvSpPr>
        <p:spPr bwMode="auto">
          <a:xfrm>
            <a:off x="330200" y="4891088"/>
            <a:ext cx="5613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UCS</a:t>
            </a:r>
          </a:p>
        </p:txBody>
      </p:sp>
      <p:sp>
        <p:nvSpPr>
          <p:cNvPr id="21517" name="Text Box 22"/>
          <p:cNvSpPr txBox="1">
            <a:spLocks noChangeArrowheads="1"/>
          </p:cNvSpPr>
          <p:nvPr/>
        </p:nvSpPr>
        <p:spPr bwMode="auto">
          <a:xfrm>
            <a:off x="6400800" y="4191001"/>
            <a:ext cx="5613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UCS</a:t>
            </a:r>
          </a:p>
        </p:txBody>
      </p:sp>
      <p:sp>
        <p:nvSpPr>
          <p:cNvPr id="21518" name="Text Box 23"/>
          <p:cNvSpPr txBox="1">
            <a:spLocks noChangeArrowheads="1"/>
          </p:cNvSpPr>
          <p:nvPr/>
        </p:nvSpPr>
        <p:spPr bwMode="auto">
          <a:xfrm>
            <a:off x="4064000" y="5029201"/>
            <a:ext cx="4395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NS</a:t>
            </a:r>
          </a:p>
        </p:txBody>
      </p:sp>
      <p:sp>
        <p:nvSpPr>
          <p:cNvPr id="21519" name="Text Box 25"/>
          <p:cNvSpPr txBox="1">
            <a:spLocks noChangeArrowheads="1"/>
          </p:cNvSpPr>
          <p:nvPr/>
        </p:nvSpPr>
        <p:spPr bwMode="auto">
          <a:xfrm>
            <a:off x="8534400" y="5029201"/>
            <a:ext cx="4138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CS</a:t>
            </a:r>
          </a:p>
        </p:txBody>
      </p:sp>
      <p:sp>
        <p:nvSpPr>
          <p:cNvPr id="21520" name="Text Box 26"/>
          <p:cNvSpPr txBox="1">
            <a:spLocks noChangeArrowheads="1"/>
          </p:cNvSpPr>
          <p:nvPr/>
        </p:nvSpPr>
        <p:spPr bwMode="auto">
          <a:xfrm>
            <a:off x="11176000" y="5257801"/>
            <a:ext cx="4331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CR</a:t>
            </a:r>
          </a:p>
        </p:txBody>
      </p:sp>
      <p:sp>
        <p:nvSpPr>
          <p:cNvPr id="21521" name="Text Box 27"/>
          <p:cNvSpPr txBox="1">
            <a:spLocks noChangeArrowheads="1"/>
          </p:cNvSpPr>
          <p:nvPr/>
        </p:nvSpPr>
        <p:spPr bwMode="auto">
          <a:xfrm>
            <a:off x="3251200" y="5791201"/>
            <a:ext cx="580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UCR</a:t>
            </a:r>
          </a:p>
        </p:txBody>
      </p:sp>
      <p:sp>
        <p:nvSpPr>
          <p:cNvPr id="21522" name="Text Box 28"/>
          <p:cNvSpPr txBox="1">
            <a:spLocks noChangeArrowheads="1"/>
          </p:cNvSpPr>
          <p:nvPr/>
        </p:nvSpPr>
        <p:spPr bwMode="auto">
          <a:xfrm>
            <a:off x="7823200" y="5791201"/>
            <a:ext cx="580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UCR</a:t>
            </a:r>
          </a:p>
        </p:txBody>
      </p:sp>
      <p:pic>
        <p:nvPicPr>
          <p:cNvPr id="21523" name="Picture 27" descr="American flag waving. - stock vecto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0" y="4114800"/>
            <a:ext cx="1947333"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4" name="Picture 27" descr="American flag waving. - stock vecto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31200" y="4038600"/>
            <a:ext cx="1947333"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5" name="Picture 29" descr="Vector Avatar Portrait - I have more like this - stock vect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5600" y="5334000"/>
            <a:ext cx="1524000" cy="119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6" name="Picture 29" descr="Vector Avatar Portrait - I have more like this - stock vect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7600" y="5410200"/>
            <a:ext cx="1524000" cy="119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7821234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30" descr="Hospital direction sign on white background - stock vect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3200401"/>
            <a:ext cx="1337733"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Picture 30" descr="Hospital direction sign on white background - stock vect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0" y="3124201"/>
            <a:ext cx="1337733"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6" name="Picture 28" descr="Syringe with blood isolated on white - stock phot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618" y="3429001"/>
            <a:ext cx="950383"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28" descr="Syringe with blood isolated on white - stock phot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78400" y="4270376"/>
            <a:ext cx="950384"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Rectangle 2"/>
          <p:cNvSpPr>
            <a:spLocks noGrp="1" noChangeArrowheads="1"/>
          </p:cNvSpPr>
          <p:nvPr>
            <p:ph type="title"/>
          </p:nvPr>
        </p:nvSpPr>
        <p:spPr/>
        <p:txBody>
          <a:bodyPr/>
          <a:lstStyle/>
          <a:p>
            <a:pPr eaLnBrk="1" hangingPunct="1"/>
            <a:r>
              <a:rPr lang="en-US" altLang="en-US"/>
              <a:t>Reacting to Medical Treatments</a:t>
            </a:r>
          </a:p>
        </p:txBody>
      </p:sp>
      <p:sp>
        <p:nvSpPr>
          <p:cNvPr id="23559" name="Rectangle 3"/>
          <p:cNvSpPr>
            <a:spLocks noGrp="1" noChangeArrowheads="1"/>
          </p:cNvSpPr>
          <p:nvPr>
            <p:ph type="body" sz="half" idx="1"/>
          </p:nvPr>
        </p:nvSpPr>
        <p:spPr>
          <a:xfrm>
            <a:off x="406400" y="1676400"/>
            <a:ext cx="11480800" cy="1600200"/>
          </a:xfrm>
        </p:spPr>
        <p:txBody>
          <a:bodyPr>
            <a:normAutofit/>
          </a:bodyPr>
          <a:lstStyle/>
          <a:p>
            <a:pPr eaLnBrk="1" hangingPunct="1"/>
            <a:r>
              <a:rPr lang="en-US" altLang="en-US" sz="3200" dirty="0"/>
              <a:t>Medical treatments can create unexpected misery or relief from symptoms</a:t>
            </a:r>
          </a:p>
          <a:p>
            <a:pPr eaLnBrk="1" hangingPunct="1"/>
            <a:r>
              <a:rPr lang="en-US" altLang="en-US" sz="3200" dirty="0"/>
              <a:t>Consider the case of cancer victims</a:t>
            </a:r>
          </a:p>
        </p:txBody>
      </p:sp>
      <p:grpSp>
        <p:nvGrpSpPr>
          <p:cNvPr id="23560" name="Group 19"/>
          <p:cNvGrpSpPr>
            <a:grpSpLocks/>
          </p:cNvGrpSpPr>
          <p:nvPr/>
        </p:nvGrpSpPr>
        <p:grpSpPr bwMode="auto">
          <a:xfrm>
            <a:off x="4572000" y="4572000"/>
            <a:ext cx="508000" cy="457200"/>
            <a:chOff x="747" y="2928"/>
            <a:chExt cx="240" cy="288"/>
          </a:xfrm>
        </p:grpSpPr>
        <p:sp>
          <p:nvSpPr>
            <p:cNvPr id="23576" name="Line 17"/>
            <p:cNvSpPr>
              <a:spLocks noChangeShapeType="1"/>
            </p:cNvSpPr>
            <p:nvPr/>
          </p:nvSpPr>
          <p:spPr bwMode="auto">
            <a:xfrm>
              <a:off x="864" y="2928"/>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7" name="Line 18"/>
            <p:cNvSpPr>
              <a:spLocks noChangeShapeType="1"/>
            </p:cNvSpPr>
            <p:nvPr/>
          </p:nvSpPr>
          <p:spPr bwMode="auto">
            <a:xfrm>
              <a:off x="747" y="307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3561" name="Line 20"/>
          <p:cNvSpPr>
            <a:spLocks noChangeShapeType="1"/>
          </p:cNvSpPr>
          <p:nvPr/>
        </p:nvSpPr>
        <p:spPr bwMode="auto">
          <a:xfrm>
            <a:off x="1016000" y="4343400"/>
            <a:ext cx="8128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2" name="Line 21"/>
          <p:cNvSpPr>
            <a:spLocks noChangeShapeType="1"/>
          </p:cNvSpPr>
          <p:nvPr/>
        </p:nvSpPr>
        <p:spPr bwMode="auto">
          <a:xfrm>
            <a:off x="3759200" y="3429000"/>
            <a:ext cx="0" cy="28956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3" name="Line 25"/>
          <p:cNvSpPr>
            <a:spLocks noChangeShapeType="1"/>
          </p:cNvSpPr>
          <p:nvPr/>
        </p:nvSpPr>
        <p:spPr bwMode="auto">
          <a:xfrm>
            <a:off x="5791200" y="4724400"/>
            <a:ext cx="914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4" name="Line 26"/>
          <p:cNvSpPr>
            <a:spLocks noChangeShapeType="1"/>
          </p:cNvSpPr>
          <p:nvPr/>
        </p:nvSpPr>
        <p:spPr bwMode="auto">
          <a:xfrm>
            <a:off x="9042400" y="3429000"/>
            <a:ext cx="0" cy="28956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5" name="Line 28"/>
          <p:cNvSpPr>
            <a:spLocks noChangeShapeType="1"/>
          </p:cNvSpPr>
          <p:nvPr/>
        </p:nvSpPr>
        <p:spPr bwMode="auto">
          <a:xfrm>
            <a:off x="9753600" y="4343400"/>
            <a:ext cx="7112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6" name="Text Box 32"/>
          <p:cNvSpPr txBox="1">
            <a:spLocks noChangeArrowheads="1"/>
          </p:cNvSpPr>
          <p:nvPr/>
        </p:nvSpPr>
        <p:spPr bwMode="auto">
          <a:xfrm>
            <a:off x="588433" y="5294313"/>
            <a:ext cx="5613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UCS</a:t>
            </a:r>
          </a:p>
        </p:txBody>
      </p:sp>
      <p:sp>
        <p:nvSpPr>
          <p:cNvPr id="23567" name="Text Box 34"/>
          <p:cNvSpPr txBox="1">
            <a:spLocks noChangeArrowheads="1"/>
          </p:cNvSpPr>
          <p:nvPr/>
        </p:nvSpPr>
        <p:spPr bwMode="auto">
          <a:xfrm>
            <a:off x="2540000" y="4724401"/>
            <a:ext cx="580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UCR</a:t>
            </a:r>
          </a:p>
        </p:txBody>
      </p:sp>
      <p:sp>
        <p:nvSpPr>
          <p:cNvPr id="23568" name="Text Box 35"/>
          <p:cNvSpPr txBox="1">
            <a:spLocks noChangeArrowheads="1"/>
          </p:cNvSpPr>
          <p:nvPr/>
        </p:nvSpPr>
        <p:spPr bwMode="auto">
          <a:xfrm>
            <a:off x="5080000" y="3505201"/>
            <a:ext cx="4395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NS</a:t>
            </a:r>
          </a:p>
        </p:txBody>
      </p:sp>
      <p:sp>
        <p:nvSpPr>
          <p:cNvPr id="23569" name="Text Box 36"/>
          <p:cNvSpPr txBox="1">
            <a:spLocks noChangeArrowheads="1"/>
          </p:cNvSpPr>
          <p:nvPr/>
        </p:nvSpPr>
        <p:spPr bwMode="auto">
          <a:xfrm>
            <a:off x="4165600" y="5638801"/>
            <a:ext cx="5613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UCS</a:t>
            </a:r>
          </a:p>
        </p:txBody>
      </p:sp>
      <p:sp>
        <p:nvSpPr>
          <p:cNvPr id="23570" name="Text Box 37"/>
          <p:cNvSpPr txBox="1">
            <a:spLocks noChangeArrowheads="1"/>
          </p:cNvSpPr>
          <p:nvPr/>
        </p:nvSpPr>
        <p:spPr bwMode="auto">
          <a:xfrm>
            <a:off x="7213600" y="5562601"/>
            <a:ext cx="580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UCR</a:t>
            </a:r>
          </a:p>
        </p:txBody>
      </p:sp>
      <p:sp>
        <p:nvSpPr>
          <p:cNvPr id="23571" name="Text Box 38"/>
          <p:cNvSpPr txBox="1">
            <a:spLocks noChangeArrowheads="1"/>
          </p:cNvSpPr>
          <p:nvPr/>
        </p:nvSpPr>
        <p:spPr bwMode="auto">
          <a:xfrm>
            <a:off x="10261600" y="3595688"/>
            <a:ext cx="4138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CS</a:t>
            </a:r>
          </a:p>
        </p:txBody>
      </p:sp>
      <p:sp>
        <p:nvSpPr>
          <p:cNvPr id="23572" name="Text Box 39"/>
          <p:cNvSpPr txBox="1">
            <a:spLocks noChangeArrowheads="1"/>
          </p:cNvSpPr>
          <p:nvPr/>
        </p:nvSpPr>
        <p:spPr bwMode="auto">
          <a:xfrm>
            <a:off x="9271000" y="5562601"/>
            <a:ext cx="4331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CR</a:t>
            </a:r>
          </a:p>
        </p:txBody>
      </p:sp>
      <p:pic>
        <p:nvPicPr>
          <p:cNvPr id="23573" name="Picture 32" descr="Vomiting / Anorexia / Drunk / Pregnancy - stock vecto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8800" y="5257800"/>
            <a:ext cx="1540933"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4" name="Picture 32" descr="Vomiting / Anorexia / Drunk / Pregnancy - stock vecto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10400" y="4038600"/>
            <a:ext cx="1540933"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5" name="Picture 32" descr="Vomiting / Anorexia / Drunk / Pregnancy - stock vecto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60000" y="5029200"/>
            <a:ext cx="1540933"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772330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Are We About to Learn?</a:t>
            </a:r>
          </a:p>
        </p:txBody>
      </p:sp>
      <p:sp>
        <p:nvSpPr>
          <p:cNvPr id="3" name="Content Placeholder 2"/>
          <p:cNvSpPr>
            <a:spLocks noGrp="1"/>
          </p:cNvSpPr>
          <p:nvPr>
            <p:ph idx="1"/>
          </p:nvPr>
        </p:nvSpPr>
        <p:spPr/>
        <p:txBody>
          <a:bodyPr>
            <a:normAutofit/>
          </a:bodyPr>
          <a:lstStyle/>
          <a:p>
            <a:r>
              <a:rPr lang="en-US" sz="3200" dirty="0"/>
              <a:t>Then:</a:t>
            </a:r>
          </a:p>
          <a:p>
            <a:pPr lvl="1"/>
            <a:r>
              <a:rPr lang="en-US" sz="2800" dirty="0"/>
              <a:t>Procedures to use with antecedents. </a:t>
            </a:r>
          </a:p>
          <a:p>
            <a:pPr lvl="1"/>
            <a:r>
              <a:rPr lang="en-US" sz="2800" dirty="0"/>
              <a:t>Procedures to use with the behavior.</a:t>
            </a:r>
          </a:p>
          <a:p>
            <a:pPr lvl="1"/>
            <a:r>
              <a:rPr lang="en-US" sz="2800" dirty="0"/>
              <a:t>Procedures to use with consequences. </a:t>
            </a:r>
          </a:p>
        </p:txBody>
      </p:sp>
    </p:spTree>
    <p:extLst>
      <p:ext uri="{BB962C8B-B14F-4D97-AF65-F5344CB8AC3E}">
        <p14:creationId xmlns:p14="http://schemas.microsoft.com/office/powerpoint/2010/main" val="2659878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43"/>
          <p:cNvSpPr>
            <a:spLocks noGrp="1"/>
          </p:cNvSpPr>
          <p:nvPr>
            <p:ph idx="1"/>
          </p:nvPr>
        </p:nvSpPr>
        <p:spPr>
          <a:xfrm>
            <a:off x="609600" y="1524000"/>
            <a:ext cx="10972800" cy="4419600"/>
          </a:xfrm>
        </p:spPr>
        <p:txBody>
          <a:bodyPr/>
          <a:lstStyle/>
          <a:p>
            <a:pPr algn="ctr" eaLnBrk="1" hangingPunct="1">
              <a:buFont typeface="Arial" charset="0"/>
              <a:buNone/>
            </a:pPr>
            <a:r>
              <a:rPr lang="en-US" altLang="en-US" sz="6000"/>
              <a:t>Do we really need to have more than one pairing every time for learning to occur?</a:t>
            </a:r>
          </a:p>
        </p:txBody>
      </p:sp>
    </p:spTree>
    <p:custDataLst>
      <p:tags r:id="rId1"/>
    </p:custDataLst>
    <p:extLst>
      <p:ext uri="{BB962C8B-B14F-4D97-AF65-F5344CB8AC3E}">
        <p14:creationId xmlns:p14="http://schemas.microsoft.com/office/powerpoint/2010/main" val="29689816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a:t>Other Concepts</a:t>
            </a:r>
          </a:p>
        </p:txBody>
      </p:sp>
      <p:sp>
        <p:nvSpPr>
          <p:cNvPr id="26627" name="Content Placeholder 2"/>
          <p:cNvSpPr>
            <a:spLocks noGrp="1"/>
          </p:cNvSpPr>
          <p:nvPr>
            <p:ph idx="1"/>
          </p:nvPr>
        </p:nvSpPr>
        <p:spPr/>
        <p:txBody>
          <a:bodyPr>
            <a:normAutofit/>
          </a:bodyPr>
          <a:lstStyle/>
          <a:p>
            <a:pPr eaLnBrk="1" hangingPunct="1"/>
            <a:r>
              <a:rPr lang="en-US" altLang="en-US" sz="3200" dirty="0"/>
              <a:t>Respondent extinction</a:t>
            </a:r>
          </a:p>
          <a:p>
            <a:pPr eaLnBrk="1" hangingPunct="1"/>
            <a:endParaRPr lang="en-US" altLang="en-US" sz="3200" dirty="0"/>
          </a:p>
          <a:p>
            <a:pPr eaLnBrk="1" hangingPunct="1"/>
            <a:r>
              <a:rPr lang="en-US" altLang="en-US" sz="3200" dirty="0"/>
              <a:t>Spontaneous Recovery</a:t>
            </a:r>
          </a:p>
          <a:p>
            <a:pPr eaLnBrk="1" hangingPunct="1"/>
            <a:endParaRPr lang="en-US" altLang="en-US" sz="3200" dirty="0"/>
          </a:p>
          <a:p>
            <a:pPr eaLnBrk="1" hangingPunct="1"/>
            <a:r>
              <a:rPr lang="en-US" altLang="en-US" sz="3200" dirty="0"/>
              <a:t>Generalization</a:t>
            </a:r>
          </a:p>
          <a:p>
            <a:pPr eaLnBrk="1" hangingPunct="1"/>
            <a:endParaRPr lang="en-US" altLang="en-US" sz="3200" dirty="0"/>
          </a:p>
          <a:p>
            <a:pPr eaLnBrk="1" hangingPunct="1"/>
            <a:r>
              <a:rPr lang="en-US" altLang="en-US" sz="3200" dirty="0"/>
              <a:t>Discrimination</a:t>
            </a:r>
          </a:p>
        </p:txBody>
      </p:sp>
      <p:pic>
        <p:nvPicPr>
          <p:cNvPr id="27652"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8000" y="3505200"/>
            <a:ext cx="5994400"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63252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66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a:t>Respondent Conditioning and Behavior Modification</a:t>
            </a:r>
          </a:p>
        </p:txBody>
      </p:sp>
      <p:sp>
        <p:nvSpPr>
          <p:cNvPr id="29699" name="Content Placeholder 2"/>
          <p:cNvSpPr>
            <a:spLocks noGrp="1"/>
          </p:cNvSpPr>
          <p:nvPr>
            <p:ph idx="1"/>
          </p:nvPr>
        </p:nvSpPr>
        <p:spPr>
          <a:xfrm>
            <a:off x="838200" y="2230581"/>
            <a:ext cx="10515600" cy="3946381"/>
          </a:xfrm>
        </p:spPr>
        <p:txBody>
          <a:bodyPr>
            <a:normAutofit/>
          </a:bodyPr>
          <a:lstStyle/>
          <a:p>
            <a:pPr eaLnBrk="1" hangingPunct="1"/>
            <a:r>
              <a:rPr lang="en-US" altLang="en-US" sz="3200" dirty="0"/>
              <a:t>Primarily used to change operant, not respondent, behaviors</a:t>
            </a:r>
          </a:p>
          <a:p>
            <a:pPr eaLnBrk="1" hangingPunct="1"/>
            <a:endParaRPr lang="en-US" altLang="en-US" sz="3200" dirty="0"/>
          </a:p>
          <a:p>
            <a:pPr eaLnBrk="1" hangingPunct="1"/>
            <a:r>
              <a:rPr lang="en-US" altLang="en-US" sz="3200" dirty="0"/>
              <a:t>But can be used to change CERs that interfere with normal functioning. </a:t>
            </a:r>
          </a:p>
        </p:txBody>
      </p:sp>
    </p:spTree>
    <p:extLst>
      <p:ext uri="{BB962C8B-B14F-4D97-AF65-F5344CB8AC3E}">
        <p14:creationId xmlns:p14="http://schemas.microsoft.com/office/powerpoint/2010/main" val="29788721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10.2</a:t>
            </a:r>
          </a:p>
        </p:txBody>
      </p:sp>
      <p:sp>
        <p:nvSpPr>
          <p:cNvPr id="5" name="Text Placeholder 4"/>
          <p:cNvSpPr>
            <a:spLocks noGrp="1"/>
          </p:cNvSpPr>
          <p:nvPr>
            <p:ph type="body" idx="1"/>
          </p:nvPr>
        </p:nvSpPr>
        <p:spPr/>
        <p:txBody>
          <a:bodyPr>
            <a:normAutofit/>
          </a:bodyPr>
          <a:lstStyle/>
          <a:p>
            <a:r>
              <a:rPr lang="en-US" sz="2800" b="1" dirty="0">
                <a:solidFill>
                  <a:srgbClr val="FF0000"/>
                </a:solidFill>
              </a:rPr>
              <a:t>Observational Learning</a:t>
            </a:r>
          </a:p>
        </p:txBody>
      </p:sp>
    </p:spTree>
    <p:extLst>
      <p:ext uri="{BB962C8B-B14F-4D97-AF65-F5344CB8AC3E}">
        <p14:creationId xmlns:p14="http://schemas.microsoft.com/office/powerpoint/2010/main" val="7898868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a:t>Observational Learning</a:t>
            </a:r>
          </a:p>
        </p:txBody>
      </p:sp>
      <p:sp>
        <p:nvSpPr>
          <p:cNvPr id="48131" name="Rectangle 3"/>
          <p:cNvSpPr>
            <a:spLocks noGrp="1" noChangeArrowheads="1"/>
          </p:cNvSpPr>
          <p:nvPr>
            <p:ph idx="1"/>
          </p:nvPr>
        </p:nvSpPr>
        <p:spPr>
          <a:xfrm>
            <a:off x="609600" y="1600200"/>
            <a:ext cx="10972800" cy="5029200"/>
          </a:xfrm>
        </p:spPr>
        <p:txBody>
          <a:bodyPr>
            <a:normAutofit/>
          </a:bodyPr>
          <a:lstStyle/>
          <a:p>
            <a:pPr eaLnBrk="1" hangingPunct="1"/>
            <a:r>
              <a:rPr lang="en-US" altLang="en-US" sz="3600" dirty="0"/>
              <a:t>Learning by </a:t>
            </a:r>
            <a:r>
              <a:rPr lang="en-US" altLang="en-US" sz="3600" b="1" dirty="0">
                <a:solidFill>
                  <a:srgbClr val="FF0000"/>
                </a:solidFill>
              </a:rPr>
              <a:t>observing</a:t>
            </a:r>
            <a:r>
              <a:rPr lang="en-US" altLang="en-US" sz="3600" dirty="0"/>
              <a:t> other people</a:t>
            </a:r>
          </a:p>
          <a:p>
            <a:pPr lvl="1" eaLnBrk="1" hangingPunct="1"/>
            <a:r>
              <a:rPr lang="en-US" altLang="en-US" sz="3200" dirty="0"/>
              <a:t>vs. Enactive learning</a:t>
            </a:r>
          </a:p>
          <a:p>
            <a:pPr lvl="1" eaLnBrk="1" hangingPunct="1">
              <a:buFont typeface="Arial" charset="0"/>
              <a:buNone/>
            </a:pPr>
            <a:endParaRPr lang="en-US" altLang="en-US" sz="3200" dirty="0"/>
          </a:p>
          <a:p>
            <a:pPr eaLnBrk="1" hangingPunct="1"/>
            <a:r>
              <a:rPr lang="en-US" altLang="en-US" sz="3600" dirty="0"/>
              <a:t>Social learning theorists emphasize the ability of people to learn by observing a model or receiving instructions</a:t>
            </a:r>
          </a:p>
          <a:p>
            <a:pPr lvl="1" eaLnBrk="1" hangingPunct="1"/>
            <a:r>
              <a:rPr lang="en-US" altLang="en-US" sz="3200" dirty="0"/>
              <a:t>There is no firsthand experience by the learner</a:t>
            </a:r>
          </a:p>
          <a:p>
            <a:pPr eaLnBrk="1" hangingPunct="1">
              <a:buFont typeface="Arial" charset="0"/>
              <a:buNone/>
            </a:pPr>
            <a:endParaRPr lang="en-US" altLang="en-US" sz="3600" dirty="0"/>
          </a:p>
          <a:p>
            <a:pPr eaLnBrk="1" hangingPunct="1"/>
            <a:r>
              <a:rPr lang="en-US" altLang="en-US" sz="3600" b="1" dirty="0">
                <a:solidFill>
                  <a:srgbClr val="FF0000"/>
                </a:solidFill>
              </a:rPr>
              <a:t>Modeling</a:t>
            </a:r>
          </a:p>
        </p:txBody>
      </p:sp>
    </p:spTree>
    <p:custDataLst>
      <p:tags r:id="rId1"/>
    </p:custDataLst>
    <p:extLst>
      <p:ext uri="{BB962C8B-B14F-4D97-AF65-F5344CB8AC3E}">
        <p14:creationId xmlns:p14="http://schemas.microsoft.com/office/powerpoint/2010/main" val="20897349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13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481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ChangeArrowheads="1"/>
          </p:cNvSpPr>
          <p:nvPr/>
        </p:nvSpPr>
        <p:spPr bwMode="auto">
          <a:xfrm>
            <a:off x="508000" y="4724400"/>
            <a:ext cx="11074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90000"/>
              </a:lnSpc>
              <a:buClr>
                <a:schemeClr val="folHlink"/>
              </a:buClr>
              <a:buSzPct val="60000"/>
              <a:buFontTx/>
              <a:buNone/>
            </a:pPr>
            <a:r>
              <a:rPr lang="en-US" altLang="en-US" dirty="0"/>
              <a:t>In Bandura’s (1965) experiment, most children who watched an aggressive model attack a Bobo doll later imitated that behavior.</a:t>
            </a:r>
          </a:p>
        </p:txBody>
      </p:sp>
      <p:grpSp>
        <p:nvGrpSpPr>
          <p:cNvPr id="35843" name="Group 7"/>
          <p:cNvGrpSpPr>
            <a:grpSpLocks/>
          </p:cNvGrpSpPr>
          <p:nvPr/>
        </p:nvGrpSpPr>
        <p:grpSpPr bwMode="auto">
          <a:xfrm>
            <a:off x="609600" y="1828800"/>
            <a:ext cx="10871200" cy="2743200"/>
            <a:chOff x="457200" y="1828800"/>
            <a:chExt cx="8153400" cy="2743200"/>
          </a:xfrm>
        </p:grpSpPr>
        <p:sp>
          <p:nvSpPr>
            <p:cNvPr id="35845" name="Rectangle 5"/>
            <p:cNvSpPr>
              <a:spLocks noChangeArrowheads="1"/>
            </p:cNvSpPr>
            <p:nvPr/>
          </p:nvSpPr>
          <p:spPr bwMode="auto">
            <a:xfrm>
              <a:off x="457200" y="1828800"/>
              <a:ext cx="3962400" cy="2743200"/>
            </a:xfrm>
            <a:prstGeom prst="rect">
              <a:avLst/>
            </a:prstGeom>
            <a:solidFill>
              <a:schemeClr val="bg1"/>
            </a:solidFill>
            <a:ln w="9525">
              <a:solidFill>
                <a:srgbClr val="FCBC12"/>
              </a:solidFill>
              <a:miter lim="800000"/>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en-US" altLang="en-US" sz="2000">
                <a:solidFill>
                  <a:schemeClr val="bg2"/>
                </a:solidFill>
              </a:endParaRPr>
            </a:p>
          </p:txBody>
        </p:sp>
        <p:sp>
          <p:nvSpPr>
            <p:cNvPr id="35846" name="Rectangle 7"/>
            <p:cNvSpPr>
              <a:spLocks noChangeArrowheads="1"/>
            </p:cNvSpPr>
            <p:nvPr/>
          </p:nvSpPr>
          <p:spPr bwMode="auto">
            <a:xfrm>
              <a:off x="4648200" y="1828800"/>
              <a:ext cx="3962400" cy="2743200"/>
            </a:xfrm>
            <a:prstGeom prst="rect">
              <a:avLst/>
            </a:prstGeom>
            <a:solidFill>
              <a:schemeClr val="bg1"/>
            </a:solidFill>
            <a:ln w="9525">
              <a:solidFill>
                <a:srgbClr val="FCBC12"/>
              </a:solidFill>
              <a:miter lim="800000"/>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en-US" altLang="en-US" sz="2000">
                <a:solidFill>
                  <a:schemeClr val="bg2"/>
                </a:solidFill>
              </a:endParaRPr>
            </a:p>
          </p:txBody>
        </p:sp>
        <p:pic>
          <p:nvPicPr>
            <p:cNvPr id="35847" name="Picture 9" descr="boboclown1">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1905000"/>
              <a:ext cx="3810000"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8" name="Picture 10" descr="boboclown2">
              <a:hlinkClick r:id="rId4"/>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1905000"/>
              <a:ext cx="3830638" cy="257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9156" name="Rectangle 12"/>
          <p:cNvSpPr>
            <a:spLocks noGrp="1" noChangeArrowheads="1"/>
          </p:cNvSpPr>
          <p:nvPr>
            <p:ph type="body" idx="1"/>
          </p:nvPr>
        </p:nvSpPr>
        <p:spPr>
          <a:xfrm>
            <a:off x="508000" y="609600"/>
            <a:ext cx="11379200" cy="838200"/>
          </a:xfrm>
        </p:spPr>
        <p:txBody>
          <a:bodyPr rtlCol="0">
            <a:normAutofit/>
          </a:bodyPr>
          <a:lstStyle/>
          <a:p>
            <a:pPr marL="0" indent="0" eaLnBrk="1" fontAlgn="auto" hangingPunct="1">
              <a:lnSpc>
                <a:spcPct val="90000"/>
              </a:lnSpc>
              <a:spcAft>
                <a:spcPts val="0"/>
              </a:spcAft>
              <a:buFont typeface="Wingdings" pitchFamily="2" charset="2"/>
              <a:buNone/>
              <a:defRPr/>
            </a:pPr>
            <a:r>
              <a:rPr lang="en-US"/>
              <a:t>Observational Learning: learning through watching others</a:t>
            </a:r>
          </a:p>
        </p:txBody>
      </p:sp>
    </p:spTree>
    <p:custDataLst>
      <p:tags r:id="rId1"/>
    </p:custDataLst>
    <p:extLst>
      <p:ext uri="{BB962C8B-B14F-4D97-AF65-F5344CB8AC3E}">
        <p14:creationId xmlns:p14="http://schemas.microsoft.com/office/powerpoint/2010/main" val="1467101605"/>
      </p:ext>
    </p:extLst>
  </p:cSld>
  <p:clrMapOvr>
    <a:masterClrMapping/>
  </p:clrMapOvr>
  <p:transitio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a:t>Bandura on Behavior Modification</a:t>
            </a:r>
          </a:p>
        </p:txBody>
      </p:sp>
      <p:sp>
        <p:nvSpPr>
          <p:cNvPr id="3" name="Content Placeholder 2"/>
          <p:cNvSpPr>
            <a:spLocks noGrp="1"/>
          </p:cNvSpPr>
          <p:nvPr>
            <p:ph idx="1"/>
          </p:nvPr>
        </p:nvSpPr>
        <p:spPr/>
        <p:txBody>
          <a:bodyPr>
            <a:normAutofit/>
          </a:bodyPr>
          <a:lstStyle/>
          <a:p>
            <a:pPr eaLnBrk="1" hangingPunct="1"/>
            <a:r>
              <a:rPr lang="en-US" altLang="en-US" sz="3200" dirty="0"/>
              <a:t>If all behaviors are learned by observing others and modeling our behaviors on theirs, than undesirable behaviors can be altered or relearned in the same way</a:t>
            </a:r>
          </a:p>
          <a:p>
            <a:pPr eaLnBrk="1" hangingPunct="1"/>
            <a:endParaRPr lang="en-US" altLang="en-US" sz="3200" dirty="0"/>
          </a:p>
          <a:p>
            <a:pPr eaLnBrk="1" hangingPunct="1"/>
            <a:r>
              <a:rPr lang="en-US" altLang="en-US" sz="3200" dirty="0"/>
              <a:t>This form of behavior therapy is widely used in clinical, business, and classroom situations </a:t>
            </a:r>
          </a:p>
        </p:txBody>
      </p:sp>
    </p:spTree>
    <p:extLst>
      <p:ext uri="{BB962C8B-B14F-4D97-AF65-F5344CB8AC3E}">
        <p14:creationId xmlns:p14="http://schemas.microsoft.com/office/powerpoint/2010/main" val="31206715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86243-72DA-49F9-9931-B782C701C37C}"/>
              </a:ext>
            </a:extLst>
          </p:cNvPr>
          <p:cNvSpPr>
            <a:spLocks noGrp="1"/>
          </p:cNvSpPr>
          <p:nvPr>
            <p:ph type="title"/>
          </p:nvPr>
        </p:nvSpPr>
        <p:spPr/>
        <p:txBody>
          <a:bodyPr/>
          <a:lstStyle/>
          <a:p>
            <a:r>
              <a:rPr lang="en-US" dirty="0"/>
              <a:t>Do we model everything we see?</a:t>
            </a:r>
          </a:p>
        </p:txBody>
      </p:sp>
      <p:sp>
        <p:nvSpPr>
          <p:cNvPr id="3" name="Content Placeholder 2">
            <a:extLst>
              <a:ext uri="{FF2B5EF4-FFF2-40B4-BE49-F238E27FC236}">
                <a16:creationId xmlns:a16="http://schemas.microsoft.com/office/drawing/2014/main" id="{3C4133C5-C5E9-4873-AA79-52EFCB6FD7C6}"/>
              </a:ext>
            </a:extLst>
          </p:cNvPr>
          <p:cNvSpPr>
            <a:spLocks noGrp="1"/>
          </p:cNvSpPr>
          <p:nvPr>
            <p:ph idx="1"/>
          </p:nvPr>
        </p:nvSpPr>
        <p:spPr>
          <a:xfrm>
            <a:off x="838200" y="1825625"/>
            <a:ext cx="10515600" cy="4667250"/>
          </a:xfrm>
        </p:spPr>
        <p:txBody>
          <a:bodyPr/>
          <a:lstStyle/>
          <a:p>
            <a:r>
              <a:rPr lang="en-US" dirty="0">
                <a:latin typeface="Times New Roman" panose="02020603050405020304" pitchFamily="18" charset="0"/>
                <a:cs typeface="Times New Roman" panose="02020603050405020304" pitchFamily="18" charset="0"/>
              </a:rPr>
              <a:t>The answer is no, because:</a:t>
            </a:r>
          </a:p>
          <a:p>
            <a:pPr lvl="1"/>
            <a:r>
              <a:rPr lang="en-US" sz="2800" dirty="0">
                <a:effectLst/>
                <a:latin typeface="Times New Roman" panose="02020603050405020304" pitchFamily="18" charset="0"/>
                <a:ea typeface="Calibri" panose="020F0502020204030204" pitchFamily="34" charset="0"/>
              </a:rPr>
              <a:t>We cannot pay attention to everything going on around us.</a:t>
            </a:r>
          </a:p>
          <a:p>
            <a:pPr lvl="1"/>
            <a:endParaRPr lang="en-US" sz="2800" dirty="0">
              <a:effectLst/>
              <a:latin typeface="Times New Roman" panose="02020603050405020304" pitchFamily="18" charset="0"/>
              <a:ea typeface="Calibri" panose="020F0502020204030204" pitchFamily="34" charset="0"/>
            </a:endParaRPr>
          </a:p>
          <a:p>
            <a:pPr lvl="1"/>
            <a:r>
              <a:rPr lang="en-US" sz="2800" dirty="0">
                <a:effectLst/>
                <a:latin typeface="Times New Roman" panose="02020603050405020304" pitchFamily="18" charset="0"/>
                <a:ea typeface="Calibri" panose="020F0502020204030204" pitchFamily="34" charset="0"/>
              </a:rPr>
              <a:t>We must remember what a model does in order to imitate it. If a behavior is not memorable, it will not be imitated.</a:t>
            </a:r>
          </a:p>
          <a:p>
            <a:pPr lvl="1"/>
            <a:endParaRPr lang="en-US" sz="2800" dirty="0">
              <a:effectLst/>
              <a:latin typeface="Times New Roman" panose="02020603050405020304" pitchFamily="18" charset="0"/>
              <a:ea typeface="Calibri" panose="020F0502020204030204" pitchFamily="34" charset="0"/>
            </a:endParaRPr>
          </a:p>
          <a:p>
            <a:pPr lvl="1"/>
            <a:r>
              <a:rPr lang="en-US" sz="2800" dirty="0">
                <a:effectLst/>
                <a:latin typeface="Times New Roman" panose="02020603050405020304" pitchFamily="18" charset="0"/>
                <a:ea typeface="Calibri" panose="020F0502020204030204" pitchFamily="34" charset="0"/>
              </a:rPr>
              <a:t>We must try to convert what we see into action. If we are not motivated to perform an observed behavior, we probably will not show what we have learned.</a:t>
            </a:r>
            <a:endParaRPr lang="en-US" sz="3600" dirty="0"/>
          </a:p>
        </p:txBody>
      </p:sp>
    </p:spTree>
    <p:extLst>
      <p:ext uri="{BB962C8B-B14F-4D97-AF65-F5344CB8AC3E}">
        <p14:creationId xmlns:p14="http://schemas.microsoft.com/office/powerpoint/2010/main" val="23431535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7826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Outline</a:t>
            </a:r>
          </a:p>
        </p:txBody>
      </p:sp>
      <p:sp>
        <p:nvSpPr>
          <p:cNvPr id="3" name="Content Placeholder 2"/>
          <p:cNvSpPr>
            <a:spLocks noGrp="1"/>
          </p:cNvSpPr>
          <p:nvPr>
            <p:ph idx="1"/>
          </p:nvPr>
        </p:nvSpPr>
        <p:spPr/>
        <p:txBody>
          <a:bodyPr/>
          <a:lstStyle/>
          <a:p>
            <a:r>
              <a:rPr lang="en-US" dirty="0"/>
              <a:t>6.1. Operant Conditioning - Overview</a:t>
            </a:r>
          </a:p>
          <a:p>
            <a:r>
              <a:rPr lang="en-US" dirty="0"/>
              <a:t>6.2. Behavioral Contingencies</a:t>
            </a:r>
          </a:p>
          <a:p>
            <a:r>
              <a:rPr lang="en-US" dirty="0"/>
              <a:t>6.3. Reinforcement Schedules </a:t>
            </a:r>
          </a:p>
          <a:p>
            <a:r>
              <a:rPr lang="en-US" dirty="0"/>
              <a:t>6.4. Take a Pause – Exercises</a:t>
            </a:r>
          </a:p>
          <a:p>
            <a:r>
              <a:rPr lang="en-US" dirty="0"/>
              <a:t>6.5. Extinction and Spontaneous Recovery</a:t>
            </a:r>
          </a:p>
          <a:p>
            <a:r>
              <a:rPr lang="en-US" sz="2800" dirty="0"/>
              <a:t>6.6. Respondent Conditioning </a:t>
            </a:r>
          </a:p>
          <a:p>
            <a:r>
              <a:rPr lang="en-US" sz="2800" dirty="0"/>
              <a:t>6.7. Observational Learning</a:t>
            </a:r>
          </a:p>
          <a:p>
            <a:endParaRPr lang="en-US" dirty="0"/>
          </a:p>
        </p:txBody>
      </p:sp>
    </p:spTree>
    <p:extLst>
      <p:ext uri="{BB962C8B-B14F-4D97-AF65-F5344CB8AC3E}">
        <p14:creationId xmlns:p14="http://schemas.microsoft.com/office/powerpoint/2010/main" val="3303079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Learning Outcomes</a:t>
            </a:r>
          </a:p>
        </p:txBody>
      </p:sp>
      <p:sp>
        <p:nvSpPr>
          <p:cNvPr id="3" name="Content Placeholder 2"/>
          <p:cNvSpPr>
            <a:spLocks noGrp="1"/>
          </p:cNvSpPr>
          <p:nvPr>
            <p:ph idx="1"/>
          </p:nvPr>
        </p:nvSpPr>
        <p:spPr/>
        <p:txBody>
          <a:bodyPr/>
          <a:lstStyle/>
          <a:p>
            <a:r>
              <a:rPr lang="en-US" dirty="0"/>
              <a:t>Clarify how operant conditioning tackles the task of learning.</a:t>
            </a:r>
          </a:p>
          <a:p>
            <a:r>
              <a:rPr lang="en-US" dirty="0"/>
              <a:t>List and describe behavioral contingencies. Clarify factors on their effectiveness.</a:t>
            </a:r>
          </a:p>
          <a:p>
            <a:r>
              <a:rPr lang="en-US" dirty="0"/>
              <a:t>Outline the four reinforcement schedules. </a:t>
            </a:r>
          </a:p>
          <a:p>
            <a:r>
              <a:rPr lang="en-US" dirty="0"/>
              <a:t>Solve problems using behavioral contingencies and schedules of reinforcement.</a:t>
            </a:r>
          </a:p>
          <a:p>
            <a:r>
              <a:rPr lang="en-US" dirty="0"/>
              <a:t>Clarify the concepts of extinction and spontaneous recovery.</a:t>
            </a:r>
          </a:p>
        </p:txBody>
      </p:sp>
    </p:spTree>
    <p:extLst>
      <p:ext uri="{BB962C8B-B14F-4D97-AF65-F5344CB8AC3E}">
        <p14:creationId xmlns:p14="http://schemas.microsoft.com/office/powerpoint/2010/main" val="1207621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Learning Outcomes Cont.</a:t>
            </a:r>
          </a:p>
        </p:txBody>
      </p:sp>
      <p:sp>
        <p:nvSpPr>
          <p:cNvPr id="3" name="Content Placeholder 2"/>
          <p:cNvSpPr>
            <a:spLocks noGrp="1"/>
          </p:cNvSpPr>
          <p:nvPr>
            <p:ph idx="1"/>
          </p:nvPr>
        </p:nvSpPr>
        <p:spPr/>
        <p:txBody>
          <a:bodyPr>
            <a:normAutofit/>
          </a:bodyPr>
          <a:lstStyle/>
          <a:p>
            <a:r>
              <a:rPr lang="en-US" sz="3200" dirty="0"/>
              <a:t>Discuss the utility of respondent conditioning in changing unwanted behavior.</a:t>
            </a:r>
          </a:p>
          <a:p>
            <a:r>
              <a:rPr lang="en-US" sz="3200" dirty="0"/>
              <a:t>Discuss the utility of observational learning in changing unwanted behavior. </a:t>
            </a:r>
          </a:p>
        </p:txBody>
      </p:sp>
    </p:spTree>
    <p:extLst>
      <p:ext uri="{BB962C8B-B14F-4D97-AF65-F5344CB8AC3E}">
        <p14:creationId xmlns:p14="http://schemas.microsoft.com/office/powerpoint/2010/main" val="1414752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6.1</a:t>
            </a:r>
          </a:p>
        </p:txBody>
      </p:sp>
      <p:sp>
        <p:nvSpPr>
          <p:cNvPr id="5" name="Text Placeholder 4"/>
          <p:cNvSpPr>
            <a:spLocks noGrp="1"/>
          </p:cNvSpPr>
          <p:nvPr>
            <p:ph type="body" idx="1"/>
          </p:nvPr>
        </p:nvSpPr>
        <p:spPr/>
        <p:txBody>
          <a:bodyPr>
            <a:normAutofit/>
          </a:bodyPr>
          <a:lstStyle/>
          <a:p>
            <a:r>
              <a:rPr lang="en-US" sz="2800" b="1" dirty="0">
                <a:solidFill>
                  <a:srgbClr val="FF0000"/>
                </a:solidFill>
              </a:rPr>
              <a:t>Operant Conditioning - Overview</a:t>
            </a:r>
          </a:p>
        </p:txBody>
      </p:sp>
    </p:spTree>
    <p:extLst>
      <p:ext uri="{BB962C8B-B14F-4D97-AF65-F5344CB8AC3E}">
        <p14:creationId xmlns:p14="http://schemas.microsoft.com/office/powerpoint/2010/main" val="448479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charset="0"/>
            </a:endParaRPr>
          </a:p>
        </p:txBody>
      </p:sp>
      <p:graphicFrame>
        <p:nvGraphicFramePr>
          <p:cNvPr id="8195" name="Object 4"/>
          <p:cNvGraphicFramePr>
            <a:graphicFrameLocks noChangeAspect="1"/>
          </p:cNvGraphicFramePr>
          <p:nvPr/>
        </p:nvGraphicFramePr>
        <p:xfrm>
          <a:off x="588434" y="304800"/>
          <a:ext cx="11400367" cy="6400800"/>
        </p:xfrm>
        <a:graphic>
          <a:graphicData uri="http://schemas.openxmlformats.org/presentationml/2006/ole">
            <mc:AlternateContent xmlns:mc="http://schemas.openxmlformats.org/markup-compatibility/2006">
              <mc:Choice xmlns:v="urn:schemas-microsoft-com:vml" Requires="v">
                <p:oleObj name="Slide" r:id="rId3" imgW="3346613" imgH="2508404" progId="PowerPoint.Slide.12">
                  <p:embed/>
                </p:oleObj>
              </mc:Choice>
              <mc:Fallback>
                <p:oleObj name="Slide" r:id="rId3" imgW="3346613" imgH="2508404" progId="PowerPoint.Slide.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8434" y="304800"/>
                        <a:ext cx="11400367"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223711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TotalTime>
  <Words>4849</Words>
  <Application>Microsoft Office PowerPoint</Application>
  <PresentationFormat>Widescreen</PresentationFormat>
  <Paragraphs>534</Paragraphs>
  <Slides>48</Slides>
  <Notes>33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5" baseType="lpstr">
      <vt:lpstr>Arial</vt:lpstr>
      <vt:lpstr>Calibri</vt:lpstr>
      <vt:lpstr>Calibri Light</vt:lpstr>
      <vt:lpstr>Times New Roman</vt:lpstr>
      <vt:lpstr>Wingdings</vt:lpstr>
      <vt:lpstr>Office Theme</vt:lpstr>
      <vt:lpstr>Slide</vt:lpstr>
      <vt:lpstr>Module 6: Basic Operant Conditioning Principles/Procedures</vt:lpstr>
      <vt:lpstr>What Have We Learned So Far?</vt:lpstr>
      <vt:lpstr>What Are We About to Learn?</vt:lpstr>
      <vt:lpstr>What Are We About to Learn?</vt:lpstr>
      <vt:lpstr>Module Outline</vt:lpstr>
      <vt:lpstr>Module Learning Outcomes</vt:lpstr>
      <vt:lpstr>Module Learning Outcomes Cont.</vt:lpstr>
      <vt:lpstr>Section 6.1</vt:lpstr>
      <vt:lpstr>PowerPoint Presentation</vt:lpstr>
      <vt:lpstr>What happens when we make a behavior?</vt:lpstr>
      <vt:lpstr>Operant Conditioning</vt:lpstr>
      <vt:lpstr>Section 6.2</vt:lpstr>
      <vt:lpstr>What is a Contingency?</vt:lpstr>
      <vt:lpstr>Operant Conditioning: Reinforcement and Punishment</vt:lpstr>
      <vt:lpstr>“Big Bang Theory” Example</vt:lpstr>
      <vt:lpstr>“Big Bang Theory” Example</vt:lpstr>
      <vt:lpstr>A Way to Easily Identify Contingencies</vt:lpstr>
      <vt:lpstr>Operant Conditioning: Reinforcers and Punishers</vt:lpstr>
      <vt:lpstr>Factors Affecting the Effectiveness of Reinforcement and Punishment</vt:lpstr>
      <vt:lpstr>PowerPoint Presentation</vt:lpstr>
      <vt:lpstr>Section 6.3</vt:lpstr>
      <vt:lpstr>Reinforcement Schedules</vt:lpstr>
      <vt:lpstr>Reinforcement Schedules</vt:lpstr>
      <vt:lpstr>Reinforcement Schedules</vt:lpstr>
      <vt:lpstr>A Way to Easily Identify Reinforcement Schedules</vt:lpstr>
      <vt:lpstr>Section 6.5</vt:lpstr>
      <vt:lpstr>Extinction</vt:lpstr>
      <vt:lpstr>Extinction Burst</vt:lpstr>
      <vt:lpstr>Is Extinction the Same as Punishment?</vt:lpstr>
      <vt:lpstr>Spontaneous Recovery</vt:lpstr>
      <vt:lpstr>Section 10.1</vt:lpstr>
      <vt:lpstr>Classical Conditioning</vt:lpstr>
      <vt:lpstr>PowerPoint Presentation</vt:lpstr>
      <vt:lpstr>Classical Conditioning</vt:lpstr>
      <vt:lpstr>Emotion, According to Watson</vt:lpstr>
      <vt:lpstr>PowerPoint Presentation</vt:lpstr>
      <vt:lpstr>Unlearning Fears</vt:lpstr>
      <vt:lpstr>Learning to Like</vt:lpstr>
      <vt:lpstr>Reacting to Medical Treatments</vt:lpstr>
      <vt:lpstr>PowerPoint Presentation</vt:lpstr>
      <vt:lpstr>Other Concepts</vt:lpstr>
      <vt:lpstr>Respondent Conditioning and Behavior Modification</vt:lpstr>
      <vt:lpstr>Section 10.2</vt:lpstr>
      <vt:lpstr>Observational Learning</vt:lpstr>
      <vt:lpstr>PowerPoint Presentation</vt:lpstr>
      <vt:lpstr>Bandura on Behavior Modification</vt:lpstr>
      <vt:lpstr>Do we model everything we see?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Basics of Behavior Modification</dc:title>
  <dc:creator>Lee Daffin</dc:creator>
  <cp:lastModifiedBy>Author 2</cp:lastModifiedBy>
  <cp:revision>33</cp:revision>
  <cp:lastPrinted>2018-01-25T05:21:44Z</cp:lastPrinted>
  <dcterms:created xsi:type="dcterms:W3CDTF">2017-05-12T13:12:09Z</dcterms:created>
  <dcterms:modified xsi:type="dcterms:W3CDTF">2021-03-03T00:08:56Z</dcterms:modified>
</cp:coreProperties>
</file>