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2" r:id="rId7"/>
    <p:sldId id="261" r:id="rId8"/>
    <p:sldId id="263" r:id="rId9"/>
    <p:sldId id="277" r:id="rId10"/>
    <p:sldId id="278" r:id="rId11"/>
    <p:sldId id="281" r:id="rId12"/>
    <p:sldId id="282" r:id="rId13"/>
    <p:sldId id="279" r:id="rId14"/>
    <p:sldId id="280" r:id="rId15"/>
    <p:sldId id="283" r:id="rId16"/>
    <p:sldId id="284" r:id="rId17"/>
    <p:sldId id="285" r:id="rId18"/>
    <p:sldId id="268" r:id="rId19"/>
    <p:sldId id="270" r:id="rId20"/>
    <p:sldId id="271" r:id="rId21"/>
    <p:sldId id="264" r:id="rId22"/>
    <p:sldId id="292" r:id="rId23"/>
    <p:sldId id="265" r:id="rId24"/>
    <p:sldId id="266" r:id="rId25"/>
    <p:sldId id="267" r:id="rId26"/>
    <p:sldId id="286" r:id="rId27"/>
    <p:sldId id="287" r:id="rId28"/>
    <p:sldId id="288" r:id="rId29"/>
    <p:sldId id="269" r:id="rId30"/>
    <p:sldId id="293" r:id="rId31"/>
    <p:sldId id="294" r:id="rId32"/>
    <p:sldId id="298" r:id="rId33"/>
    <p:sldId id="299" r:id="rId34"/>
    <p:sldId id="295" r:id="rId35"/>
    <p:sldId id="296" r:id="rId36"/>
    <p:sldId id="300" r:id="rId37"/>
    <p:sldId id="272" r:id="rId38"/>
    <p:sldId id="273" r:id="rId39"/>
    <p:sldId id="274" r:id="rId40"/>
    <p:sldId id="275" r:id="rId41"/>
    <p:sldId id="289" r:id="rId42"/>
    <p:sldId id="290" r:id="rId43"/>
    <p:sldId id="291" r:id="rId44"/>
    <p:sldId id="276"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495" autoAdjust="0"/>
    <p:restoredTop sz="91928" autoAdjust="0"/>
  </p:normalViewPr>
  <p:slideViewPr>
    <p:cSldViewPr snapToGrid="0">
      <p:cViewPr varScale="1">
        <p:scale>
          <a:sx n="148" d="100"/>
          <a:sy n="148" d="100"/>
        </p:scale>
        <p:origin x="175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D59258-6177-414E-A1E6-1A26D63ACBAF}" type="datetimeFigureOut">
              <a:rPr lang="en-US" smtClean="0"/>
              <a:t>2/18/2021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EF1C47-62CA-4AFF-8AD6-BB82BCE67837}" type="slidenum">
              <a:rPr lang="en-US" smtClean="0"/>
              <a:t>‹#›</a:t>
            </a:fld>
            <a:endParaRPr lang="en-US"/>
          </a:p>
        </p:txBody>
      </p:sp>
    </p:spTree>
    <p:extLst>
      <p:ext uri="{BB962C8B-B14F-4D97-AF65-F5344CB8AC3E}">
        <p14:creationId xmlns:p14="http://schemas.microsoft.com/office/powerpoint/2010/main" val="2694166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1</a:t>
            </a:fld>
            <a:endParaRPr lang="en-US"/>
          </a:p>
        </p:txBody>
      </p:sp>
    </p:spTree>
    <p:extLst>
      <p:ext uri="{BB962C8B-B14F-4D97-AF65-F5344CB8AC3E}">
        <p14:creationId xmlns:p14="http://schemas.microsoft.com/office/powerpoint/2010/main" val="726854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the case of the child who acts out in class we may decide to observe him in the classroom (natural setting) during a group reading activity (structured event) from 1:15 to 1:45pm on Monday (observation period). Alternatively, we could choose to observe his behavior on the playground (natural setting) 15 minutes before (observation period) school begins (unstructured event). And finally, a special education teacher could pull the child out of class during the fifth period (observation period) and take him to another room (analogue setting) to talk (unstructured event). </a:t>
            </a:r>
          </a:p>
        </p:txBody>
      </p:sp>
      <p:sp>
        <p:nvSpPr>
          <p:cNvPr id="4" name="Slide Number Placeholder 3"/>
          <p:cNvSpPr>
            <a:spLocks noGrp="1"/>
          </p:cNvSpPr>
          <p:nvPr>
            <p:ph type="sldNum" sz="quarter" idx="10"/>
          </p:nvPr>
        </p:nvSpPr>
        <p:spPr/>
        <p:txBody>
          <a:bodyPr/>
          <a:lstStyle/>
          <a:p>
            <a:fld id="{8BEF1C47-62CA-4AFF-8AD6-BB82BCE67837}" type="slidenum">
              <a:rPr lang="en-US" smtClean="0"/>
              <a:t>10</a:t>
            </a:fld>
            <a:endParaRPr lang="en-US"/>
          </a:p>
        </p:txBody>
      </p:sp>
    </p:spTree>
    <p:extLst>
      <p:ext uri="{BB962C8B-B14F-4D97-AF65-F5344CB8AC3E}">
        <p14:creationId xmlns:p14="http://schemas.microsoft.com/office/powerpoint/2010/main" val="423007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When a client is watched continuously throughout the observation period and all occurrences of the behavior are recorded. </a:t>
            </a:r>
          </a:p>
          <a:p>
            <a:endParaRPr lang="en-US" sz="1400" dirty="0"/>
          </a:p>
          <a:p>
            <a:r>
              <a:rPr lang="en-US" sz="1400" dirty="0"/>
              <a:t>This technique allows you to record both frequency and duration. The frequency is reported as a rate, or the number of responses that occur per minute. Duration is the total time the behavior takes from start to finish. </a:t>
            </a:r>
          </a:p>
          <a:p>
            <a:endParaRPr lang="en-US" sz="1400" dirty="0"/>
          </a:p>
          <a:p>
            <a:r>
              <a:rPr lang="en-US" sz="1400" dirty="0"/>
              <a:t>You can also record the intensity using a rating scale in which 1 is low intensity and 5 is high intensity. This could be useful if your behavior modification plan involves reducing disturbing thoughts such as suicidal ideation or feelings of worthlessness. </a:t>
            </a:r>
          </a:p>
          <a:p>
            <a:endParaRPr lang="en-US" sz="1400" dirty="0"/>
          </a:p>
          <a:p>
            <a:r>
              <a:rPr lang="en-US" sz="1400" dirty="0"/>
              <a:t>Finally, latency can be recorded by noting how long it took the person to engage in the desirable behavior, or to discontinue a problem behavior, from when the demand was uttered.</a:t>
            </a:r>
          </a:p>
        </p:txBody>
      </p:sp>
      <p:sp>
        <p:nvSpPr>
          <p:cNvPr id="4" name="Slide Number Placeholder 3"/>
          <p:cNvSpPr>
            <a:spLocks noGrp="1"/>
          </p:cNvSpPr>
          <p:nvPr>
            <p:ph type="sldNum" sz="quarter" idx="10"/>
          </p:nvPr>
        </p:nvSpPr>
        <p:spPr/>
        <p:txBody>
          <a:bodyPr/>
          <a:lstStyle/>
          <a:p>
            <a:fld id="{8BEF1C47-62CA-4AFF-8AD6-BB82BCE67837}" type="slidenum">
              <a:rPr lang="en-US" smtClean="0"/>
              <a:t>11</a:t>
            </a:fld>
            <a:endParaRPr lang="en-US"/>
          </a:p>
        </p:txBody>
      </p:sp>
    </p:spTree>
    <p:extLst>
      <p:ext uri="{BB962C8B-B14F-4D97-AF65-F5344CB8AC3E}">
        <p14:creationId xmlns:p14="http://schemas.microsoft.com/office/powerpoint/2010/main" val="1790598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technique can be used when there is a tangible outcome you are interested in, such as looking at how well a student has improved his long division skills by examining his homework assignment or a test. Or you might see if your friend’s plan to keep a cleaner house is working by inspecting his or her house randomly once a week.</a:t>
            </a:r>
          </a:p>
          <a:p>
            <a:endParaRPr lang="en-US" sz="1400" dirty="0"/>
          </a:p>
          <a:p>
            <a:r>
              <a:rPr lang="en-US" sz="1400" dirty="0"/>
              <a:t>This will allow you to know if an experimental teaching technique works. It is an indirect assessment method meaning that the observer does not need to be present. You can also examine many types of behaviors.</a:t>
            </a:r>
          </a:p>
          <a:p>
            <a:endParaRPr lang="en-US" sz="1400" dirty="0"/>
          </a:p>
          <a:p>
            <a:r>
              <a:rPr lang="en-US" sz="1400" dirty="0"/>
              <a:t>Because the observer is not present, you are not sure if the person did the work him or herself. It may be that answers were looked up online, cheating occurred as in the case of a test, or someone else did the homework for the student such as a sibling, parent, or friend. Also, you have to make sure you are examining the result/outcome of the behavior and not the behavior itself.</a:t>
            </a:r>
          </a:p>
        </p:txBody>
      </p:sp>
      <p:sp>
        <p:nvSpPr>
          <p:cNvPr id="4" name="Slide Number Placeholder 3"/>
          <p:cNvSpPr>
            <a:spLocks noGrp="1"/>
          </p:cNvSpPr>
          <p:nvPr>
            <p:ph type="sldNum" sz="quarter" idx="10"/>
          </p:nvPr>
        </p:nvSpPr>
        <p:spPr/>
        <p:txBody>
          <a:bodyPr/>
          <a:lstStyle/>
          <a:p>
            <a:fld id="{8BEF1C47-62CA-4AFF-8AD6-BB82BCE67837}" type="slidenum">
              <a:rPr lang="en-US" smtClean="0"/>
              <a:t>12</a:t>
            </a:fld>
            <a:endParaRPr lang="en-US"/>
          </a:p>
        </p:txBody>
      </p:sp>
    </p:spTree>
    <p:extLst>
      <p:ext uri="{BB962C8B-B14F-4D97-AF65-F5344CB8AC3E}">
        <p14:creationId xmlns:p14="http://schemas.microsoft.com/office/powerpoint/2010/main" val="374055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take the observation period and divide it up into shorter periods of time.</a:t>
            </a:r>
          </a:p>
          <a:p>
            <a:endParaRPr lang="en-US" dirty="0"/>
          </a:p>
          <a:p>
            <a:r>
              <a:rPr lang="en-US" dirty="0"/>
              <a:t>The person is observed and the target behavior recorded based on whether it occurs during the entire interval, called </a:t>
            </a:r>
            <a:r>
              <a:rPr lang="en-US" i="1" dirty="0"/>
              <a:t>whole</a:t>
            </a:r>
            <a:r>
              <a:rPr lang="en-US" dirty="0"/>
              <a:t> interval recording, or some part of the interval, called </a:t>
            </a:r>
            <a:r>
              <a:rPr lang="en-US" i="1" dirty="0"/>
              <a:t>partial</a:t>
            </a:r>
            <a:r>
              <a:rPr lang="en-US" dirty="0"/>
              <a:t> interval recording. With the latter, you are not interested in the dimensions of duration and frequency.</a:t>
            </a:r>
          </a:p>
          <a:p>
            <a:endParaRPr lang="en-US" dirty="0"/>
          </a:p>
          <a:p>
            <a:r>
              <a:rPr lang="en-US" dirty="0"/>
              <a:t>We also say the interval recording is </a:t>
            </a:r>
            <a:r>
              <a:rPr lang="en-US" i="1" dirty="0"/>
              <a:t>continuous</a:t>
            </a:r>
            <a:r>
              <a:rPr lang="en-US" dirty="0"/>
              <a:t> if each subsequent interval follows immediately after the current one.</a:t>
            </a:r>
          </a:p>
          <a:p>
            <a:endParaRPr lang="en-US" dirty="0"/>
          </a:p>
          <a:p>
            <a:r>
              <a:rPr lang="en-US" dirty="0"/>
              <a:t>Your observation period is the 50 minutes the student is in his home economics class and you divide it up into ten, 5-minute intervals. If using whole, then the behavior must occur during the entire 5-minute interval. If using partial, it only must occur sometime during the 5-minute interval.</a:t>
            </a:r>
          </a:p>
          <a:p>
            <a:endParaRPr lang="en-US" dirty="0"/>
          </a:p>
          <a:p>
            <a:r>
              <a:rPr lang="en-US" dirty="0"/>
              <a:t>You can also use what is called </a:t>
            </a:r>
            <a:r>
              <a:rPr lang="en-US" i="1" dirty="0"/>
              <a:t>time sample recording </a:t>
            </a:r>
            <a:r>
              <a:rPr lang="en-US" dirty="0"/>
              <a:t>in which you divide the observation period into intervals of time but then observe and record during part of each interval (the sample). There are periods of time in between the observation periods in which no observation and recording occur. As such, the recording is </a:t>
            </a:r>
            <a:r>
              <a:rPr lang="en-US" i="1" dirty="0"/>
              <a:t>discontinuous. </a:t>
            </a:r>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13</a:t>
            </a:fld>
            <a:endParaRPr lang="en-US"/>
          </a:p>
        </p:txBody>
      </p:sp>
    </p:spTree>
    <p:extLst>
      <p:ext uri="{BB962C8B-B14F-4D97-AF65-F5344CB8AC3E}">
        <p14:creationId xmlns:p14="http://schemas.microsoft.com/office/powerpoint/2010/main" val="9242280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Paper and pencil, moving coins from the left pocket to the right pocket, and tearing a sheet of paper.</a:t>
            </a:r>
          </a:p>
          <a:p>
            <a:endParaRPr lang="en-US" sz="1600" dirty="0"/>
          </a:p>
          <a:p>
            <a:r>
              <a:rPr lang="en-US" sz="1600" dirty="0"/>
              <a:t>Alternatively, you can go high tech with a computer, phone, using barcodes, or tablet. Middle of the road alternatives include a pedometer, stopwatch, or golf stroke counter. </a:t>
            </a:r>
          </a:p>
        </p:txBody>
      </p:sp>
      <p:sp>
        <p:nvSpPr>
          <p:cNvPr id="4" name="Slide Number Placeholder 3"/>
          <p:cNvSpPr>
            <a:spLocks noGrp="1"/>
          </p:cNvSpPr>
          <p:nvPr>
            <p:ph type="sldNum" sz="quarter" idx="10"/>
          </p:nvPr>
        </p:nvSpPr>
        <p:spPr/>
        <p:txBody>
          <a:bodyPr/>
          <a:lstStyle/>
          <a:p>
            <a:fld id="{8BEF1C47-62CA-4AFF-8AD6-BB82BCE67837}" type="slidenum">
              <a:rPr lang="en-US" smtClean="0"/>
              <a:t>14</a:t>
            </a:fld>
            <a:endParaRPr lang="en-US"/>
          </a:p>
        </p:txBody>
      </p:sp>
    </p:spTree>
    <p:extLst>
      <p:ext uri="{BB962C8B-B14F-4D97-AF65-F5344CB8AC3E}">
        <p14:creationId xmlns:p14="http://schemas.microsoft.com/office/powerpoint/2010/main" val="3174481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15</a:t>
            </a:fld>
            <a:endParaRPr lang="en-US"/>
          </a:p>
        </p:txBody>
      </p:sp>
    </p:spTree>
    <p:extLst>
      <p:ext uri="{BB962C8B-B14F-4D97-AF65-F5344CB8AC3E}">
        <p14:creationId xmlns:p14="http://schemas.microsoft.com/office/powerpoint/2010/main" val="2509451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16</a:t>
            </a:fld>
            <a:endParaRPr lang="en-US"/>
          </a:p>
        </p:txBody>
      </p:sp>
    </p:spTree>
    <p:extLst>
      <p:ext uri="{BB962C8B-B14F-4D97-AF65-F5344CB8AC3E}">
        <p14:creationId xmlns:p14="http://schemas.microsoft.com/office/powerpoint/2010/main" val="3580013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First, </a:t>
            </a:r>
            <a:r>
              <a:rPr lang="en-US" sz="1600" b="1" dirty="0"/>
              <a:t>reactivity, </a:t>
            </a:r>
            <a:r>
              <a:rPr lang="en-US" sz="1600" dirty="0"/>
              <a:t>or when the process of recording a behavior causes the behavior to change, even before treatment is applied. This may make obtaining baseline data to compare with treatment data difficult. If </a:t>
            </a:r>
          </a:p>
          <a:p>
            <a:endParaRPr lang="en-US" sz="1600" dirty="0"/>
          </a:p>
          <a:p>
            <a:r>
              <a:rPr lang="en-US" sz="1600" dirty="0"/>
              <a:t>Of course, in the case of self-monitoring, used in self-modification plans, the actual monitoring itself is part of the treatment and so we expect that keeping a food journal or using an app such as Fitbit will alter one’s behavior.</a:t>
            </a:r>
          </a:p>
          <a:p>
            <a:endParaRPr lang="en-US" sz="1600" dirty="0"/>
          </a:p>
          <a:p>
            <a:r>
              <a:rPr lang="en-US" sz="1600" dirty="0"/>
              <a:t>A second issue is that of </a:t>
            </a:r>
            <a:r>
              <a:rPr lang="en-US" sz="1600" b="1" dirty="0" err="1"/>
              <a:t>interobserver</a:t>
            </a:r>
            <a:r>
              <a:rPr lang="en-US" sz="1600" b="1" dirty="0"/>
              <a:t> agreement</a:t>
            </a:r>
            <a:r>
              <a:rPr lang="en-US" sz="1600" dirty="0"/>
              <a:t>, also called interrater reliability, and is when two people independently observer the same behavior and record that it occurred. Ideally we will want a high percentage as this indicates a great deal of agreement, most researchers shoot for at least 90%, with 80% being the minimal amount of agreement. </a:t>
            </a:r>
          </a:p>
        </p:txBody>
      </p:sp>
      <p:sp>
        <p:nvSpPr>
          <p:cNvPr id="4" name="Slide Number Placeholder 3"/>
          <p:cNvSpPr>
            <a:spLocks noGrp="1"/>
          </p:cNvSpPr>
          <p:nvPr>
            <p:ph type="sldNum" sz="quarter" idx="10"/>
          </p:nvPr>
        </p:nvSpPr>
        <p:spPr/>
        <p:txBody>
          <a:bodyPr/>
          <a:lstStyle/>
          <a:p>
            <a:fld id="{8BEF1C47-62CA-4AFF-8AD6-BB82BCE67837}" type="slidenum">
              <a:rPr lang="en-US" smtClean="0"/>
              <a:t>17</a:t>
            </a:fld>
            <a:endParaRPr lang="en-US"/>
          </a:p>
        </p:txBody>
      </p:sp>
    </p:spTree>
    <p:extLst>
      <p:ext uri="{BB962C8B-B14F-4D97-AF65-F5344CB8AC3E}">
        <p14:creationId xmlns:p14="http://schemas.microsoft.com/office/powerpoint/2010/main" val="2986911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18</a:t>
            </a:fld>
            <a:endParaRPr lang="en-US"/>
          </a:p>
        </p:txBody>
      </p:sp>
    </p:spTree>
    <p:extLst>
      <p:ext uri="{BB962C8B-B14F-4D97-AF65-F5344CB8AC3E}">
        <p14:creationId xmlns:p14="http://schemas.microsoft.com/office/powerpoint/2010/main" val="20626397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cases when we are not making the desirable behavior at all, such as going to the gym or using a planner to organize our school work, a baseline phase is still useful for determining why we do not engage in the desired behavior and/or why we make a problem behavior. </a:t>
            </a:r>
          </a:p>
        </p:txBody>
      </p:sp>
      <p:sp>
        <p:nvSpPr>
          <p:cNvPr id="4" name="Slide Number Placeholder 3"/>
          <p:cNvSpPr>
            <a:spLocks noGrp="1"/>
          </p:cNvSpPr>
          <p:nvPr>
            <p:ph type="sldNum" sz="quarter" idx="10"/>
          </p:nvPr>
        </p:nvSpPr>
        <p:spPr/>
        <p:txBody>
          <a:bodyPr/>
          <a:lstStyle/>
          <a:p>
            <a:fld id="{8BEF1C47-62CA-4AFF-8AD6-BB82BCE67837}" type="slidenum">
              <a:rPr lang="en-US" smtClean="0"/>
              <a:t>19</a:t>
            </a:fld>
            <a:endParaRPr lang="en-US"/>
          </a:p>
        </p:txBody>
      </p:sp>
    </p:spTree>
    <p:extLst>
      <p:ext uri="{BB962C8B-B14F-4D97-AF65-F5344CB8AC3E}">
        <p14:creationId xmlns:p14="http://schemas.microsoft.com/office/powerpoint/2010/main" val="239704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2</a:t>
            </a:fld>
            <a:endParaRPr lang="en-US"/>
          </a:p>
        </p:txBody>
      </p:sp>
    </p:spTree>
    <p:extLst>
      <p:ext uri="{BB962C8B-B14F-4D97-AF65-F5344CB8AC3E}">
        <p14:creationId xmlns:p14="http://schemas.microsoft.com/office/powerpoint/2010/main" val="1472893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Comparison</a:t>
            </a:r>
          </a:p>
        </p:txBody>
      </p:sp>
      <p:sp>
        <p:nvSpPr>
          <p:cNvPr id="4" name="Slide Number Placeholder 3"/>
          <p:cNvSpPr>
            <a:spLocks noGrp="1"/>
          </p:cNvSpPr>
          <p:nvPr>
            <p:ph type="sldNum" sz="quarter" idx="10"/>
          </p:nvPr>
        </p:nvSpPr>
        <p:spPr/>
        <p:txBody>
          <a:bodyPr/>
          <a:lstStyle/>
          <a:p>
            <a:fld id="{8BEF1C47-62CA-4AFF-8AD6-BB82BCE67837}" type="slidenum">
              <a:rPr lang="en-US" smtClean="0"/>
              <a:t>20</a:t>
            </a:fld>
            <a:endParaRPr lang="en-US"/>
          </a:p>
        </p:txBody>
      </p:sp>
    </p:spTree>
    <p:extLst>
      <p:ext uri="{BB962C8B-B14F-4D97-AF65-F5344CB8AC3E}">
        <p14:creationId xmlns:p14="http://schemas.microsoft.com/office/powerpoint/2010/main" val="4278596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21</a:t>
            </a:fld>
            <a:endParaRPr lang="en-US"/>
          </a:p>
        </p:txBody>
      </p:sp>
    </p:spTree>
    <p:extLst>
      <p:ext uri="{BB962C8B-B14F-4D97-AF65-F5344CB8AC3E}">
        <p14:creationId xmlns:p14="http://schemas.microsoft.com/office/powerpoint/2010/main" val="2950631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22</a:t>
            </a:fld>
            <a:endParaRPr lang="en-US"/>
          </a:p>
        </p:txBody>
      </p:sp>
    </p:spTree>
    <p:extLst>
      <p:ext uri="{BB962C8B-B14F-4D97-AF65-F5344CB8AC3E}">
        <p14:creationId xmlns:p14="http://schemas.microsoft.com/office/powerpoint/2010/main" val="3577891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23</a:t>
            </a:fld>
            <a:endParaRPr lang="en-US"/>
          </a:p>
        </p:txBody>
      </p:sp>
    </p:spTree>
    <p:extLst>
      <p:ext uri="{BB962C8B-B14F-4D97-AF65-F5344CB8AC3E}">
        <p14:creationId xmlns:p14="http://schemas.microsoft.com/office/powerpoint/2010/main" val="38550692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24</a:t>
            </a:fld>
            <a:endParaRPr lang="en-US"/>
          </a:p>
        </p:txBody>
      </p:sp>
    </p:spTree>
    <p:extLst>
      <p:ext uri="{BB962C8B-B14F-4D97-AF65-F5344CB8AC3E}">
        <p14:creationId xmlns:p14="http://schemas.microsoft.com/office/powerpoint/2010/main" val="3844284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information can be gathered easily and does not take much time to do.</a:t>
            </a:r>
          </a:p>
          <a:p>
            <a:endParaRPr lang="en-US" sz="1600" dirty="0"/>
          </a:p>
          <a:p>
            <a:r>
              <a:rPr lang="en-US" sz="1600" dirty="0"/>
              <a:t>it does not occur in real time but is dependent upon the accurate recall of the individual being questioned. </a:t>
            </a:r>
          </a:p>
        </p:txBody>
      </p:sp>
      <p:sp>
        <p:nvSpPr>
          <p:cNvPr id="4" name="Slide Number Placeholder 3"/>
          <p:cNvSpPr>
            <a:spLocks noGrp="1"/>
          </p:cNvSpPr>
          <p:nvPr>
            <p:ph type="sldNum" sz="quarter" idx="10"/>
          </p:nvPr>
        </p:nvSpPr>
        <p:spPr/>
        <p:txBody>
          <a:bodyPr/>
          <a:lstStyle/>
          <a:p>
            <a:fld id="{8BEF1C47-62CA-4AFF-8AD6-BB82BCE67837}" type="slidenum">
              <a:rPr lang="en-US" smtClean="0"/>
              <a:t>25</a:t>
            </a:fld>
            <a:endParaRPr lang="en-US"/>
          </a:p>
        </p:txBody>
      </p:sp>
    </p:spTree>
    <p:extLst>
      <p:ext uri="{BB962C8B-B14F-4D97-AF65-F5344CB8AC3E}">
        <p14:creationId xmlns:p14="http://schemas.microsoft.com/office/powerpoint/2010/main" val="2180405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Used when the behavior is observed and recorded as it occurs, or in real time. </a:t>
            </a:r>
          </a:p>
          <a:p>
            <a:endParaRPr lang="en-US" sz="1400" dirty="0"/>
          </a:p>
          <a:p>
            <a:r>
              <a:rPr lang="en-US" sz="1400" dirty="0"/>
              <a:t>For direct assessment to be accurate, there must be a precise definition of the problem behavior</a:t>
            </a:r>
          </a:p>
          <a:p>
            <a:endParaRPr lang="en-US" sz="1400" dirty="0"/>
          </a:p>
          <a:p>
            <a:r>
              <a:rPr lang="en-US" sz="1400" dirty="0"/>
              <a:t>Direct takes more time and effort but does not rely on memory.</a:t>
            </a:r>
          </a:p>
          <a:p>
            <a:endParaRPr lang="en-US" sz="1400" dirty="0"/>
          </a:p>
          <a:p>
            <a:r>
              <a:rPr lang="en-US" sz="1400" dirty="0"/>
              <a:t>Information can be gathered by writing a </a:t>
            </a:r>
            <a:r>
              <a:rPr lang="en-US" sz="1400" i="1" dirty="0"/>
              <a:t>description</a:t>
            </a:r>
            <a:r>
              <a:rPr lang="en-US" sz="1400" dirty="0"/>
              <a:t> of the behavior and each antecedent and consequence for the behavior, or by using a </a:t>
            </a:r>
            <a:r>
              <a:rPr lang="en-US" sz="1400" i="1" dirty="0"/>
              <a:t>checklist</a:t>
            </a:r>
            <a:r>
              <a:rPr lang="en-US" sz="1400" dirty="0"/>
              <a:t> with columns for the ABCs of behavior. </a:t>
            </a:r>
          </a:p>
        </p:txBody>
      </p:sp>
      <p:sp>
        <p:nvSpPr>
          <p:cNvPr id="4" name="Slide Number Placeholder 3"/>
          <p:cNvSpPr>
            <a:spLocks noGrp="1"/>
          </p:cNvSpPr>
          <p:nvPr>
            <p:ph type="sldNum" sz="quarter" idx="10"/>
          </p:nvPr>
        </p:nvSpPr>
        <p:spPr/>
        <p:txBody>
          <a:bodyPr/>
          <a:lstStyle/>
          <a:p>
            <a:fld id="{8BEF1C47-62CA-4AFF-8AD6-BB82BCE67837}" type="slidenum">
              <a:rPr lang="en-US" smtClean="0"/>
              <a:t>26</a:t>
            </a:fld>
            <a:endParaRPr lang="en-US"/>
          </a:p>
        </p:txBody>
      </p:sp>
    </p:spTree>
    <p:extLst>
      <p:ext uri="{BB962C8B-B14F-4D97-AF65-F5344CB8AC3E}">
        <p14:creationId xmlns:p14="http://schemas.microsoft.com/office/powerpoint/2010/main" val="2338018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If you answered direct assessment you are correct. With indirect assessment, a person’s memories may be inaccurate and the observer may not have had a precise definition of the behavior they were to observe and record.</a:t>
            </a:r>
          </a:p>
          <a:p>
            <a:endParaRPr lang="en-US" sz="1600" dirty="0"/>
          </a:p>
          <a:p>
            <a:r>
              <a:rPr lang="en-US" sz="1600" dirty="0"/>
              <a:t>But indirect and direct assessment are </a:t>
            </a:r>
            <a:r>
              <a:rPr lang="en-US" sz="1600" i="1" dirty="0"/>
              <a:t>descriptive</a:t>
            </a:r>
            <a:r>
              <a:rPr lang="en-US" sz="1600" dirty="0"/>
              <a:t> in nature. They allow you to develop hypotheses about what causes the behavior (the antecedents) and what maintains it (the consequences) but not to establish a functional relationship (See Module 2.3. for more information on what this entails).</a:t>
            </a:r>
          </a:p>
        </p:txBody>
      </p:sp>
      <p:sp>
        <p:nvSpPr>
          <p:cNvPr id="4" name="Slide Number Placeholder 3"/>
          <p:cNvSpPr>
            <a:spLocks noGrp="1"/>
          </p:cNvSpPr>
          <p:nvPr>
            <p:ph type="sldNum" sz="quarter" idx="10"/>
          </p:nvPr>
        </p:nvSpPr>
        <p:spPr/>
        <p:txBody>
          <a:bodyPr/>
          <a:lstStyle/>
          <a:p>
            <a:fld id="{8BEF1C47-62CA-4AFF-8AD6-BB82BCE67837}" type="slidenum">
              <a:rPr lang="en-US" smtClean="0"/>
              <a:t>27</a:t>
            </a:fld>
            <a:endParaRPr lang="en-US"/>
          </a:p>
        </p:txBody>
      </p:sp>
    </p:spTree>
    <p:extLst>
      <p:ext uri="{BB962C8B-B14F-4D97-AF65-F5344CB8AC3E}">
        <p14:creationId xmlns:p14="http://schemas.microsoft.com/office/powerpoint/2010/main" val="851959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Designed to test stimuli or consequences that are predicted to be related to the occurrence or nonoccurrence of the behavior. </a:t>
            </a:r>
          </a:p>
          <a:p>
            <a:endParaRPr lang="en-US" sz="1400" dirty="0"/>
          </a:p>
          <a:p>
            <a:r>
              <a:rPr lang="en-US" sz="1400" dirty="0"/>
              <a:t>The process involves presenting environmental events and seeing the effect on the person’s behavior, and/or </a:t>
            </a:r>
            <a:r>
              <a:rPr lang="en-US" sz="1400" b="1" dirty="0">
                <a:solidFill>
                  <a:srgbClr val="FF0000"/>
                </a:solidFill>
              </a:rPr>
              <a:t>manipulating</a:t>
            </a:r>
            <a:r>
              <a:rPr lang="en-US" sz="1400" dirty="0"/>
              <a:t> the consequences of the behavior. </a:t>
            </a:r>
          </a:p>
          <a:p>
            <a:endParaRPr lang="en-US" sz="1400" dirty="0"/>
          </a:p>
          <a:p>
            <a:r>
              <a:rPr lang="en-US" sz="1400" dirty="0"/>
              <a:t>The advantage of this method is that a functional relationship can be established but functional analysis requires skilled personnel to carry out the procedure, a great deal of time and effort, and possibly approval from an Institutional Review Board</a:t>
            </a:r>
          </a:p>
        </p:txBody>
      </p:sp>
      <p:sp>
        <p:nvSpPr>
          <p:cNvPr id="4" name="Slide Number Placeholder 3"/>
          <p:cNvSpPr>
            <a:spLocks noGrp="1"/>
          </p:cNvSpPr>
          <p:nvPr>
            <p:ph type="sldNum" sz="quarter" idx="10"/>
          </p:nvPr>
        </p:nvSpPr>
        <p:spPr/>
        <p:txBody>
          <a:bodyPr/>
          <a:lstStyle/>
          <a:p>
            <a:fld id="{8BEF1C47-62CA-4AFF-8AD6-BB82BCE67837}" type="slidenum">
              <a:rPr lang="en-US" smtClean="0"/>
              <a:t>28</a:t>
            </a:fld>
            <a:endParaRPr lang="en-US"/>
          </a:p>
        </p:txBody>
      </p:sp>
    </p:spTree>
    <p:extLst>
      <p:ext uri="{BB962C8B-B14F-4D97-AF65-F5344CB8AC3E}">
        <p14:creationId xmlns:p14="http://schemas.microsoft.com/office/powerpoint/2010/main" val="20084778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29</a:t>
            </a:fld>
            <a:endParaRPr lang="en-US"/>
          </a:p>
        </p:txBody>
      </p:sp>
    </p:spTree>
    <p:extLst>
      <p:ext uri="{BB962C8B-B14F-4D97-AF65-F5344CB8AC3E}">
        <p14:creationId xmlns:p14="http://schemas.microsoft.com/office/powerpoint/2010/main" val="140913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3</a:t>
            </a:fld>
            <a:endParaRPr lang="en-US"/>
          </a:p>
        </p:txBody>
      </p:sp>
    </p:spTree>
    <p:extLst>
      <p:ext uri="{BB962C8B-B14F-4D97-AF65-F5344CB8AC3E}">
        <p14:creationId xmlns:p14="http://schemas.microsoft.com/office/powerpoint/2010/main" val="35540786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30</a:t>
            </a:fld>
            <a:endParaRPr lang="en-US"/>
          </a:p>
        </p:txBody>
      </p:sp>
    </p:spTree>
    <p:extLst>
      <p:ext uri="{BB962C8B-B14F-4D97-AF65-F5344CB8AC3E}">
        <p14:creationId xmlns:p14="http://schemas.microsoft.com/office/powerpoint/2010/main" val="2402433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31</a:t>
            </a:fld>
            <a:endParaRPr lang="en-US"/>
          </a:p>
        </p:txBody>
      </p:sp>
    </p:spTree>
    <p:extLst>
      <p:ext uri="{BB962C8B-B14F-4D97-AF65-F5344CB8AC3E}">
        <p14:creationId xmlns:p14="http://schemas.microsoft.com/office/powerpoint/2010/main" val="3563768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32</a:t>
            </a:fld>
            <a:endParaRPr lang="en-US"/>
          </a:p>
        </p:txBody>
      </p:sp>
    </p:spTree>
    <p:extLst>
      <p:ext uri="{BB962C8B-B14F-4D97-AF65-F5344CB8AC3E}">
        <p14:creationId xmlns:p14="http://schemas.microsoft.com/office/powerpoint/2010/main" val="40295223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Person</a:t>
            </a:r>
            <a:r>
              <a:rPr lang="en-US" sz="1200" kern="1200" dirty="0">
                <a:solidFill>
                  <a:schemeClr val="tx1"/>
                </a:solidFill>
                <a:effectLst/>
                <a:latin typeface="+mn-lt"/>
                <a:ea typeface="+mn-ea"/>
                <a:cs typeface="+mn-cs"/>
              </a:rPr>
              <a:t> – Your best friend always has soda with him throughout the day and offers you one. It does not matter where he is or what time of day it is.</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Thing</a:t>
            </a:r>
            <a:r>
              <a:rPr lang="en-US" sz="1200" kern="1200" dirty="0">
                <a:solidFill>
                  <a:schemeClr val="tx1"/>
                </a:solidFill>
                <a:effectLst/>
                <a:latin typeface="+mn-lt"/>
                <a:ea typeface="+mn-ea"/>
                <a:cs typeface="+mn-cs"/>
              </a:rPr>
              <a:t> – This refers to wanting a soda because you see an ad on television or in a magazine you like. It might also be seeing the Freestyle machine at your local restaurant. Or maybe you see a totally random person drinking a Cherry Pepsi and now you want one..</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Situation</a:t>
            </a:r>
            <a:r>
              <a:rPr lang="en-US" sz="1200" kern="1200" dirty="0">
                <a:solidFill>
                  <a:schemeClr val="tx1"/>
                </a:solidFill>
                <a:effectLst/>
                <a:latin typeface="+mn-lt"/>
                <a:ea typeface="+mn-ea"/>
                <a:cs typeface="+mn-cs"/>
              </a:rPr>
              <a:t> – You drink soda when you go to the movies because you like to have it with your popcorn. You also drink soda at home when you watch a movie and eat popcorn. Soda drinking is linked to watching movies specifically.</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Places</a:t>
            </a:r>
            <a:r>
              <a:rPr lang="en-US" sz="1200" kern="1200" dirty="0">
                <a:solidFill>
                  <a:schemeClr val="tx1"/>
                </a:solidFill>
                <a:effectLst/>
                <a:latin typeface="+mn-lt"/>
                <a:ea typeface="+mn-ea"/>
                <a:cs typeface="+mn-cs"/>
              </a:rPr>
              <a:t> – You </a:t>
            </a:r>
            <a:r>
              <a:rPr lang="en-US" sz="1200" u="sng" kern="1200" dirty="0">
                <a:solidFill>
                  <a:schemeClr val="tx1"/>
                </a:solidFill>
                <a:effectLst/>
                <a:latin typeface="+mn-lt"/>
                <a:ea typeface="+mn-ea"/>
                <a:cs typeface="+mn-cs"/>
              </a:rPr>
              <a:t>only</a:t>
            </a:r>
            <a:r>
              <a:rPr lang="en-US" sz="1200" kern="1200" dirty="0">
                <a:solidFill>
                  <a:schemeClr val="tx1"/>
                </a:solidFill>
                <a:effectLst/>
                <a:latin typeface="+mn-lt"/>
                <a:ea typeface="+mn-ea"/>
                <a:cs typeface="+mn-cs"/>
              </a:rPr>
              <a:t> drink soda when you go to your town’s local movie theater. You love movie theater popcorn and need the soda to combat the saltiness of the popcorn, and the fact that you drown the poor popcorn pieces in the bucket in an ocean of butter </a:t>
            </a:r>
            <a:endParaRPr lang="en-US" dirty="0"/>
          </a:p>
        </p:txBody>
      </p:sp>
      <p:sp>
        <p:nvSpPr>
          <p:cNvPr id="4" name="Slide Number Placeholder 3"/>
          <p:cNvSpPr>
            <a:spLocks noGrp="1"/>
          </p:cNvSpPr>
          <p:nvPr>
            <p:ph type="sldNum" sz="quarter" idx="10"/>
          </p:nvPr>
        </p:nvSpPr>
        <p:spPr/>
        <p:txBody>
          <a:bodyPr/>
          <a:lstStyle/>
          <a:p>
            <a:fld id="{EE840F67-8F6C-47FA-A4F1-6F5214DFDFF9}" type="slidenum">
              <a:rPr lang="en-US" smtClean="0"/>
              <a:t>33</a:t>
            </a:fld>
            <a:endParaRPr lang="en-US"/>
          </a:p>
        </p:txBody>
      </p:sp>
    </p:spTree>
    <p:extLst>
      <p:ext uri="{BB962C8B-B14F-4D97-AF65-F5344CB8AC3E}">
        <p14:creationId xmlns:p14="http://schemas.microsoft.com/office/powerpoint/2010/main" val="29420367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34</a:t>
            </a:fld>
            <a:endParaRPr lang="en-US"/>
          </a:p>
        </p:txBody>
      </p:sp>
    </p:spTree>
    <p:extLst>
      <p:ext uri="{BB962C8B-B14F-4D97-AF65-F5344CB8AC3E}">
        <p14:creationId xmlns:p14="http://schemas.microsoft.com/office/powerpoint/2010/main" val="4026806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840F67-8F6C-47FA-A4F1-6F5214DFDFF9}" type="slidenum">
              <a:rPr lang="en-US" smtClean="0"/>
              <a:t>35</a:t>
            </a:fld>
            <a:endParaRPr lang="en-US"/>
          </a:p>
        </p:txBody>
      </p:sp>
    </p:spTree>
    <p:extLst>
      <p:ext uri="{BB962C8B-B14F-4D97-AF65-F5344CB8AC3E}">
        <p14:creationId xmlns:p14="http://schemas.microsoft.com/office/powerpoint/2010/main" val="11557025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37</a:t>
            </a:fld>
            <a:endParaRPr lang="en-US"/>
          </a:p>
        </p:txBody>
      </p:sp>
    </p:spTree>
    <p:extLst>
      <p:ext uri="{BB962C8B-B14F-4D97-AF65-F5344CB8AC3E}">
        <p14:creationId xmlns:p14="http://schemas.microsoft.com/office/powerpoint/2010/main" val="4706077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38</a:t>
            </a:fld>
            <a:endParaRPr lang="en-US"/>
          </a:p>
        </p:txBody>
      </p:sp>
    </p:spTree>
    <p:extLst>
      <p:ext uri="{BB962C8B-B14F-4D97-AF65-F5344CB8AC3E}">
        <p14:creationId xmlns:p14="http://schemas.microsoft.com/office/powerpoint/2010/main" val="40994252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39</a:t>
            </a:fld>
            <a:endParaRPr lang="en-US"/>
          </a:p>
        </p:txBody>
      </p:sp>
    </p:spTree>
    <p:extLst>
      <p:ext uri="{BB962C8B-B14F-4D97-AF65-F5344CB8AC3E}">
        <p14:creationId xmlns:p14="http://schemas.microsoft.com/office/powerpoint/2010/main" val="5583173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40</a:t>
            </a:fld>
            <a:endParaRPr lang="en-US"/>
          </a:p>
        </p:txBody>
      </p:sp>
    </p:spTree>
    <p:extLst>
      <p:ext uri="{BB962C8B-B14F-4D97-AF65-F5344CB8AC3E}">
        <p14:creationId xmlns:p14="http://schemas.microsoft.com/office/powerpoint/2010/main" val="3154065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4</a:t>
            </a:fld>
            <a:endParaRPr lang="en-US"/>
          </a:p>
        </p:txBody>
      </p:sp>
    </p:spTree>
    <p:extLst>
      <p:ext uri="{BB962C8B-B14F-4D97-AF65-F5344CB8AC3E}">
        <p14:creationId xmlns:p14="http://schemas.microsoft.com/office/powerpoint/2010/main" val="28651807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41</a:t>
            </a:fld>
            <a:endParaRPr lang="en-US"/>
          </a:p>
        </p:txBody>
      </p:sp>
    </p:spTree>
    <p:extLst>
      <p:ext uri="{BB962C8B-B14F-4D97-AF65-F5344CB8AC3E}">
        <p14:creationId xmlns:p14="http://schemas.microsoft.com/office/powerpoint/2010/main" val="3020972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42</a:t>
            </a:fld>
            <a:endParaRPr lang="en-US"/>
          </a:p>
        </p:txBody>
      </p:sp>
    </p:spTree>
    <p:extLst>
      <p:ext uri="{BB962C8B-B14F-4D97-AF65-F5344CB8AC3E}">
        <p14:creationId xmlns:p14="http://schemas.microsoft.com/office/powerpoint/2010/main" val="18560652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8BEF1C47-62CA-4AFF-8AD6-BB82BCE67837}" type="slidenum">
              <a:rPr lang="en-US" smtClean="0"/>
              <a:t>43</a:t>
            </a:fld>
            <a:endParaRPr lang="en-US"/>
          </a:p>
        </p:txBody>
      </p:sp>
    </p:spTree>
    <p:extLst>
      <p:ext uri="{BB962C8B-B14F-4D97-AF65-F5344CB8AC3E}">
        <p14:creationId xmlns:p14="http://schemas.microsoft.com/office/powerpoint/2010/main" val="425284197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44</a:t>
            </a:fld>
            <a:endParaRPr lang="en-US"/>
          </a:p>
        </p:txBody>
      </p:sp>
    </p:spTree>
    <p:extLst>
      <p:ext uri="{BB962C8B-B14F-4D97-AF65-F5344CB8AC3E}">
        <p14:creationId xmlns:p14="http://schemas.microsoft.com/office/powerpoint/2010/main" val="130175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5</a:t>
            </a:fld>
            <a:endParaRPr lang="en-US"/>
          </a:p>
        </p:txBody>
      </p:sp>
    </p:spTree>
    <p:extLst>
      <p:ext uri="{BB962C8B-B14F-4D97-AF65-F5344CB8AC3E}">
        <p14:creationId xmlns:p14="http://schemas.microsoft.com/office/powerpoint/2010/main" val="3706278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EF1C47-62CA-4AFF-8AD6-BB82BCE67837}" type="slidenum">
              <a:rPr lang="en-US" smtClean="0"/>
              <a:t>6</a:t>
            </a:fld>
            <a:endParaRPr lang="en-US"/>
          </a:p>
        </p:txBody>
      </p:sp>
    </p:spTree>
    <p:extLst>
      <p:ext uri="{BB962C8B-B14F-4D97-AF65-F5344CB8AC3E}">
        <p14:creationId xmlns:p14="http://schemas.microsoft.com/office/powerpoint/2010/main" val="4159664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terms of who does the measuring, this may be a professional or other individual routinely associated with the individual such as a teacher, work supervisor, counselor, school bus driver, caregiver, or sibling.</a:t>
            </a:r>
          </a:p>
          <a:p>
            <a:endParaRPr lang="en-US" sz="1600" dirty="0"/>
          </a:p>
          <a:p>
            <a:r>
              <a:rPr lang="en-US" sz="1600" dirty="0"/>
              <a:t>In the case of self-management or self-modification, you are doing the measuring and recording which is called </a:t>
            </a:r>
            <a:r>
              <a:rPr lang="en-US" sz="1600" b="1" dirty="0"/>
              <a:t>self-monitoring. </a:t>
            </a:r>
            <a:endParaRPr lang="en-US" sz="1600" dirty="0"/>
          </a:p>
        </p:txBody>
      </p:sp>
      <p:sp>
        <p:nvSpPr>
          <p:cNvPr id="4" name="Slide Number Placeholder 3"/>
          <p:cNvSpPr>
            <a:spLocks noGrp="1"/>
          </p:cNvSpPr>
          <p:nvPr>
            <p:ph type="sldNum" sz="quarter" idx="10"/>
          </p:nvPr>
        </p:nvSpPr>
        <p:spPr/>
        <p:txBody>
          <a:bodyPr/>
          <a:lstStyle/>
          <a:p>
            <a:fld id="{8BEF1C47-62CA-4AFF-8AD6-BB82BCE67837}" type="slidenum">
              <a:rPr lang="en-US" smtClean="0"/>
              <a:t>7</a:t>
            </a:fld>
            <a:endParaRPr lang="en-US"/>
          </a:p>
        </p:txBody>
      </p:sp>
    </p:spTree>
    <p:extLst>
      <p:ext uri="{BB962C8B-B14F-4D97-AF65-F5344CB8AC3E}">
        <p14:creationId xmlns:p14="http://schemas.microsoft.com/office/powerpoint/2010/main" val="1353385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Times New Roman" panose="02020603050405020304" pitchFamily="18" charset="0"/>
                <a:ea typeface="Calibri" panose="020F0502020204030204" pitchFamily="34" charset="0"/>
              </a:rPr>
              <a:t>when the behavior is likely to occur</a:t>
            </a:r>
            <a:endParaRPr lang="en-US" dirty="0"/>
          </a:p>
        </p:txBody>
      </p:sp>
      <p:sp>
        <p:nvSpPr>
          <p:cNvPr id="4" name="Slide Number Placeholder 3"/>
          <p:cNvSpPr>
            <a:spLocks noGrp="1"/>
          </p:cNvSpPr>
          <p:nvPr>
            <p:ph type="sldNum" sz="quarter" idx="10"/>
          </p:nvPr>
        </p:nvSpPr>
        <p:spPr/>
        <p:txBody>
          <a:bodyPr/>
          <a:lstStyle/>
          <a:p>
            <a:fld id="{8BEF1C47-62CA-4AFF-8AD6-BB82BCE67837}" type="slidenum">
              <a:rPr lang="en-US" smtClean="0"/>
              <a:t>8</a:t>
            </a:fld>
            <a:endParaRPr lang="en-US"/>
          </a:p>
        </p:txBody>
      </p:sp>
    </p:spTree>
    <p:extLst>
      <p:ext uri="{BB962C8B-B14F-4D97-AF65-F5344CB8AC3E}">
        <p14:creationId xmlns:p14="http://schemas.microsoft.com/office/powerpoint/2010/main" val="3374351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terms of where, we can choose a </a:t>
            </a:r>
            <a:r>
              <a:rPr lang="en-US" sz="1600" i="1" dirty="0"/>
              <a:t>natural setting</a:t>
            </a:r>
            <a:r>
              <a:rPr lang="en-US" sz="1600" dirty="0"/>
              <a:t> or place where the behavior typically occurs or an </a:t>
            </a:r>
            <a:r>
              <a:rPr lang="en-US" sz="1600" i="1" dirty="0"/>
              <a:t>analogue setting</a:t>
            </a:r>
            <a:r>
              <a:rPr lang="en-US" sz="1600" dirty="0"/>
              <a:t> or one that is not part of the person’s daily routine. This is the equivalent to naturalistic and laboratory observation, respectively.</a:t>
            </a:r>
          </a:p>
          <a:p>
            <a:endParaRPr lang="en-US" sz="1600" dirty="0"/>
          </a:p>
          <a:p>
            <a:r>
              <a:rPr lang="en-US" sz="1600" dirty="0"/>
              <a:t>Finally, we can choose structured or unstructured events to observe which refers to whether or not there is a specific event or activity to observe and record.  </a:t>
            </a:r>
          </a:p>
        </p:txBody>
      </p:sp>
      <p:sp>
        <p:nvSpPr>
          <p:cNvPr id="4" name="Slide Number Placeholder 3"/>
          <p:cNvSpPr>
            <a:spLocks noGrp="1"/>
          </p:cNvSpPr>
          <p:nvPr>
            <p:ph type="sldNum" sz="quarter" idx="10"/>
          </p:nvPr>
        </p:nvSpPr>
        <p:spPr/>
        <p:txBody>
          <a:bodyPr/>
          <a:lstStyle/>
          <a:p>
            <a:fld id="{8BEF1C47-62CA-4AFF-8AD6-BB82BCE67837}" type="slidenum">
              <a:rPr lang="en-US" smtClean="0"/>
              <a:t>9</a:t>
            </a:fld>
            <a:endParaRPr lang="en-US"/>
          </a:p>
        </p:txBody>
      </p:sp>
    </p:spTree>
    <p:extLst>
      <p:ext uri="{BB962C8B-B14F-4D97-AF65-F5344CB8AC3E}">
        <p14:creationId xmlns:p14="http://schemas.microsoft.com/office/powerpoint/2010/main" val="252357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FE51B-92AD-4A78-9473-544293DCDD05}"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596931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28359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78577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FE51B-92AD-4A78-9473-544293DCDD05}"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01295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CFE51B-92AD-4A78-9473-544293DCDD05}" type="datetimeFigureOut">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223238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FE51B-92AD-4A78-9473-544293DCDD05}"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05293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FE51B-92AD-4A78-9473-544293DCDD05}" type="datetimeFigureOut">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1429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FE51B-92AD-4A78-9473-544293DCDD05}" type="datetimeFigureOut">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36330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FE51B-92AD-4A78-9473-544293DCDD05}" type="datetimeFigureOut">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416117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97069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CFE51B-92AD-4A78-9473-544293DCDD05}" type="datetimeFigureOut">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23DFE-9367-4D55-86B8-E07895A76D2B}" type="slidenum">
              <a:rPr lang="en-US" smtClean="0"/>
              <a:t>‹#›</a:t>
            </a:fld>
            <a:endParaRPr lang="en-US"/>
          </a:p>
        </p:txBody>
      </p:sp>
    </p:spTree>
    <p:extLst>
      <p:ext uri="{BB962C8B-B14F-4D97-AF65-F5344CB8AC3E}">
        <p14:creationId xmlns:p14="http://schemas.microsoft.com/office/powerpoint/2010/main" val="12979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FE51B-92AD-4A78-9473-544293DCDD05}" type="datetimeFigureOut">
              <a:rPr lang="en-US" smtClean="0"/>
              <a:t>2/18/2021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23DFE-9367-4D55-86B8-E07895A76D2B}" type="slidenum">
              <a:rPr lang="en-US" smtClean="0"/>
              <a:t>‹#›</a:t>
            </a:fld>
            <a:endParaRPr lang="en-US"/>
          </a:p>
        </p:txBody>
      </p:sp>
    </p:spTree>
    <p:extLst>
      <p:ext uri="{BB962C8B-B14F-4D97-AF65-F5344CB8AC3E}">
        <p14:creationId xmlns:p14="http://schemas.microsoft.com/office/powerpoint/2010/main" val="2295992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 Determining the ABCs of Behavior via a Functional Assessment</a:t>
            </a:r>
          </a:p>
        </p:txBody>
      </p:sp>
      <p:sp>
        <p:nvSpPr>
          <p:cNvPr id="3" name="Subtitle 2"/>
          <p:cNvSpPr>
            <a:spLocks noGrp="1"/>
          </p:cNvSpPr>
          <p:nvPr>
            <p:ph type="subTitle" idx="1"/>
          </p:nvPr>
        </p:nvSpPr>
        <p:spPr>
          <a:xfrm>
            <a:off x="1524000" y="4350058"/>
            <a:ext cx="9144000" cy="907742"/>
          </a:xfrm>
        </p:spPr>
        <p:txBody>
          <a:bodyPr>
            <a:normAutofit/>
          </a:bodyPr>
          <a:lstStyle/>
          <a:p>
            <a:r>
              <a:rPr lang="en-US" sz="3200" dirty="0"/>
              <a:t>Part II. Planning for Change</a:t>
            </a:r>
          </a:p>
        </p:txBody>
      </p:sp>
    </p:spTree>
    <p:extLst>
      <p:ext uri="{BB962C8B-B14F-4D97-AF65-F5344CB8AC3E}">
        <p14:creationId xmlns:p14="http://schemas.microsoft.com/office/powerpoint/2010/main" val="35378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160" y="426085"/>
            <a:ext cx="10515600" cy="1325563"/>
          </a:xfrm>
        </p:spPr>
        <p:txBody>
          <a:bodyPr/>
          <a:lstStyle/>
          <a:p>
            <a:r>
              <a:rPr lang="en-US" dirty="0"/>
              <a:t>Applying Who, When Where </a:t>
            </a:r>
          </a:p>
        </p:txBody>
      </p:sp>
      <p:sp>
        <p:nvSpPr>
          <p:cNvPr id="5" name="Content Placeholder 4"/>
          <p:cNvSpPr>
            <a:spLocks noGrp="1"/>
          </p:cNvSpPr>
          <p:nvPr>
            <p:ph idx="1"/>
          </p:nvPr>
        </p:nvSpPr>
        <p:spPr>
          <a:xfrm>
            <a:off x="792480" y="1825625"/>
            <a:ext cx="10515600" cy="4351338"/>
          </a:xfrm>
        </p:spPr>
        <p:txBody>
          <a:bodyPr>
            <a:normAutofit/>
          </a:bodyPr>
          <a:lstStyle/>
          <a:p>
            <a:r>
              <a:rPr lang="en-US" sz="3600" dirty="0"/>
              <a:t>Scenario - A child who acts out in a classroom at school</a:t>
            </a:r>
          </a:p>
          <a:p>
            <a:pPr lvl="1"/>
            <a:r>
              <a:rPr lang="en-US" sz="3200" dirty="0"/>
              <a:t>Who will do data collection?</a:t>
            </a:r>
          </a:p>
          <a:p>
            <a:pPr lvl="1"/>
            <a:endParaRPr lang="en-US" sz="3200" dirty="0"/>
          </a:p>
          <a:p>
            <a:pPr lvl="1"/>
            <a:r>
              <a:rPr lang="en-US" sz="3200" dirty="0"/>
              <a:t>When will data collection be done?</a:t>
            </a:r>
          </a:p>
          <a:p>
            <a:pPr lvl="1"/>
            <a:endParaRPr lang="en-US" sz="3200" dirty="0"/>
          </a:p>
          <a:p>
            <a:pPr lvl="1"/>
            <a:r>
              <a:rPr lang="en-US" sz="3200" dirty="0"/>
              <a:t>Where will data collection occur?</a:t>
            </a:r>
          </a:p>
        </p:txBody>
      </p:sp>
    </p:spTree>
    <p:extLst>
      <p:ext uri="{BB962C8B-B14F-4D97-AF65-F5344CB8AC3E}">
        <p14:creationId xmlns:p14="http://schemas.microsoft.com/office/powerpoint/2010/main" val="28965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7131" y="269591"/>
            <a:ext cx="10515600" cy="1325563"/>
          </a:xfrm>
        </p:spPr>
        <p:txBody>
          <a:bodyPr/>
          <a:lstStyle/>
          <a:p>
            <a:r>
              <a:rPr lang="en-US" dirty="0"/>
              <a:t>The How of Data Collection</a:t>
            </a:r>
          </a:p>
        </p:txBody>
      </p:sp>
      <p:sp>
        <p:nvSpPr>
          <p:cNvPr id="5" name="Content Placeholder 4"/>
          <p:cNvSpPr>
            <a:spLocks noGrp="1"/>
          </p:cNvSpPr>
          <p:nvPr>
            <p:ph idx="1"/>
          </p:nvPr>
        </p:nvSpPr>
        <p:spPr>
          <a:xfrm>
            <a:off x="155812" y="1388897"/>
            <a:ext cx="10515600" cy="4351338"/>
          </a:xfrm>
        </p:spPr>
        <p:txBody>
          <a:bodyPr>
            <a:normAutofit/>
          </a:bodyPr>
          <a:lstStyle/>
          <a:p>
            <a:r>
              <a:rPr lang="en-US" sz="3200" dirty="0"/>
              <a:t>Types of Data Collection:</a:t>
            </a:r>
          </a:p>
          <a:p>
            <a:pPr lvl="1"/>
            <a:r>
              <a:rPr lang="en-US" sz="2800" b="1" dirty="0"/>
              <a:t>Continuous Recording</a:t>
            </a:r>
          </a:p>
          <a:p>
            <a:pPr lvl="2"/>
            <a:r>
              <a:rPr lang="en-US" sz="2400" dirty="0"/>
              <a:t>What is it?</a:t>
            </a:r>
          </a:p>
          <a:p>
            <a:pPr lvl="2"/>
            <a:r>
              <a:rPr lang="en-US" sz="2400" dirty="0"/>
              <a:t>Allows you to record?</a:t>
            </a:r>
          </a:p>
          <a:p>
            <a:pPr lvl="2"/>
            <a:r>
              <a:rPr lang="en-US" sz="2400" dirty="0"/>
              <a:t>Real-time recording</a:t>
            </a:r>
          </a:p>
          <a:p>
            <a:pPr lvl="2"/>
            <a:endParaRPr lang="en-US" sz="2400" dirty="0"/>
          </a:p>
          <a:p>
            <a:pPr lvl="2"/>
            <a:endParaRPr lang="en-US" sz="2400" dirty="0"/>
          </a:p>
          <a:p>
            <a:pPr lvl="2"/>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2101182915"/>
              </p:ext>
            </p:extLst>
          </p:nvPr>
        </p:nvGraphicFramePr>
        <p:xfrm>
          <a:off x="4681154" y="1364778"/>
          <a:ext cx="7383468" cy="4871720"/>
        </p:xfrm>
        <a:graphic>
          <a:graphicData uri="http://schemas.openxmlformats.org/drawingml/2006/table">
            <a:tbl>
              <a:tblPr firstRow="1" firstCol="1" bandRow="1">
                <a:tableStyleId>{5C22544A-7EE6-4342-B048-85BDC9FD1C3A}</a:tableStyleId>
              </a:tblPr>
              <a:tblGrid>
                <a:gridCol w="2695552">
                  <a:extLst>
                    <a:ext uri="{9D8B030D-6E8A-4147-A177-3AD203B41FA5}">
                      <a16:colId xmlns:a16="http://schemas.microsoft.com/office/drawing/2014/main" val="20000"/>
                    </a:ext>
                  </a:extLst>
                </a:gridCol>
                <a:gridCol w="2595096">
                  <a:extLst>
                    <a:ext uri="{9D8B030D-6E8A-4147-A177-3AD203B41FA5}">
                      <a16:colId xmlns:a16="http://schemas.microsoft.com/office/drawing/2014/main" val="20001"/>
                    </a:ext>
                  </a:extLst>
                </a:gridCol>
                <a:gridCol w="2092820">
                  <a:extLst>
                    <a:ext uri="{9D8B030D-6E8A-4147-A177-3AD203B41FA5}">
                      <a16:colId xmlns:a16="http://schemas.microsoft.com/office/drawing/2014/main" val="20002"/>
                    </a:ext>
                  </a:extLst>
                </a:gridCol>
              </a:tblGrid>
              <a:tr h="983872">
                <a:tc gridSpan="3">
                  <a:txBody>
                    <a:bodyPr/>
                    <a:lstStyle/>
                    <a:p>
                      <a:pPr>
                        <a:lnSpc>
                          <a:spcPct val="200000"/>
                        </a:lnSpc>
                        <a:spcAft>
                          <a:spcPts val="0"/>
                        </a:spcAft>
                      </a:pPr>
                      <a:r>
                        <a:rPr lang="en-US" sz="1800" dirty="0">
                          <a:effectLst/>
                        </a:rPr>
                        <a:t>Target Behavior – Completing homework without interruption</a:t>
                      </a:r>
                      <a:endParaRPr lang="en-US" sz="1200" dirty="0">
                        <a:effectLst/>
                      </a:endParaRPr>
                    </a:p>
                    <a:p>
                      <a:pPr>
                        <a:lnSpc>
                          <a:spcPct val="200000"/>
                        </a:lnSpc>
                        <a:spcAft>
                          <a:spcPts val="0"/>
                        </a:spcAft>
                      </a:pPr>
                      <a:r>
                        <a:rPr lang="en-US" sz="1800" dirty="0">
                          <a:effectLst/>
                        </a:rPr>
                        <a:t>Problem Behavior – Checking the phone while studying</a:t>
                      </a:r>
                      <a:endParaRPr lang="en-US" sz="1200" dirty="0">
                        <a:effectLst/>
                        <a:latin typeface="Calibri"/>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4928">
                <a:tc>
                  <a:txBody>
                    <a:bodyPr/>
                    <a:lstStyle/>
                    <a:p>
                      <a:pPr>
                        <a:lnSpc>
                          <a:spcPct val="200000"/>
                        </a:lnSpc>
                        <a:spcAft>
                          <a:spcPts val="0"/>
                        </a:spcAft>
                      </a:pPr>
                      <a:r>
                        <a:rPr lang="en-US" sz="1800" dirty="0">
                          <a:effectLst/>
                        </a:rPr>
                        <a:t>Behavior Start – 1:06pm</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Behavior Stop – 1:07pm</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Lasted – 1 minute</a:t>
                      </a:r>
                      <a:endParaRPr lang="en-US" sz="1200" dirty="0">
                        <a:effectLst/>
                        <a:latin typeface="Calibri"/>
                      </a:endParaRPr>
                    </a:p>
                  </a:txBody>
                  <a:tcPr marL="68580" marR="68580" marT="0" marB="0"/>
                </a:tc>
                <a:extLst>
                  <a:ext uri="{0D108BD9-81ED-4DB2-BD59-A6C34878D82A}">
                    <a16:rowId xmlns:a16="http://schemas.microsoft.com/office/drawing/2014/main" val="10001"/>
                  </a:ext>
                </a:extLst>
              </a:tr>
              <a:tr h="454928">
                <a:tc>
                  <a:txBody>
                    <a:bodyPr/>
                    <a:lstStyle/>
                    <a:p>
                      <a:pPr>
                        <a:lnSpc>
                          <a:spcPct val="200000"/>
                        </a:lnSpc>
                        <a:spcAft>
                          <a:spcPts val="0"/>
                        </a:spcAft>
                      </a:pPr>
                      <a:r>
                        <a:rPr lang="en-US" sz="1800" dirty="0">
                          <a:effectLst/>
                        </a:rPr>
                        <a:t>Behavior Start – 1:09pm</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Behavior Stop – 1:12pm</a:t>
                      </a:r>
                      <a:endParaRPr lang="en-US" sz="1200" dirty="0">
                        <a:effectLst/>
                        <a:latin typeface="Calibri"/>
                      </a:endParaRPr>
                    </a:p>
                  </a:txBody>
                  <a:tcPr marL="68580" marR="68580" marT="0" marB="0"/>
                </a:tc>
                <a:tc>
                  <a:txBody>
                    <a:bodyPr/>
                    <a:lstStyle/>
                    <a:p>
                      <a:pPr>
                        <a:lnSpc>
                          <a:spcPct val="200000"/>
                        </a:lnSpc>
                        <a:spcAft>
                          <a:spcPts val="0"/>
                        </a:spcAft>
                      </a:pPr>
                      <a:r>
                        <a:rPr lang="en-US" sz="1800">
                          <a:effectLst/>
                        </a:rPr>
                        <a:t>Lasted – 3 minutes</a:t>
                      </a:r>
                      <a:endParaRPr lang="en-US" sz="1200">
                        <a:effectLst/>
                        <a:latin typeface="Calibri"/>
                      </a:endParaRPr>
                    </a:p>
                  </a:txBody>
                  <a:tcPr marL="68580" marR="68580" marT="0" marB="0"/>
                </a:tc>
                <a:extLst>
                  <a:ext uri="{0D108BD9-81ED-4DB2-BD59-A6C34878D82A}">
                    <a16:rowId xmlns:a16="http://schemas.microsoft.com/office/drawing/2014/main" val="10002"/>
                  </a:ext>
                </a:extLst>
              </a:tr>
              <a:tr h="454928">
                <a:tc>
                  <a:txBody>
                    <a:bodyPr/>
                    <a:lstStyle/>
                    <a:p>
                      <a:pPr>
                        <a:lnSpc>
                          <a:spcPct val="200000"/>
                        </a:lnSpc>
                        <a:spcAft>
                          <a:spcPts val="0"/>
                        </a:spcAft>
                      </a:pPr>
                      <a:r>
                        <a:rPr lang="en-US" sz="1800" dirty="0">
                          <a:effectLst/>
                        </a:rPr>
                        <a:t>Behavior Start – 1:15pm</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Behavior Stop – 1:18pm</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Lasted – 3 minutes</a:t>
                      </a:r>
                      <a:endParaRPr lang="en-US" sz="1200" dirty="0">
                        <a:effectLst/>
                        <a:latin typeface="Calibri"/>
                      </a:endParaRPr>
                    </a:p>
                  </a:txBody>
                  <a:tcPr marL="68580" marR="68580" marT="0" marB="0"/>
                </a:tc>
                <a:extLst>
                  <a:ext uri="{0D108BD9-81ED-4DB2-BD59-A6C34878D82A}">
                    <a16:rowId xmlns:a16="http://schemas.microsoft.com/office/drawing/2014/main" val="10003"/>
                  </a:ext>
                </a:extLst>
              </a:tr>
              <a:tr h="454928">
                <a:tc>
                  <a:txBody>
                    <a:bodyPr/>
                    <a:lstStyle/>
                    <a:p>
                      <a:pPr>
                        <a:lnSpc>
                          <a:spcPct val="200000"/>
                        </a:lnSpc>
                        <a:spcAft>
                          <a:spcPts val="0"/>
                        </a:spcAft>
                      </a:pPr>
                      <a:r>
                        <a:rPr lang="en-US" sz="1800">
                          <a:effectLst/>
                        </a:rPr>
                        <a:t>Behavior Start – 1:22pm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Behavior Stop – 1:26pm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Lasted – 4 minutes</a:t>
                      </a:r>
                      <a:endParaRPr lang="en-US" sz="1200">
                        <a:effectLst/>
                        <a:latin typeface="Calibri"/>
                      </a:endParaRPr>
                    </a:p>
                  </a:txBody>
                  <a:tcPr marL="68580" marR="68580" marT="0" marB="0"/>
                </a:tc>
                <a:extLst>
                  <a:ext uri="{0D108BD9-81ED-4DB2-BD59-A6C34878D82A}">
                    <a16:rowId xmlns:a16="http://schemas.microsoft.com/office/drawing/2014/main" val="10004"/>
                  </a:ext>
                </a:extLst>
              </a:tr>
              <a:tr h="454928">
                <a:tc>
                  <a:txBody>
                    <a:bodyPr/>
                    <a:lstStyle/>
                    <a:p>
                      <a:pPr>
                        <a:lnSpc>
                          <a:spcPct val="200000"/>
                        </a:lnSpc>
                        <a:spcAft>
                          <a:spcPts val="0"/>
                        </a:spcAft>
                      </a:pPr>
                      <a:r>
                        <a:rPr lang="en-US" sz="1800">
                          <a:effectLst/>
                        </a:rPr>
                        <a:t>Behavior Start – 1:35pm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Behavior Stop – 1:38pm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Lasted – 3 minutes</a:t>
                      </a:r>
                      <a:endParaRPr lang="en-US" sz="1200">
                        <a:effectLst/>
                        <a:latin typeface="Calibri"/>
                      </a:endParaRPr>
                    </a:p>
                  </a:txBody>
                  <a:tcPr marL="68580" marR="68580" marT="0" marB="0"/>
                </a:tc>
                <a:extLst>
                  <a:ext uri="{0D108BD9-81ED-4DB2-BD59-A6C34878D82A}">
                    <a16:rowId xmlns:a16="http://schemas.microsoft.com/office/drawing/2014/main" val="10005"/>
                  </a:ext>
                </a:extLst>
              </a:tr>
              <a:tr h="454928">
                <a:tc>
                  <a:txBody>
                    <a:bodyPr/>
                    <a:lstStyle/>
                    <a:p>
                      <a:pPr>
                        <a:lnSpc>
                          <a:spcPct val="200000"/>
                        </a:lnSpc>
                        <a:spcAft>
                          <a:spcPts val="0"/>
                        </a:spcAft>
                      </a:pPr>
                      <a:r>
                        <a:rPr lang="en-US" sz="1800">
                          <a:effectLst/>
                        </a:rPr>
                        <a:t>Behavior Start – 1:45pm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Behavior Stop – 1:49pm</a:t>
                      </a:r>
                      <a:endParaRPr lang="en-US" sz="1200">
                        <a:effectLst/>
                        <a:latin typeface="Calibri"/>
                      </a:endParaRPr>
                    </a:p>
                  </a:txBody>
                  <a:tcPr marL="68580" marR="68580" marT="0" marB="0"/>
                </a:tc>
                <a:tc>
                  <a:txBody>
                    <a:bodyPr/>
                    <a:lstStyle/>
                    <a:p>
                      <a:pPr>
                        <a:lnSpc>
                          <a:spcPct val="200000"/>
                        </a:lnSpc>
                        <a:spcAft>
                          <a:spcPts val="0"/>
                        </a:spcAft>
                      </a:pPr>
                      <a:r>
                        <a:rPr lang="en-US" sz="1800">
                          <a:effectLst/>
                        </a:rPr>
                        <a:t>Lasted – 4 minutes</a:t>
                      </a:r>
                      <a:endParaRPr lang="en-US" sz="1200">
                        <a:effectLst/>
                        <a:latin typeface="Calibri"/>
                      </a:endParaRPr>
                    </a:p>
                  </a:txBody>
                  <a:tcPr marL="68580" marR="68580" marT="0" marB="0"/>
                </a:tc>
                <a:extLst>
                  <a:ext uri="{0D108BD9-81ED-4DB2-BD59-A6C34878D82A}">
                    <a16:rowId xmlns:a16="http://schemas.microsoft.com/office/drawing/2014/main" val="10006"/>
                  </a:ext>
                </a:extLst>
              </a:tr>
              <a:tr h="454928">
                <a:tc gridSpan="2">
                  <a:txBody>
                    <a:bodyPr/>
                    <a:lstStyle/>
                    <a:p>
                      <a:pPr>
                        <a:lnSpc>
                          <a:spcPct val="200000"/>
                        </a:lnSpc>
                        <a:spcAft>
                          <a:spcPts val="0"/>
                        </a:spcAft>
                      </a:pPr>
                      <a:r>
                        <a:rPr lang="en-US" sz="1800">
                          <a:effectLst/>
                        </a:rPr>
                        <a:t> </a:t>
                      </a:r>
                      <a:endParaRPr lang="en-US" sz="1200">
                        <a:effectLst/>
                        <a:latin typeface="Calibri"/>
                      </a:endParaRPr>
                    </a:p>
                  </a:txBody>
                  <a:tcPr marL="68580" marR="68580" marT="0" marB="0"/>
                </a:tc>
                <a:tc hMerge="1">
                  <a:txBody>
                    <a:bodyPr/>
                    <a:lstStyle/>
                    <a:p>
                      <a:endParaRPr lang="en-US"/>
                    </a:p>
                  </a:txBody>
                  <a:tcPr/>
                </a:tc>
                <a:tc>
                  <a:txBody>
                    <a:bodyPr/>
                    <a:lstStyle/>
                    <a:p>
                      <a:pPr>
                        <a:lnSpc>
                          <a:spcPct val="200000"/>
                        </a:lnSpc>
                        <a:spcAft>
                          <a:spcPts val="0"/>
                        </a:spcAft>
                      </a:pPr>
                      <a:r>
                        <a:rPr lang="en-US" sz="1800">
                          <a:effectLst/>
                        </a:rPr>
                        <a:t> </a:t>
                      </a:r>
                      <a:endParaRPr lang="en-US" sz="1200">
                        <a:effectLst/>
                        <a:latin typeface="Calibri"/>
                      </a:endParaRPr>
                    </a:p>
                  </a:txBody>
                  <a:tcPr marL="68580" marR="68580" marT="0" marB="0"/>
                </a:tc>
                <a:extLst>
                  <a:ext uri="{0D108BD9-81ED-4DB2-BD59-A6C34878D82A}">
                    <a16:rowId xmlns:a16="http://schemas.microsoft.com/office/drawing/2014/main" val="10007"/>
                  </a:ext>
                </a:extLst>
              </a:tr>
              <a:tr h="528944">
                <a:tc>
                  <a:txBody>
                    <a:bodyPr/>
                    <a:lstStyle/>
                    <a:p>
                      <a:pPr>
                        <a:spcAft>
                          <a:spcPts val="0"/>
                        </a:spcAft>
                      </a:pPr>
                      <a:r>
                        <a:rPr lang="en-US" sz="1800">
                          <a:effectLst/>
                        </a:rPr>
                        <a:t>Frequency: 6</a:t>
                      </a:r>
                      <a:endParaRPr lang="en-US" sz="1200">
                        <a:effectLst/>
                      </a:endParaRPr>
                    </a:p>
                    <a:p>
                      <a:pPr>
                        <a:spcAft>
                          <a:spcPts val="0"/>
                        </a:spcAft>
                      </a:pPr>
                      <a:r>
                        <a:rPr lang="en-US" sz="1800">
                          <a:effectLst/>
                        </a:rPr>
                        <a:t>     6 total start-stops</a:t>
                      </a:r>
                      <a:endParaRPr lang="en-US" sz="1200">
                        <a:effectLst/>
                        <a:latin typeface="Calibri"/>
                      </a:endParaRPr>
                    </a:p>
                  </a:txBody>
                  <a:tcPr marL="68580" marR="68580" marT="0" marB="0"/>
                </a:tc>
                <a:tc>
                  <a:txBody>
                    <a:bodyPr/>
                    <a:lstStyle/>
                    <a:p>
                      <a:pPr>
                        <a:spcAft>
                          <a:spcPts val="0"/>
                        </a:spcAft>
                      </a:pPr>
                      <a:r>
                        <a:rPr lang="en-US" sz="1800" dirty="0">
                          <a:effectLst/>
                        </a:rPr>
                        <a:t>Duration: 3 minutes</a:t>
                      </a:r>
                      <a:endParaRPr lang="en-US" sz="1200" dirty="0">
                        <a:effectLst/>
                      </a:endParaRPr>
                    </a:p>
                    <a:p>
                      <a:pPr>
                        <a:spcAft>
                          <a:spcPts val="0"/>
                        </a:spcAft>
                      </a:pPr>
                      <a:r>
                        <a:rPr lang="en-US" sz="1800" dirty="0">
                          <a:effectLst/>
                        </a:rPr>
                        <a:t>18 mins/6 behaviors</a:t>
                      </a:r>
                      <a:endParaRPr lang="en-US" sz="1200" dirty="0">
                        <a:effectLst/>
                        <a:latin typeface="Calibri"/>
                      </a:endParaRPr>
                    </a:p>
                  </a:txBody>
                  <a:tcPr marL="68580" marR="68580" marT="0" marB="0"/>
                </a:tc>
                <a:tc>
                  <a:txBody>
                    <a:bodyPr/>
                    <a:lstStyle/>
                    <a:p>
                      <a:pPr>
                        <a:lnSpc>
                          <a:spcPct val="200000"/>
                        </a:lnSpc>
                        <a:spcAft>
                          <a:spcPts val="0"/>
                        </a:spcAft>
                      </a:pPr>
                      <a:r>
                        <a:rPr lang="en-US" sz="1800" dirty="0">
                          <a:effectLst/>
                        </a:rPr>
                        <a:t> </a:t>
                      </a:r>
                      <a:endParaRPr lang="en-US" sz="1200" dirty="0">
                        <a:effectLst/>
                        <a:latin typeface="Calibri"/>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1549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How of Data Collection</a:t>
            </a:r>
          </a:p>
        </p:txBody>
      </p:sp>
      <p:sp>
        <p:nvSpPr>
          <p:cNvPr id="5" name="Content Placeholder 4"/>
          <p:cNvSpPr>
            <a:spLocks noGrp="1"/>
          </p:cNvSpPr>
          <p:nvPr>
            <p:ph idx="1"/>
          </p:nvPr>
        </p:nvSpPr>
        <p:spPr/>
        <p:txBody>
          <a:bodyPr>
            <a:normAutofit/>
          </a:bodyPr>
          <a:lstStyle/>
          <a:p>
            <a:r>
              <a:rPr lang="en-US" sz="4000" dirty="0"/>
              <a:t>Types of Data Collection</a:t>
            </a:r>
          </a:p>
          <a:p>
            <a:pPr lvl="1"/>
            <a:r>
              <a:rPr lang="en-US" sz="3600" b="1" dirty="0"/>
              <a:t>Product or Outcome Recording</a:t>
            </a:r>
          </a:p>
          <a:p>
            <a:pPr lvl="2"/>
            <a:r>
              <a:rPr lang="en-US" sz="3200" dirty="0"/>
              <a:t>What is it?</a:t>
            </a:r>
          </a:p>
          <a:p>
            <a:pPr lvl="2"/>
            <a:endParaRPr lang="en-US" sz="3200" dirty="0"/>
          </a:p>
          <a:p>
            <a:pPr lvl="2"/>
            <a:r>
              <a:rPr lang="en-US" sz="3200" dirty="0"/>
              <a:t>Benefit</a:t>
            </a:r>
          </a:p>
          <a:p>
            <a:pPr lvl="2"/>
            <a:endParaRPr lang="en-US" sz="3200" dirty="0"/>
          </a:p>
          <a:p>
            <a:pPr lvl="2"/>
            <a:r>
              <a:rPr lang="en-US" sz="3200" dirty="0"/>
              <a:t>Limitation</a:t>
            </a:r>
          </a:p>
          <a:p>
            <a:pPr lvl="2"/>
            <a:endParaRPr lang="en-US" sz="3200" dirty="0"/>
          </a:p>
        </p:txBody>
      </p:sp>
      <p:grpSp>
        <p:nvGrpSpPr>
          <p:cNvPr id="2" name="Group 1"/>
          <p:cNvGrpSpPr/>
          <p:nvPr/>
        </p:nvGrpSpPr>
        <p:grpSpPr>
          <a:xfrm>
            <a:off x="5984532" y="3474720"/>
            <a:ext cx="5730192" cy="3123321"/>
            <a:chOff x="6851796" y="3991708"/>
            <a:chExt cx="4997842" cy="2381250"/>
          </a:xfrm>
        </p:grpSpPr>
        <p:pic>
          <p:nvPicPr>
            <p:cNvPr id="2050" name="Picture 2" descr="https://tse4.mm.bing.net/th?id=OIP.aYsqQ_W9s_3v1JuOR7AKKAEsEs&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8388" y="3991708"/>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tse2.mm.bing.net/th?id=OIP.QEZ9uW1otRCYVq-RsEn6cAEsEs&amp;pid=15.1&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1796" y="3991708"/>
              <a:ext cx="2381250" cy="23812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1549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How of Data Collection</a:t>
            </a:r>
          </a:p>
        </p:txBody>
      </p:sp>
      <p:sp>
        <p:nvSpPr>
          <p:cNvPr id="5" name="Content Placeholder 4"/>
          <p:cNvSpPr>
            <a:spLocks noGrp="1"/>
          </p:cNvSpPr>
          <p:nvPr>
            <p:ph idx="1"/>
          </p:nvPr>
        </p:nvSpPr>
        <p:spPr>
          <a:xfrm>
            <a:off x="838200" y="1825624"/>
            <a:ext cx="10515600" cy="4651375"/>
          </a:xfrm>
        </p:spPr>
        <p:txBody>
          <a:bodyPr>
            <a:normAutofit/>
          </a:bodyPr>
          <a:lstStyle/>
          <a:p>
            <a:r>
              <a:rPr lang="en-US" sz="3600" dirty="0"/>
              <a:t>Types of Data Collection</a:t>
            </a:r>
          </a:p>
          <a:p>
            <a:pPr lvl="1"/>
            <a:r>
              <a:rPr lang="en-US" sz="3200" b="1" dirty="0"/>
              <a:t>Interval Recording</a:t>
            </a:r>
          </a:p>
          <a:p>
            <a:pPr lvl="2"/>
            <a:r>
              <a:rPr lang="en-US" sz="2800" dirty="0"/>
              <a:t>What is it? </a:t>
            </a:r>
          </a:p>
          <a:p>
            <a:pPr lvl="2"/>
            <a:r>
              <a:rPr lang="en-US" sz="2800" dirty="0"/>
              <a:t>Whole vs. partial</a:t>
            </a:r>
          </a:p>
          <a:p>
            <a:pPr lvl="3"/>
            <a:r>
              <a:rPr lang="en-US" sz="2600" dirty="0"/>
              <a:t>Continuous</a:t>
            </a:r>
          </a:p>
          <a:p>
            <a:pPr lvl="2"/>
            <a:endParaRPr lang="en-US" sz="2800" dirty="0"/>
          </a:p>
          <a:p>
            <a:pPr lvl="2"/>
            <a:r>
              <a:rPr lang="en-US" sz="2800" dirty="0"/>
              <a:t>Example</a:t>
            </a:r>
          </a:p>
          <a:p>
            <a:pPr lvl="2"/>
            <a:endParaRPr lang="en-US" sz="2800" dirty="0"/>
          </a:p>
          <a:p>
            <a:pPr lvl="2"/>
            <a:r>
              <a:rPr lang="en-US" sz="2800" dirty="0"/>
              <a:t>Time Sample recording</a:t>
            </a:r>
          </a:p>
          <a:p>
            <a:pPr lvl="3"/>
            <a:r>
              <a:rPr lang="en-US" sz="2600" dirty="0"/>
              <a:t>Discontinuous</a:t>
            </a:r>
          </a:p>
          <a:p>
            <a:pPr lvl="2"/>
            <a:endParaRPr lang="en-US" sz="2800" dirty="0"/>
          </a:p>
          <a:p>
            <a:pPr lvl="2"/>
            <a:endParaRPr lang="en-US" sz="2800" dirty="0"/>
          </a:p>
        </p:txBody>
      </p:sp>
    </p:spTree>
    <p:extLst>
      <p:ext uri="{BB962C8B-B14F-4D97-AF65-F5344CB8AC3E}">
        <p14:creationId xmlns:p14="http://schemas.microsoft.com/office/powerpoint/2010/main" val="28965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What of Data Collection</a:t>
            </a:r>
          </a:p>
        </p:txBody>
      </p:sp>
      <p:sp>
        <p:nvSpPr>
          <p:cNvPr id="5" name="Content Placeholder 4"/>
          <p:cNvSpPr>
            <a:spLocks noGrp="1"/>
          </p:cNvSpPr>
          <p:nvPr>
            <p:ph idx="1"/>
          </p:nvPr>
        </p:nvSpPr>
        <p:spPr>
          <a:xfrm>
            <a:off x="182880" y="1657985"/>
            <a:ext cx="10515600" cy="4351338"/>
          </a:xfrm>
        </p:spPr>
        <p:txBody>
          <a:bodyPr/>
          <a:lstStyle/>
          <a:p>
            <a:r>
              <a:rPr lang="en-US" dirty="0"/>
              <a:t>Recording can be done in many ways. </a:t>
            </a:r>
          </a:p>
          <a:p>
            <a:pPr lvl="1"/>
            <a:r>
              <a:rPr lang="en-US" dirty="0"/>
              <a:t>Examples????</a:t>
            </a:r>
          </a:p>
          <a:p>
            <a:pPr lvl="1"/>
            <a:endParaRPr lang="en-US" dirty="0"/>
          </a:p>
          <a:p>
            <a:pPr lvl="1"/>
            <a:r>
              <a:rPr lang="en-US" dirty="0"/>
              <a:t>ABC Charts</a:t>
            </a:r>
          </a:p>
          <a:p>
            <a:pPr lvl="2"/>
            <a:r>
              <a:rPr lang="en-US" dirty="0"/>
              <a:t>Also called structured diaries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3440" y="2087314"/>
            <a:ext cx="7101840" cy="4603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5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012024"/>
          </a:xfrm>
        </p:spPr>
        <p:txBody>
          <a:bodyPr/>
          <a:lstStyle/>
          <a:p>
            <a:r>
              <a:rPr lang="en-US" dirty="0"/>
              <a:t>Summarizing ABC Charts</a:t>
            </a:r>
          </a:p>
        </p:txBody>
      </p:sp>
      <p:pic>
        <p:nvPicPr>
          <p:cNvPr id="3" name="Picture 2" descr="Table&#10;&#10;Description automatically generated">
            <a:extLst>
              <a:ext uri="{FF2B5EF4-FFF2-40B4-BE49-F238E27FC236}">
                <a16:creationId xmlns:a16="http://schemas.microsoft.com/office/drawing/2014/main" id="{EDB90708-0BEE-4E9A-AA97-B80F89AF4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1075" y="1385887"/>
            <a:ext cx="10229850" cy="4086225"/>
          </a:xfrm>
          <a:prstGeom prst="rect">
            <a:avLst/>
          </a:prstGeom>
        </p:spPr>
      </p:pic>
    </p:spTree>
    <p:extLst>
      <p:ext uri="{BB962C8B-B14F-4D97-AF65-F5344CB8AC3E}">
        <p14:creationId xmlns:p14="http://schemas.microsoft.com/office/powerpoint/2010/main" val="337379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Making Recording Easier</a:t>
            </a:r>
          </a:p>
        </p:txBody>
      </p:sp>
      <p:sp>
        <p:nvSpPr>
          <p:cNvPr id="5" name="Content Placeholder 4"/>
          <p:cNvSpPr>
            <a:spLocks noGrp="1"/>
          </p:cNvSpPr>
          <p:nvPr>
            <p:ph idx="1"/>
          </p:nvPr>
        </p:nvSpPr>
        <p:spPr/>
        <p:txBody>
          <a:bodyPr>
            <a:noAutofit/>
          </a:bodyPr>
          <a:lstStyle/>
          <a:p>
            <a:r>
              <a:rPr lang="en-US" sz="3200" dirty="0"/>
              <a:t>Make sure you have your recording instruments with you when relevant. </a:t>
            </a:r>
          </a:p>
          <a:p>
            <a:endParaRPr lang="en-US" sz="3200" dirty="0"/>
          </a:p>
          <a:p>
            <a:r>
              <a:rPr lang="en-US" sz="3200" dirty="0"/>
              <a:t>Record right away. </a:t>
            </a:r>
          </a:p>
          <a:p>
            <a:endParaRPr lang="en-US" sz="3200" dirty="0"/>
          </a:p>
          <a:p>
            <a:r>
              <a:rPr lang="en-US" sz="3200" dirty="0"/>
              <a:t>Be honest.</a:t>
            </a:r>
          </a:p>
          <a:p>
            <a:endParaRPr lang="en-US" sz="3200" dirty="0"/>
          </a:p>
          <a:p>
            <a:r>
              <a:rPr lang="en-US" sz="3200" dirty="0"/>
              <a:t>Review your ABC charts and the summary tables you make. </a:t>
            </a:r>
          </a:p>
        </p:txBody>
      </p:sp>
    </p:spTree>
    <p:extLst>
      <p:ext uri="{BB962C8B-B14F-4D97-AF65-F5344CB8AC3E}">
        <p14:creationId xmlns:p14="http://schemas.microsoft.com/office/powerpoint/2010/main" val="33737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Issues with Recording</a:t>
            </a:r>
          </a:p>
        </p:txBody>
      </p:sp>
      <p:sp>
        <p:nvSpPr>
          <p:cNvPr id="5" name="Content Placeholder 4"/>
          <p:cNvSpPr>
            <a:spLocks noGrp="1"/>
          </p:cNvSpPr>
          <p:nvPr>
            <p:ph idx="1"/>
          </p:nvPr>
        </p:nvSpPr>
        <p:spPr/>
        <p:txBody>
          <a:bodyPr>
            <a:normAutofit/>
          </a:bodyPr>
          <a:lstStyle/>
          <a:p>
            <a:r>
              <a:rPr lang="en-US" sz="4000" dirty="0"/>
              <a:t>Reactivity</a:t>
            </a:r>
          </a:p>
          <a:p>
            <a:endParaRPr lang="en-US" sz="4000" dirty="0"/>
          </a:p>
          <a:p>
            <a:r>
              <a:rPr lang="en-US" sz="4000" dirty="0" err="1"/>
              <a:t>Interobserver</a:t>
            </a:r>
            <a:r>
              <a:rPr lang="en-US" sz="4000" dirty="0"/>
              <a:t> Agreement</a:t>
            </a:r>
          </a:p>
        </p:txBody>
      </p:sp>
    </p:spTree>
    <p:extLst>
      <p:ext uri="{BB962C8B-B14F-4D97-AF65-F5344CB8AC3E}">
        <p14:creationId xmlns:p14="http://schemas.microsoft.com/office/powerpoint/2010/main" val="392451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5.2</a:t>
            </a:r>
          </a:p>
        </p:txBody>
      </p:sp>
      <p:sp>
        <p:nvSpPr>
          <p:cNvPr id="5" name="Text Placeholder 4"/>
          <p:cNvSpPr>
            <a:spLocks noGrp="1"/>
          </p:cNvSpPr>
          <p:nvPr>
            <p:ph type="body" idx="1"/>
          </p:nvPr>
        </p:nvSpPr>
        <p:spPr/>
        <p:txBody>
          <a:bodyPr>
            <a:normAutofit/>
          </a:bodyPr>
          <a:lstStyle/>
          <a:p>
            <a:r>
              <a:rPr lang="en-US" sz="3200" b="1" dirty="0">
                <a:solidFill>
                  <a:srgbClr val="FF0000"/>
                </a:solidFill>
              </a:rPr>
              <a:t>The Baseline Phase</a:t>
            </a:r>
          </a:p>
        </p:txBody>
      </p:sp>
    </p:spTree>
    <p:extLst>
      <p:ext uri="{BB962C8B-B14F-4D97-AF65-F5344CB8AC3E}">
        <p14:creationId xmlns:p14="http://schemas.microsoft.com/office/powerpoint/2010/main" val="383771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Baseline Phase?</a:t>
            </a:r>
          </a:p>
        </p:txBody>
      </p:sp>
      <p:sp>
        <p:nvSpPr>
          <p:cNvPr id="5" name="Content Placeholder 4"/>
          <p:cNvSpPr>
            <a:spLocks noGrp="1"/>
          </p:cNvSpPr>
          <p:nvPr>
            <p:ph idx="1"/>
          </p:nvPr>
        </p:nvSpPr>
        <p:spPr/>
        <p:txBody>
          <a:bodyPr>
            <a:normAutofit/>
          </a:bodyPr>
          <a:lstStyle/>
          <a:p>
            <a:r>
              <a:rPr lang="en-US" sz="3600" dirty="0"/>
              <a:t>The baseline phase is when we collect data but </a:t>
            </a:r>
            <a:r>
              <a:rPr lang="en-US" sz="3600" u="sng" dirty="0"/>
              <a:t>do not </a:t>
            </a:r>
            <a:r>
              <a:rPr lang="en-US" sz="3600" dirty="0"/>
              <a:t>attempt to change our behavior.</a:t>
            </a:r>
          </a:p>
          <a:p>
            <a:endParaRPr lang="en-US" sz="3600" dirty="0"/>
          </a:p>
          <a:p>
            <a:r>
              <a:rPr lang="en-US" sz="3600" dirty="0"/>
              <a:t>What if your deficit is 0? </a:t>
            </a:r>
          </a:p>
          <a:p>
            <a:pPr lvl="1"/>
            <a:r>
              <a:rPr lang="en-US" sz="3200" dirty="0"/>
              <a:t>Is a baseline phase still needed?</a:t>
            </a:r>
          </a:p>
        </p:txBody>
      </p:sp>
    </p:spTree>
    <p:extLst>
      <p:ext uri="{BB962C8B-B14F-4D97-AF65-F5344CB8AC3E}">
        <p14:creationId xmlns:p14="http://schemas.microsoft.com/office/powerpoint/2010/main" val="342676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Overview</a:t>
            </a:r>
          </a:p>
        </p:txBody>
      </p:sp>
      <p:sp>
        <p:nvSpPr>
          <p:cNvPr id="3" name="Content Placeholder 2"/>
          <p:cNvSpPr>
            <a:spLocks noGrp="1"/>
          </p:cNvSpPr>
          <p:nvPr>
            <p:ph idx="1"/>
          </p:nvPr>
        </p:nvSpPr>
        <p:spPr/>
        <p:txBody>
          <a:bodyPr/>
          <a:lstStyle/>
          <a:p>
            <a:r>
              <a:rPr lang="en-US" dirty="0"/>
              <a:t>In Modules 3 and 4, we began our discussion of planning for change by addressing the importance of </a:t>
            </a:r>
            <a:r>
              <a:rPr lang="en-US" dirty="0">
                <a:solidFill>
                  <a:srgbClr val="FF0000"/>
                </a:solidFill>
              </a:rPr>
              <a:t>being willing to change</a:t>
            </a:r>
            <a:r>
              <a:rPr lang="en-US" dirty="0"/>
              <a:t>, for our own reasons and not due to the request of others, and clearly </a:t>
            </a:r>
            <a:r>
              <a:rPr lang="en-US" dirty="0">
                <a:solidFill>
                  <a:srgbClr val="FF0000"/>
                </a:solidFill>
              </a:rPr>
              <a:t>defining</a:t>
            </a:r>
            <a:r>
              <a:rPr lang="en-US" dirty="0"/>
              <a:t> the behavior to be changed and any other behaviors that could be a threat to our overall plan’s success. </a:t>
            </a:r>
          </a:p>
          <a:p>
            <a:r>
              <a:rPr lang="en-US" dirty="0"/>
              <a:t>Now we will discuss how to </a:t>
            </a:r>
            <a:r>
              <a:rPr lang="en-US" dirty="0">
                <a:solidFill>
                  <a:srgbClr val="FF0000"/>
                </a:solidFill>
              </a:rPr>
              <a:t>collect data </a:t>
            </a:r>
            <a:r>
              <a:rPr lang="en-US" dirty="0"/>
              <a:t>and then use this information to conduct a </a:t>
            </a:r>
            <a:r>
              <a:rPr lang="en-US" dirty="0">
                <a:solidFill>
                  <a:srgbClr val="FF0000"/>
                </a:solidFill>
              </a:rPr>
              <a:t>functional assessment</a:t>
            </a:r>
            <a:r>
              <a:rPr lang="en-US" dirty="0"/>
              <a:t>. </a:t>
            </a:r>
          </a:p>
          <a:p>
            <a:r>
              <a:rPr lang="en-US" dirty="0"/>
              <a:t>This exercise will place us in the </a:t>
            </a:r>
            <a:r>
              <a:rPr lang="en-US" dirty="0">
                <a:solidFill>
                  <a:srgbClr val="FF0000"/>
                </a:solidFill>
              </a:rPr>
              <a:t>baseline phase </a:t>
            </a:r>
            <a:r>
              <a:rPr lang="en-US" dirty="0"/>
              <a:t>which recall is when we gather data about how much the problem behavior or desired behavior occur.</a:t>
            </a:r>
          </a:p>
        </p:txBody>
      </p:sp>
    </p:spTree>
    <p:extLst>
      <p:ext uri="{BB962C8B-B14F-4D97-AF65-F5344CB8AC3E}">
        <p14:creationId xmlns:p14="http://schemas.microsoft.com/office/powerpoint/2010/main" val="2850365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Baseline Phase</a:t>
            </a:r>
          </a:p>
        </p:txBody>
      </p:sp>
      <p:sp>
        <p:nvSpPr>
          <p:cNvPr id="5" name="Content Placeholder 4"/>
          <p:cNvSpPr>
            <a:spLocks noGrp="1"/>
          </p:cNvSpPr>
          <p:nvPr>
            <p:ph idx="1"/>
          </p:nvPr>
        </p:nvSpPr>
        <p:spPr/>
        <p:txBody>
          <a:bodyPr>
            <a:normAutofit/>
          </a:bodyPr>
          <a:lstStyle/>
          <a:p>
            <a:r>
              <a:rPr lang="en-US" sz="3600" dirty="0"/>
              <a:t>After your behavior modification plan has ran its course, you will </a:t>
            </a:r>
            <a:r>
              <a:rPr lang="en-US" sz="3600" dirty="0">
                <a:solidFill>
                  <a:srgbClr val="FF0000"/>
                </a:solidFill>
              </a:rPr>
              <a:t>compare</a:t>
            </a:r>
            <a:r>
              <a:rPr lang="en-US" sz="3600" dirty="0"/>
              <a:t> the level of your behavior after the strategies were used against the level of the behavior before they were use. </a:t>
            </a:r>
          </a:p>
          <a:p>
            <a:endParaRPr lang="en-US" sz="3600" dirty="0"/>
          </a:p>
          <a:p>
            <a:r>
              <a:rPr lang="en-US" sz="3600" dirty="0"/>
              <a:t>How long?</a:t>
            </a:r>
          </a:p>
        </p:txBody>
      </p:sp>
    </p:spTree>
    <p:extLst>
      <p:ext uri="{BB962C8B-B14F-4D97-AF65-F5344CB8AC3E}">
        <p14:creationId xmlns:p14="http://schemas.microsoft.com/office/powerpoint/2010/main" val="37349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5.3</a:t>
            </a:r>
          </a:p>
        </p:txBody>
      </p:sp>
      <p:sp>
        <p:nvSpPr>
          <p:cNvPr id="5" name="Text Placeholder 4"/>
          <p:cNvSpPr>
            <a:spLocks noGrp="1"/>
          </p:cNvSpPr>
          <p:nvPr>
            <p:ph type="body" idx="1"/>
          </p:nvPr>
        </p:nvSpPr>
        <p:spPr/>
        <p:txBody>
          <a:bodyPr>
            <a:normAutofit/>
          </a:bodyPr>
          <a:lstStyle/>
          <a:p>
            <a:r>
              <a:rPr lang="en-US" sz="3200" b="1" dirty="0">
                <a:solidFill>
                  <a:srgbClr val="FF0000"/>
                </a:solidFill>
              </a:rPr>
              <a:t>The Functional Assessment</a:t>
            </a:r>
          </a:p>
        </p:txBody>
      </p:sp>
    </p:spTree>
    <p:extLst>
      <p:ext uri="{BB962C8B-B14F-4D97-AF65-F5344CB8AC3E}">
        <p14:creationId xmlns:p14="http://schemas.microsoft.com/office/powerpoint/2010/main" val="1242139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functional assessment?</a:t>
            </a:r>
          </a:p>
        </p:txBody>
      </p:sp>
      <p:sp>
        <p:nvSpPr>
          <p:cNvPr id="5" name="Content Placeholder 4"/>
          <p:cNvSpPr>
            <a:spLocks noGrp="1"/>
          </p:cNvSpPr>
          <p:nvPr>
            <p:ph idx="1"/>
          </p:nvPr>
        </p:nvSpPr>
        <p:spPr/>
        <p:txBody>
          <a:bodyPr>
            <a:normAutofit/>
          </a:bodyPr>
          <a:lstStyle/>
          <a:p>
            <a:r>
              <a:rPr lang="en-US" sz="3600" dirty="0"/>
              <a:t>A </a:t>
            </a:r>
            <a:r>
              <a:rPr lang="en-US" sz="3600" b="1" dirty="0">
                <a:solidFill>
                  <a:srgbClr val="FF0000"/>
                </a:solidFill>
              </a:rPr>
              <a:t>functional assessment </a:t>
            </a:r>
            <a:r>
              <a:rPr lang="en-US" sz="3600" dirty="0"/>
              <a:t>is when we much more closely scrutinize the antecedents and consequences to see what affects the occurrence or nonoccurrence of a desired or problem behavior, all to maximize how effective our plan/strategies will be.</a:t>
            </a:r>
          </a:p>
        </p:txBody>
      </p:sp>
    </p:spTree>
    <p:extLst>
      <p:ext uri="{BB962C8B-B14F-4D97-AF65-F5344CB8AC3E}">
        <p14:creationId xmlns:p14="http://schemas.microsoft.com/office/powerpoint/2010/main" val="458641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we Learn?</a:t>
            </a:r>
          </a:p>
        </p:txBody>
      </p:sp>
      <p:sp>
        <p:nvSpPr>
          <p:cNvPr id="5" name="Content Placeholder 4"/>
          <p:cNvSpPr>
            <a:spLocks noGrp="1"/>
          </p:cNvSpPr>
          <p:nvPr>
            <p:ph idx="1"/>
          </p:nvPr>
        </p:nvSpPr>
        <p:spPr/>
        <p:txBody>
          <a:bodyPr>
            <a:normAutofit/>
          </a:bodyPr>
          <a:lstStyle/>
          <a:p>
            <a:r>
              <a:rPr lang="en-US" sz="3600" dirty="0"/>
              <a:t>Behaviors</a:t>
            </a:r>
          </a:p>
          <a:p>
            <a:endParaRPr lang="en-US" sz="3600" dirty="0"/>
          </a:p>
          <a:p>
            <a:r>
              <a:rPr lang="en-US" sz="3600" dirty="0"/>
              <a:t>Antecedents</a:t>
            </a:r>
          </a:p>
          <a:p>
            <a:endParaRPr lang="en-US" sz="3600" dirty="0"/>
          </a:p>
          <a:p>
            <a:r>
              <a:rPr lang="en-US" sz="3600" dirty="0"/>
              <a:t>Consequences</a:t>
            </a:r>
          </a:p>
          <a:p>
            <a:endParaRPr lang="en-US" sz="3600" dirty="0"/>
          </a:p>
          <a:p>
            <a:r>
              <a:rPr lang="en-US" sz="3600" dirty="0"/>
              <a:t>Previous Interventions</a:t>
            </a:r>
          </a:p>
        </p:txBody>
      </p:sp>
    </p:spTree>
    <p:extLst>
      <p:ext uri="{BB962C8B-B14F-4D97-AF65-F5344CB8AC3E}">
        <p14:creationId xmlns:p14="http://schemas.microsoft.com/office/powerpoint/2010/main" val="95391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we Learn It?</a:t>
            </a:r>
          </a:p>
        </p:txBody>
      </p:sp>
      <p:sp>
        <p:nvSpPr>
          <p:cNvPr id="5" name="Content Placeholder 4"/>
          <p:cNvSpPr>
            <a:spLocks noGrp="1"/>
          </p:cNvSpPr>
          <p:nvPr>
            <p:ph idx="1"/>
          </p:nvPr>
        </p:nvSpPr>
        <p:spPr/>
        <p:txBody>
          <a:bodyPr>
            <a:normAutofit/>
          </a:bodyPr>
          <a:lstStyle/>
          <a:p>
            <a:r>
              <a:rPr lang="en-US" sz="3600" dirty="0"/>
              <a:t>Functional assessment information is collected via three general strategies. </a:t>
            </a:r>
          </a:p>
          <a:p>
            <a:pPr marL="0" indent="0">
              <a:buNone/>
            </a:pPr>
            <a:endParaRPr lang="en-US" sz="3600" dirty="0"/>
          </a:p>
          <a:p>
            <a:r>
              <a:rPr lang="en-US" sz="3600" dirty="0"/>
              <a:t>These include:</a:t>
            </a:r>
          </a:p>
          <a:p>
            <a:pPr lvl="1"/>
            <a:r>
              <a:rPr lang="en-US" sz="3200" dirty="0"/>
              <a:t>informant or indirect methods </a:t>
            </a:r>
          </a:p>
          <a:p>
            <a:pPr lvl="1"/>
            <a:r>
              <a:rPr lang="en-US" sz="3200" dirty="0"/>
              <a:t>direct observation or assessment</a:t>
            </a:r>
          </a:p>
          <a:p>
            <a:pPr lvl="1"/>
            <a:r>
              <a:rPr lang="en-US" sz="3200" dirty="0"/>
              <a:t>functional analysis</a:t>
            </a:r>
          </a:p>
        </p:txBody>
      </p:sp>
    </p:spTree>
    <p:extLst>
      <p:ext uri="{BB962C8B-B14F-4D97-AF65-F5344CB8AC3E}">
        <p14:creationId xmlns:p14="http://schemas.microsoft.com/office/powerpoint/2010/main" val="2848142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Method 1</a:t>
            </a:r>
          </a:p>
        </p:txBody>
      </p:sp>
      <p:sp>
        <p:nvSpPr>
          <p:cNvPr id="5" name="Content Placeholder 4"/>
          <p:cNvSpPr>
            <a:spLocks noGrp="1"/>
          </p:cNvSpPr>
          <p:nvPr>
            <p:ph idx="1"/>
          </p:nvPr>
        </p:nvSpPr>
        <p:spPr/>
        <p:txBody>
          <a:bodyPr>
            <a:normAutofit/>
          </a:bodyPr>
          <a:lstStyle/>
          <a:p>
            <a:r>
              <a:rPr lang="en-US" sz="3600" b="1" dirty="0"/>
              <a:t>Indirect assessment</a:t>
            </a:r>
            <a:r>
              <a:rPr lang="en-US" sz="3600" dirty="0"/>
              <a:t> or </a:t>
            </a:r>
            <a:r>
              <a:rPr lang="en-US" sz="3600" b="1" dirty="0"/>
              <a:t>informant methods</a:t>
            </a:r>
          </a:p>
          <a:p>
            <a:pPr lvl="1"/>
            <a:r>
              <a:rPr lang="en-US" sz="3200" dirty="0"/>
              <a:t>Include the use of interviews, checklists, questionnaires, and rating scales </a:t>
            </a:r>
          </a:p>
          <a:p>
            <a:pPr lvl="1"/>
            <a:endParaRPr lang="en-US" sz="3200" dirty="0"/>
          </a:p>
          <a:p>
            <a:pPr lvl="1"/>
            <a:r>
              <a:rPr lang="en-US" sz="3200" dirty="0"/>
              <a:t>Advantage</a:t>
            </a:r>
          </a:p>
          <a:p>
            <a:pPr lvl="1"/>
            <a:endParaRPr lang="en-US" sz="3200" dirty="0"/>
          </a:p>
          <a:p>
            <a:pPr lvl="1"/>
            <a:r>
              <a:rPr lang="en-US" sz="3200" dirty="0"/>
              <a:t>Disadvantage</a:t>
            </a:r>
          </a:p>
        </p:txBody>
      </p:sp>
    </p:spTree>
    <p:extLst>
      <p:ext uri="{BB962C8B-B14F-4D97-AF65-F5344CB8AC3E}">
        <p14:creationId xmlns:p14="http://schemas.microsoft.com/office/powerpoint/2010/main" val="598349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46760" y="563245"/>
            <a:ext cx="10515600" cy="1325563"/>
          </a:xfrm>
        </p:spPr>
        <p:txBody>
          <a:bodyPr/>
          <a:lstStyle/>
          <a:p>
            <a:r>
              <a:rPr lang="en-US" dirty="0"/>
              <a:t>Method 2</a:t>
            </a:r>
          </a:p>
        </p:txBody>
      </p:sp>
      <p:sp>
        <p:nvSpPr>
          <p:cNvPr id="5" name="Content Placeholder 4"/>
          <p:cNvSpPr>
            <a:spLocks noGrp="1"/>
          </p:cNvSpPr>
          <p:nvPr>
            <p:ph idx="1"/>
          </p:nvPr>
        </p:nvSpPr>
        <p:spPr>
          <a:xfrm>
            <a:off x="838200" y="1825624"/>
            <a:ext cx="10515600" cy="4620895"/>
          </a:xfrm>
        </p:spPr>
        <p:txBody>
          <a:bodyPr>
            <a:noAutofit/>
          </a:bodyPr>
          <a:lstStyle/>
          <a:p>
            <a:r>
              <a:rPr lang="en-US" sz="3200" b="1" dirty="0"/>
              <a:t>Direct observation </a:t>
            </a:r>
            <a:r>
              <a:rPr lang="en-US" sz="3200" dirty="0"/>
              <a:t>or </a:t>
            </a:r>
            <a:r>
              <a:rPr lang="en-US" sz="3200" b="1" dirty="0"/>
              <a:t>assessment </a:t>
            </a:r>
          </a:p>
          <a:p>
            <a:pPr lvl="1"/>
            <a:r>
              <a:rPr lang="en-US" sz="2800" dirty="0"/>
              <a:t>What is it?</a:t>
            </a:r>
          </a:p>
          <a:p>
            <a:pPr lvl="1"/>
            <a:endParaRPr lang="en-US" sz="2800" dirty="0"/>
          </a:p>
          <a:p>
            <a:pPr lvl="1"/>
            <a:r>
              <a:rPr lang="en-US" sz="2800" dirty="0"/>
              <a:t>What does it require?</a:t>
            </a:r>
          </a:p>
          <a:p>
            <a:pPr lvl="1"/>
            <a:endParaRPr lang="en-US" sz="2800" dirty="0"/>
          </a:p>
          <a:p>
            <a:pPr lvl="1"/>
            <a:r>
              <a:rPr lang="en-US" sz="2800" dirty="0"/>
              <a:t>Advantage and disadvantage?</a:t>
            </a:r>
          </a:p>
          <a:p>
            <a:pPr lvl="1"/>
            <a:endParaRPr lang="en-US" sz="2800" dirty="0"/>
          </a:p>
          <a:p>
            <a:pPr lvl="1"/>
            <a:r>
              <a:rPr lang="en-US" sz="2800" dirty="0"/>
              <a:t>Methods:</a:t>
            </a:r>
          </a:p>
          <a:p>
            <a:pPr lvl="2"/>
            <a:r>
              <a:rPr lang="en-US" sz="2400" dirty="0"/>
              <a:t>Written description</a:t>
            </a:r>
          </a:p>
          <a:p>
            <a:pPr lvl="2"/>
            <a:r>
              <a:rPr lang="en-US" sz="2400" dirty="0"/>
              <a:t>Checklist</a:t>
            </a:r>
          </a:p>
          <a:p>
            <a:pPr lvl="1"/>
            <a:endParaRPr lang="en-US" sz="2800" dirty="0"/>
          </a:p>
          <a:p>
            <a:pPr lvl="1"/>
            <a:endParaRPr lang="en-US" sz="2800" dirty="0"/>
          </a:p>
          <a:p>
            <a:pPr lvl="1"/>
            <a:endParaRPr lang="en-US" sz="2800" dirty="0"/>
          </a:p>
        </p:txBody>
      </p:sp>
    </p:spTree>
    <p:extLst>
      <p:ext uri="{BB962C8B-B14F-4D97-AF65-F5344CB8AC3E}">
        <p14:creationId xmlns:p14="http://schemas.microsoft.com/office/powerpoint/2010/main" val="28900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92480" y="1856105"/>
            <a:ext cx="10515600" cy="3447415"/>
          </a:xfrm>
        </p:spPr>
        <p:txBody>
          <a:bodyPr>
            <a:normAutofit lnSpcReduction="10000"/>
          </a:bodyPr>
          <a:lstStyle/>
          <a:p>
            <a:pPr marL="0" indent="0" algn="ctr">
              <a:buNone/>
            </a:pPr>
            <a:r>
              <a:rPr lang="en-US" sz="6000" dirty="0"/>
              <a:t>Which is more accurate – indirect or direct assessment?</a:t>
            </a:r>
          </a:p>
          <a:p>
            <a:pPr marL="0" indent="0" algn="ctr">
              <a:buNone/>
            </a:pPr>
            <a:endParaRPr lang="en-US" sz="6000" dirty="0"/>
          </a:p>
          <a:p>
            <a:pPr marL="0" indent="0" algn="ctr">
              <a:buNone/>
            </a:pPr>
            <a:r>
              <a:rPr lang="en-US" sz="6000" dirty="0"/>
              <a:t>But……</a:t>
            </a:r>
          </a:p>
        </p:txBody>
      </p:sp>
    </p:spTree>
    <p:extLst>
      <p:ext uri="{BB962C8B-B14F-4D97-AF65-F5344CB8AC3E}">
        <p14:creationId xmlns:p14="http://schemas.microsoft.com/office/powerpoint/2010/main" val="28900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Method 3</a:t>
            </a:r>
          </a:p>
        </p:txBody>
      </p:sp>
      <p:sp>
        <p:nvSpPr>
          <p:cNvPr id="5" name="Content Placeholder 4"/>
          <p:cNvSpPr>
            <a:spLocks noGrp="1"/>
          </p:cNvSpPr>
          <p:nvPr>
            <p:ph idx="1"/>
          </p:nvPr>
        </p:nvSpPr>
        <p:spPr/>
        <p:txBody>
          <a:bodyPr>
            <a:normAutofit/>
          </a:bodyPr>
          <a:lstStyle/>
          <a:p>
            <a:r>
              <a:rPr lang="en-US" sz="3600" b="1" dirty="0"/>
              <a:t>Functional analysis </a:t>
            </a:r>
          </a:p>
          <a:p>
            <a:pPr lvl="1"/>
            <a:r>
              <a:rPr lang="en-US" sz="3200" dirty="0"/>
              <a:t>What is it?</a:t>
            </a:r>
          </a:p>
          <a:p>
            <a:pPr lvl="1"/>
            <a:endParaRPr lang="en-US" sz="3200" dirty="0"/>
          </a:p>
          <a:p>
            <a:pPr lvl="1"/>
            <a:r>
              <a:rPr lang="en-US" sz="3200" dirty="0"/>
              <a:t>Advantage?</a:t>
            </a:r>
          </a:p>
          <a:p>
            <a:pPr lvl="1"/>
            <a:endParaRPr lang="en-US" sz="3200" dirty="0"/>
          </a:p>
          <a:p>
            <a:pPr lvl="1"/>
            <a:r>
              <a:rPr lang="en-US" sz="3200" dirty="0"/>
              <a:t>Disadvantage?</a:t>
            </a:r>
          </a:p>
        </p:txBody>
      </p:sp>
    </p:spTree>
    <p:extLst>
      <p:ext uri="{BB962C8B-B14F-4D97-AF65-F5344CB8AC3E}">
        <p14:creationId xmlns:p14="http://schemas.microsoft.com/office/powerpoint/2010/main" val="4190382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Procedure</a:t>
            </a:r>
          </a:p>
        </p:txBody>
      </p:sp>
      <p:sp>
        <p:nvSpPr>
          <p:cNvPr id="5" name="Content Placeholder 4"/>
          <p:cNvSpPr>
            <a:spLocks noGrp="1"/>
          </p:cNvSpPr>
          <p:nvPr>
            <p:ph idx="1"/>
          </p:nvPr>
        </p:nvSpPr>
        <p:spPr/>
        <p:txBody>
          <a:bodyPr/>
          <a:lstStyle/>
          <a:p>
            <a:r>
              <a:rPr lang="en-US" dirty="0"/>
              <a:t>Use indirect/informant methods first, such as the behavioral interview. Develop a hypothesis.</a:t>
            </a:r>
          </a:p>
          <a:p>
            <a:endParaRPr lang="en-US" dirty="0"/>
          </a:p>
          <a:p>
            <a:r>
              <a:rPr lang="en-US" dirty="0"/>
              <a:t>Now move to direct observation. Once done, confirm your hypothesis or conduct further indirect and direct assessments.</a:t>
            </a:r>
          </a:p>
          <a:p>
            <a:endParaRPr lang="en-US" dirty="0"/>
          </a:p>
          <a:p>
            <a:r>
              <a:rPr lang="en-US" dirty="0"/>
              <a:t>In some cases, you might need to conduct a functional analysis.</a:t>
            </a:r>
          </a:p>
        </p:txBody>
      </p:sp>
    </p:spTree>
    <p:extLst>
      <p:ext uri="{BB962C8B-B14F-4D97-AF65-F5344CB8AC3E}">
        <p14:creationId xmlns:p14="http://schemas.microsoft.com/office/powerpoint/2010/main" val="69961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Outline</a:t>
            </a:r>
          </a:p>
        </p:txBody>
      </p:sp>
      <p:sp>
        <p:nvSpPr>
          <p:cNvPr id="3" name="Content Placeholder 2"/>
          <p:cNvSpPr>
            <a:spLocks noGrp="1"/>
          </p:cNvSpPr>
          <p:nvPr>
            <p:ph idx="1"/>
          </p:nvPr>
        </p:nvSpPr>
        <p:spPr/>
        <p:txBody>
          <a:bodyPr/>
          <a:lstStyle/>
          <a:p>
            <a:r>
              <a:rPr lang="en-US" dirty="0"/>
              <a:t>5.1. Methods in Data Collection</a:t>
            </a:r>
          </a:p>
          <a:p>
            <a:r>
              <a:rPr lang="en-US" dirty="0"/>
              <a:t>5.2. The Baseline Phase</a:t>
            </a:r>
          </a:p>
          <a:p>
            <a:r>
              <a:rPr lang="en-US" dirty="0"/>
              <a:t>5.3. The Functional Assessment</a:t>
            </a:r>
          </a:p>
          <a:p>
            <a:r>
              <a:rPr lang="en-US" dirty="0"/>
              <a:t>5.4. Temptations – What You’d Rather be Doing</a:t>
            </a:r>
          </a:p>
        </p:txBody>
      </p:sp>
    </p:spTree>
    <p:extLst>
      <p:ext uri="{BB962C8B-B14F-4D97-AF65-F5344CB8AC3E}">
        <p14:creationId xmlns:p14="http://schemas.microsoft.com/office/powerpoint/2010/main" val="3303079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5.4</a:t>
            </a:r>
          </a:p>
        </p:txBody>
      </p:sp>
      <p:sp>
        <p:nvSpPr>
          <p:cNvPr id="5" name="Text Placeholder 4"/>
          <p:cNvSpPr>
            <a:spLocks noGrp="1"/>
          </p:cNvSpPr>
          <p:nvPr>
            <p:ph type="body" idx="1"/>
          </p:nvPr>
        </p:nvSpPr>
        <p:spPr/>
        <p:txBody>
          <a:bodyPr/>
          <a:lstStyle/>
          <a:p>
            <a:r>
              <a:rPr lang="en-US" b="1" dirty="0">
                <a:solidFill>
                  <a:srgbClr val="FF0000"/>
                </a:solidFill>
              </a:rPr>
              <a:t>Temptations – What You’d Rather Be Doing</a:t>
            </a:r>
          </a:p>
        </p:txBody>
      </p:sp>
    </p:spTree>
    <p:extLst>
      <p:ext uri="{BB962C8B-B14F-4D97-AF65-F5344CB8AC3E}">
        <p14:creationId xmlns:p14="http://schemas.microsoft.com/office/powerpoint/2010/main" val="374625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Temptations</a:t>
            </a:r>
          </a:p>
        </p:txBody>
      </p:sp>
      <p:sp>
        <p:nvSpPr>
          <p:cNvPr id="5" name="Content Placeholder 4"/>
          <p:cNvSpPr>
            <a:spLocks noGrp="1"/>
          </p:cNvSpPr>
          <p:nvPr>
            <p:ph idx="1"/>
          </p:nvPr>
        </p:nvSpPr>
        <p:spPr/>
        <p:txBody>
          <a:bodyPr>
            <a:normAutofit/>
          </a:bodyPr>
          <a:lstStyle/>
          <a:p>
            <a:r>
              <a:rPr lang="en-US" sz="3200" dirty="0"/>
              <a:t>Anything or anyone that might lead you to engage in the undesired or problem behavior and not make the desired or target behavior</a:t>
            </a:r>
          </a:p>
          <a:p>
            <a:endParaRPr lang="en-US" sz="3200" dirty="0"/>
          </a:p>
          <a:p>
            <a:r>
              <a:rPr lang="en-US" sz="3200" dirty="0"/>
              <a:t>Eventually you will give in to temptation if you need to exert self-control long enough.</a:t>
            </a:r>
            <a:endParaRPr lang="en-US" sz="2800" dirty="0"/>
          </a:p>
        </p:txBody>
      </p:sp>
    </p:spTree>
    <p:extLst>
      <p:ext uri="{BB962C8B-B14F-4D97-AF65-F5344CB8AC3E}">
        <p14:creationId xmlns:p14="http://schemas.microsoft.com/office/powerpoint/2010/main" val="131983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 Important Distinction</a:t>
            </a:r>
          </a:p>
        </p:txBody>
      </p:sp>
      <p:sp>
        <p:nvSpPr>
          <p:cNvPr id="5" name="Content Placeholder 4"/>
          <p:cNvSpPr>
            <a:spLocks noGrp="1"/>
          </p:cNvSpPr>
          <p:nvPr>
            <p:ph idx="1"/>
          </p:nvPr>
        </p:nvSpPr>
        <p:spPr/>
        <p:txBody>
          <a:bodyPr>
            <a:normAutofit fontScale="92500" lnSpcReduction="10000"/>
          </a:bodyPr>
          <a:lstStyle/>
          <a:p>
            <a:r>
              <a:rPr lang="en-US" i="1" dirty="0"/>
              <a:t>Situations</a:t>
            </a:r>
            <a:r>
              <a:rPr lang="en-US" dirty="0"/>
              <a:t> are the conditions during which a temptation is likely to occur while ….</a:t>
            </a:r>
          </a:p>
          <a:p>
            <a:endParaRPr lang="en-US" dirty="0"/>
          </a:p>
          <a:p>
            <a:r>
              <a:rPr lang="en-US" i="1" dirty="0"/>
              <a:t>Places</a:t>
            </a:r>
            <a:r>
              <a:rPr lang="en-US" dirty="0"/>
              <a:t> are the physical locations where temptations most likely will be present. </a:t>
            </a:r>
          </a:p>
          <a:p>
            <a:endParaRPr lang="en-US" dirty="0"/>
          </a:p>
          <a:p>
            <a:r>
              <a:rPr lang="en-US" i="1" dirty="0"/>
              <a:t>Things</a:t>
            </a:r>
            <a:r>
              <a:rPr lang="en-US" dirty="0"/>
              <a:t> – objects that remind you of the temptation</a:t>
            </a:r>
          </a:p>
          <a:p>
            <a:endParaRPr lang="en-US" dirty="0"/>
          </a:p>
          <a:p>
            <a:r>
              <a:rPr lang="en-US" i="1" dirty="0"/>
              <a:t>People</a:t>
            </a:r>
          </a:p>
          <a:p>
            <a:pPr marL="0" indent="0">
              <a:buNone/>
            </a:pPr>
            <a:r>
              <a:rPr lang="en-US" dirty="0"/>
              <a:t> </a:t>
            </a:r>
          </a:p>
        </p:txBody>
      </p:sp>
    </p:spTree>
    <p:extLst>
      <p:ext uri="{BB962C8B-B14F-4D97-AF65-F5344CB8AC3E}">
        <p14:creationId xmlns:p14="http://schemas.microsoft.com/office/powerpoint/2010/main" val="389591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Drinking Soda</a:t>
            </a:r>
          </a:p>
        </p:txBody>
      </p:sp>
      <p:sp>
        <p:nvSpPr>
          <p:cNvPr id="3" name="Content Placeholder 2"/>
          <p:cNvSpPr>
            <a:spLocks noGrp="1"/>
          </p:cNvSpPr>
          <p:nvPr>
            <p:ph idx="1"/>
          </p:nvPr>
        </p:nvSpPr>
        <p:spPr/>
        <p:txBody>
          <a:bodyPr>
            <a:normAutofit/>
          </a:bodyPr>
          <a:lstStyle/>
          <a:p>
            <a:r>
              <a:rPr lang="en-US" sz="3600" dirty="0"/>
              <a:t>Person </a:t>
            </a:r>
          </a:p>
          <a:p>
            <a:r>
              <a:rPr lang="en-US" sz="3600" dirty="0"/>
              <a:t>Thing</a:t>
            </a:r>
          </a:p>
          <a:p>
            <a:r>
              <a:rPr lang="en-US" sz="3600" dirty="0"/>
              <a:t>Situation </a:t>
            </a:r>
          </a:p>
          <a:p>
            <a:r>
              <a:rPr lang="en-US" sz="3600" dirty="0"/>
              <a:t>Places</a:t>
            </a:r>
          </a:p>
        </p:txBody>
      </p:sp>
    </p:spTree>
    <p:extLst>
      <p:ext uri="{BB962C8B-B14F-4D97-AF65-F5344CB8AC3E}">
        <p14:creationId xmlns:p14="http://schemas.microsoft.com/office/powerpoint/2010/main" val="42518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Do You Do?</a:t>
            </a:r>
          </a:p>
        </p:txBody>
      </p:sp>
      <p:sp>
        <p:nvSpPr>
          <p:cNvPr id="5" name="Content Placeholder 4"/>
          <p:cNvSpPr>
            <a:spLocks noGrp="1"/>
          </p:cNvSpPr>
          <p:nvPr>
            <p:ph idx="1"/>
          </p:nvPr>
        </p:nvSpPr>
        <p:spPr/>
        <p:txBody>
          <a:bodyPr/>
          <a:lstStyle/>
          <a:p>
            <a:r>
              <a:rPr lang="en-US" dirty="0"/>
              <a:t>Ask your friends not to tempt you.</a:t>
            </a:r>
          </a:p>
          <a:p>
            <a:r>
              <a:rPr lang="en-US" dirty="0"/>
              <a:t>Make them </a:t>
            </a:r>
            <a:r>
              <a:rPr lang="en-US" dirty="0">
                <a:solidFill>
                  <a:srgbClr val="FF0000"/>
                </a:solidFill>
              </a:rPr>
              <a:t>stakeholders</a:t>
            </a:r>
            <a:r>
              <a:rPr lang="en-US" dirty="0"/>
              <a:t> in your success so that they do not tempt you, or at least as much, and offer reinforcement when you do a good job. </a:t>
            </a:r>
          </a:p>
          <a:p>
            <a:endParaRPr lang="en-US" dirty="0"/>
          </a:p>
          <a:p>
            <a:r>
              <a:rPr lang="en-US" dirty="0"/>
              <a:t>But if you do give in, don’t blame them completely. You ultimately have the right to say no.</a:t>
            </a:r>
          </a:p>
          <a:p>
            <a:endParaRPr lang="en-US" dirty="0"/>
          </a:p>
          <a:p>
            <a:r>
              <a:rPr lang="en-US" dirty="0"/>
              <a:t>Self-Instructions</a:t>
            </a:r>
          </a:p>
        </p:txBody>
      </p:sp>
    </p:spTree>
    <p:extLst>
      <p:ext uri="{BB962C8B-B14F-4D97-AF65-F5344CB8AC3E}">
        <p14:creationId xmlns:p14="http://schemas.microsoft.com/office/powerpoint/2010/main" val="337450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Final Word</a:t>
            </a:r>
          </a:p>
        </p:txBody>
      </p:sp>
      <p:sp>
        <p:nvSpPr>
          <p:cNvPr id="5" name="Content Placeholder 4"/>
          <p:cNvSpPr>
            <a:spLocks noGrp="1"/>
          </p:cNvSpPr>
          <p:nvPr>
            <p:ph idx="1"/>
          </p:nvPr>
        </p:nvSpPr>
        <p:spPr/>
        <p:txBody>
          <a:bodyPr/>
          <a:lstStyle/>
          <a:p>
            <a:r>
              <a:rPr lang="en-US" dirty="0"/>
              <a:t>Take note of anything you said to yourself when you gave in to the temptation.</a:t>
            </a:r>
          </a:p>
          <a:p>
            <a:endParaRPr lang="en-US" dirty="0"/>
          </a:p>
          <a:p>
            <a:r>
              <a:rPr lang="en-US" dirty="0"/>
              <a:t>If you said something like, “just this one time,” then you might find yourself using the same logic on subsequent occasions when you are tempted.</a:t>
            </a:r>
          </a:p>
        </p:txBody>
      </p:sp>
    </p:spTree>
    <p:extLst>
      <p:ext uri="{BB962C8B-B14F-4D97-AF65-F5344CB8AC3E}">
        <p14:creationId xmlns:p14="http://schemas.microsoft.com/office/powerpoint/2010/main" val="234695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Word</a:t>
            </a:r>
          </a:p>
        </p:txBody>
      </p:sp>
      <p:sp>
        <p:nvSpPr>
          <p:cNvPr id="3" name="Content Placeholder 2"/>
          <p:cNvSpPr>
            <a:spLocks noGrp="1"/>
          </p:cNvSpPr>
          <p:nvPr>
            <p:ph idx="1"/>
          </p:nvPr>
        </p:nvSpPr>
        <p:spPr/>
        <p:txBody>
          <a:bodyPr/>
          <a:lstStyle/>
          <a:p>
            <a:r>
              <a:rPr lang="en-US" dirty="0"/>
              <a:t>Do not go to places where you know you will be tempted or enter into situations that you know always lead you to the problem behavior.</a:t>
            </a:r>
          </a:p>
          <a:p>
            <a:endParaRPr lang="en-US" dirty="0"/>
          </a:p>
          <a:p>
            <a:r>
              <a:rPr lang="en-US" dirty="0"/>
              <a:t>Stay away from people who tempt you too, when practical</a:t>
            </a:r>
          </a:p>
          <a:p>
            <a:endParaRPr lang="en-US" dirty="0"/>
          </a:p>
          <a:p>
            <a:r>
              <a:rPr lang="en-US" dirty="0"/>
              <a:t>If you can avoid things that tempt you, do so too.</a:t>
            </a:r>
          </a:p>
          <a:p>
            <a:endParaRPr lang="en-US" dirty="0"/>
          </a:p>
        </p:txBody>
      </p:sp>
    </p:spTree>
    <p:extLst>
      <p:ext uri="{BB962C8B-B14F-4D97-AF65-F5344CB8AC3E}">
        <p14:creationId xmlns:p14="http://schemas.microsoft.com/office/powerpoint/2010/main" val="3123560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Worksheets</a:t>
            </a:r>
          </a:p>
        </p:txBody>
      </p:sp>
      <p:sp>
        <p:nvSpPr>
          <p:cNvPr id="5" name="Text Placeholder 4"/>
          <p:cNvSpPr>
            <a:spLocks noGrp="1"/>
          </p:cNvSpPr>
          <p:nvPr>
            <p:ph type="body" idx="1"/>
          </p:nvPr>
        </p:nvSpPr>
        <p:spPr>
          <a:xfrm>
            <a:off x="831849" y="4589463"/>
            <a:ext cx="11046961" cy="1500187"/>
          </a:xfrm>
        </p:spPr>
        <p:txBody>
          <a:bodyPr>
            <a:normAutofit/>
          </a:bodyPr>
          <a:lstStyle/>
          <a:p>
            <a:r>
              <a:rPr lang="en-US" sz="2800" b="1" dirty="0">
                <a:solidFill>
                  <a:srgbClr val="FF0000"/>
                </a:solidFill>
              </a:rPr>
              <a:t>Gathering Data and Conducting a Functional Assessment – Not turned in</a:t>
            </a:r>
          </a:p>
          <a:p>
            <a:r>
              <a:rPr lang="en-US" sz="2800" b="1" dirty="0">
                <a:solidFill>
                  <a:srgbClr val="FF0000"/>
                </a:solidFill>
              </a:rPr>
              <a:t>Baseline Phase ABC Charts – Due Sunday of Week 9</a:t>
            </a:r>
          </a:p>
        </p:txBody>
      </p:sp>
    </p:spTree>
    <p:extLst>
      <p:ext uri="{BB962C8B-B14F-4D97-AF65-F5344CB8AC3E}">
        <p14:creationId xmlns:p14="http://schemas.microsoft.com/office/powerpoint/2010/main" val="2510604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Instructions</a:t>
            </a:r>
          </a:p>
        </p:txBody>
      </p:sp>
      <p:sp>
        <p:nvSpPr>
          <p:cNvPr id="5" name="Content Placeholder 4"/>
          <p:cNvSpPr>
            <a:spLocks noGrp="1"/>
          </p:cNvSpPr>
          <p:nvPr>
            <p:ph idx="1"/>
          </p:nvPr>
        </p:nvSpPr>
        <p:spPr/>
        <p:txBody>
          <a:bodyPr>
            <a:normAutofit/>
          </a:bodyPr>
          <a:lstStyle/>
          <a:p>
            <a:r>
              <a:rPr lang="en-US" sz="3200" dirty="0"/>
              <a:t>The fourth step to developing your self-management plan is to determine how you will collect data and then actually collect data during the two-week baseline phase. </a:t>
            </a:r>
          </a:p>
          <a:p>
            <a:endParaRPr lang="en-US" sz="3200" dirty="0"/>
          </a:p>
          <a:p>
            <a:r>
              <a:rPr lang="en-US" sz="3200" dirty="0"/>
              <a:t>Once done, examine your ABC charts/structured diaries to see what patterns emerge in relation to your Antecedents, Behavior, and Consequences.</a:t>
            </a:r>
          </a:p>
          <a:p>
            <a:endParaRPr lang="en-US" sz="3200" dirty="0"/>
          </a:p>
        </p:txBody>
      </p:sp>
    </p:spTree>
    <p:extLst>
      <p:ext uri="{BB962C8B-B14F-4D97-AF65-F5344CB8AC3E}">
        <p14:creationId xmlns:p14="http://schemas.microsoft.com/office/powerpoint/2010/main" val="1232873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Part I</a:t>
            </a:r>
          </a:p>
        </p:txBody>
      </p:sp>
      <p:sp>
        <p:nvSpPr>
          <p:cNvPr id="5" name="Content Placeholder 4"/>
          <p:cNvSpPr>
            <a:spLocks noGrp="1"/>
          </p:cNvSpPr>
          <p:nvPr>
            <p:ph idx="1"/>
          </p:nvPr>
        </p:nvSpPr>
        <p:spPr/>
        <p:txBody>
          <a:bodyPr>
            <a:noAutofit/>
          </a:bodyPr>
          <a:lstStyle/>
          <a:p>
            <a:r>
              <a:rPr lang="en-US" sz="3200" dirty="0"/>
              <a:t>How will you record your behavior? Be specific, such as where you will keep this record.</a:t>
            </a:r>
          </a:p>
          <a:p>
            <a:r>
              <a:rPr lang="en-US" sz="3200" dirty="0"/>
              <a:t>How will you make recording easy and convenient? Describes any codes you will use.</a:t>
            </a:r>
          </a:p>
          <a:p>
            <a:r>
              <a:rPr lang="en-US" sz="3200" dirty="0"/>
              <a:t>Will anyone help you remember to record the behavior(s)? If so, who? </a:t>
            </a:r>
          </a:p>
          <a:p>
            <a:r>
              <a:rPr lang="en-US" sz="3200" dirty="0"/>
              <a:t>What other cues will you use to help you remember to </a:t>
            </a:r>
            <a:r>
              <a:rPr lang="en-US" sz="3200" b="1" dirty="0"/>
              <a:t>record</a:t>
            </a:r>
            <a:r>
              <a:rPr lang="en-US" sz="3200" dirty="0"/>
              <a:t> your behavior? </a:t>
            </a:r>
          </a:p>
        </p:txBody>
      </p:sp>
    </p:spTree>
    <p:extLst>
      <p:ext uri="{BB962C8B-B14F-4D97-AF65-F5344CB8AC3E}">
        <p14:creationId xmlns:p14="http://schemas.microsoft.com/office/powerpoint/2010/main" val="354513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Module Learning Outcomes</a:t>
            </a:r>
          </a:p>
        </p:txBody>
      </p:sp>
      <p:sp>
        <p:nvSpPr>
          <p:cNvPr id="3" name="Content Placeholder 2"/>
          <p:cNvSpPr>
            <a:spLocks noGrp="1"/>
          </p:cNvSpPr>
          <p:nvPr>
            <p:ph idx="1"/>
          </p:nvPr>
        </p:nvSpPr>
        <p:spPr/>
        <p:txBody>
          <a:bodyPr/>
          <a:lstStyle/>
          <a:p>
            <a:r>
              <a:rPr lang="en-US" dirty="0"/>
              <a:t>Describe the who, what, when, where, and why of recording and data collection.</a:t>
            </a:r>
          </a:p>
          <a:p>
            <a:r>
              <a:rPr lang="en-US" dirty="0"/>
              <a:t>Clarify what is learned through a functional assessment and describe how to conduct one.</a:t>
            </a:r>
          </a:p>
          <a:p>
            <a:r>
              <a:rPr lang="en-US" dirty="0"/>
              <a:t>Clarify the importance of the baseline phase.</a:t>
            </a:r>
          </a:p>
          <a:p>
            <a:r>
              <a:rPr lang="en-US" dirty="0"/>
              <a:t>Clarify how temptations can cause problems for the best designed behavior modification plan and what to do about them.</a:t>
            </a:r>
          </a:p>
        </p:txBody>
      </p:sp>
    </p:spTree>
    <p:extLst>
      <p:ext uri="{BB962C8B-B14F-4D97-AF65-F5344CB8AC3E}">
        <p14:creationId xmlns:p14="http://schemas.microsoft.com/office/powerpoint/2010/main" val="1207621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99795"/>
          </a:xfrm>
        </p:spPr>
        <p:txBody>
          <a:bodyPr/>
          <a:lstStyle/>
          <a:p>
            <a:r>
              <a:rPr lang="en-US" dirty="0"/>
              <a:t>Part 2</a:t>
            </a:r>
          </a:p>
        </p:txBody>
      </p:sp>
      <p:sp>
        <p:nvSpPr>
          <p:cNvPr id="5" name="Content Placeholder 4"/>
          <p:cNvSpPr>
            <a:spLocks noGrp="1"/>
          </p:cNvSpPr>
          <p:nvPr>
            <p:ph idx="1"/>
          </p:nvPr>
        </p:nvSpPr>
        <p:spPr>
          <a:xfrm>
            <a:off x="243840" y="1322705"/>
            <a:ext cx="10515600" cy="4351338"/>
          </a:xfrm>
        </p:spPr>
        <p:txBody>
          <a:bodyPr/>
          <a:lstStyle/>
          <a:p>
            <a:r>
              <a:rPr lang="en-US" dirty="0"/>
              <a:t>Instructions:</a:t>
            </a:r>
            <a:r>
              <a:rPr lang="en-US" b="1" dirty="0"/>
              <a:t> </a:t>
            </a:r>
            <a:r>
              <a:rPr lang="en-US" dirty="0"/>
              <a:t>Run the baseline phase for the two weeks as determined in your course schedule. You will find 14 ABC charts for the 14 days of the baseline phase on the pages that follow.</a:t>
            </a:r>
          </a:p>
          <a:p>
            <a:endParaRPr lang="en-US" dirty="0"/>
          </a:p>
          <a:p>
            <a:r>
              <a:rPr lang="en-US" dirty="0"/>
              <a:t>It is expected that you will </a:t>
            </a:r>
          </a:p>
          <a:p>
            <a:pPr marL="0" indent="0">
              <a:buNone/>
            </a:pPr>
            <a:r>
              <a:rPr lang="en-US" dirty="0"/>
              <a:t>turn in all 14 ABC charts to </a:t>
            </a:r>
          </a:p>
          <a:p>
            <a:pPr marL="0" indent="0">
              <a:buNone/>
            </a:pPr>
            <a:r>
              <a:rPr lang="en-US" dirty="0"/>
              <a:t>your instructor. No exceptions.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640470"/>
            <a:ext cx="6248400" cy="4049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8762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a:t>
            </a:r>
          </a:p>
        </p:txBody>
      </p:sp>
      <p:sp>
        <p:nvSpPr>
          <p:cNvPr id="3" name="Content Placeholder 2"/>
          <p:cNvSpPr>
            <a:spLocks noGrp="1"/>
          </p:cNvSpPr>
          <p:nvPr>
            <p:ph idx="1"/>
          </p:nvPr>
        </p:nvSpPr>
        <p:spPr>
          <a:xfrm>
            <a:off x="838200" y="1825625"/>
            <a:ext cx="10515600" cy="4667250"/>
          </a:xfrm>
        </p:spPr>
        <p:txBody>
          <a:bodyPr>
            <a:normAutofit/>
          </a:bodyPr>
          <a:lstStyle/>
          <a:p>
            <a:r>
              <a:rPr lang="en-US" b="1" dirty="0"/>
              <a:t>Instructions: </a:t>
            </a:r>
            <a:r>
              <a:rPr lang="en-US" dirty="0"/>
              <a:t>Now that you have completed your two weeks of the baseline phase, go back and conduct a </a:t>
            </a:r>
            <a:r>
              <a:rPr lang="en-US" dirty="0">
                <a:solidFill>
                  <a:srgbClr val="FF0000"/>
                </a:solidFill>
              </a:rPr>
              <a:t>thoughtful analysis </a:t>
            </a:r>
            <a:r>
              <a:rPr lang="en-US" dirty="0"/>
              <a:t>of the antecedents serving as cues for your behavior and the consequences maintaining it. Talk about when the behavior occurred but also when it did not. Identify any people, situations, thoughts, temptations, feelings, etc. that led to the behavior or not. Provide any relevant details that will help with creating your behavioral plan. </a:t>
            </a:r>
          </a:p>
          <a:p>
            <a:r>
              <a:rPr lang="en-US" dirty="0"/>
              <a:t>A summary table is provided for you to indicate when your target behavior occurred each week and how much of the behavior occurred in the unit of measurement indicated in your behavioral definition. </a:t>
            </a:r>
          </a:p>
          <a:p>
            <a:endParaRPr lang="en-US" dirty="0"/>
          </a:p>
        </p:txBody>
      </p:sp>
    </p:spTree>
    <p:extLst>
      <p:ext uri="{BB962C8B-B14F-4D97-AF65-F5344CB8AC3E}">
        <p14:creationId xmlns:p14="http://schemas.microsoft.com/office/powerpoint/2010/main" val="1042778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3 Continued</a:t>
            </a:r>
          </a:p>
        </p:txBody>
      </p:sp>
      <p:sp>
        <p:nvSpPr>
          <p:cNvPr id="3" name="Content Placeholder 2"/>
          <p:cNvSpPr>
            <a:spLocks noGrp="1"/>
          </p:cNvSpPr>
          <p:nvPr>
            <p:ph idx="1"/>
          </p:nvPr>
        </p:nvSpPr>
        <p:spPr>
          <a:xfrm>
            <a:off x="365760" y="1612265"/>
            <a:ext cx="10515600" cy="4351338"/>
          </a:xfrm>
        </p:spPr>
        <p:txBody>
          <a:bodyPr/>
          <a:lstStyle/>
          <a:p>
            <a:r>
              <a:rPr lang="en-US" dirty="0"/>
              <a:t>Your analysis should be no more than </a:t>
            </a:r>
            <a:r>
              <a:rPr lang="en-US" dirty="0">
                <a:solidFill>
                  <a:srgbClr val="FF0000"/>
                </a:solidFill>
              </a:rPr>
              <a:t>2 pages </a:t>
            </a:r>
            <a:r>
              <a:rPr lang="en-US" dirty="0"/>
              <a:t>in length and </a:t>
            </a:r>
            <a:r>
              <a:rPr lang="en-US" dirty="0">
                <a:solidFill>
                  <a:srgbClr val="FF0000"/>
                </a:solidFill>
              </a:rPr>
              <a:t>double spaced</a:t>
            </a:r>
            <a:r>
              <a:rPr lang="en-US" dirty="0"/>
              <a:t>. </a:t>
            </a:r>
          </a:p>
          <a:p>
            <a:r>
              <a:rPr lang="en-US" dirty="0"/>
              <a:t>Follow APA 7</a:t>
            </a:r>
            <a:r>
              <a:rPr lang="en-US" baseline="30000" dirty="0"/>
              <a:t>th</a:t>
            </a:r>
            <a:r>
              <a:rPr lang="en-US" dirty="0"/>
              <a:t> edition style conventions when doing so. </a:t>
            </a:r>
          </a:p>
          <a:p>
            <a:r>
              <a:rPr lang="en-US" dirty="0"/>
              <a:t>Your </a:t>
            </a:r>
            <a:r>
              <a:rPr lang="en-US" dirty="0">
                <a:solidFill>
                  <a:srgbClr val="FF0000"/>
                </a:solidFill>
              </a:rPr>
              <a:t>summary table</a:t>
            </a:r>
            <a:r>
              <a:rPr lang="en-US" dirty="0"/>
              <a:t> will follow. </a:t>
            </a:r>
          </a:p>
          <a:p>
            <a:pPr marL="0" indent="0">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829" y="3655864"/>
            <a:ext cx="4946332" cy="3141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37600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solidFill>
                  <a:srgbClr val="FF0000"/>
                </a:solidFill>
              </a:rPr>
              <a:t>Baseline Phase will run:</a:t>
            </a:r>
          </a:p>
          <a:p>
            <a:pPr marL="0" indent="0">
              <a:buNone/>
            </a:pPr>
            <a:r>
              <a:rPr lang="en-US" sz="3200" dirty="0"/>
              <a:t> </a:t>
            </a:r>
          </a:p>
          <a:p>
            <a:pPr marL="0" indent="0" algn="ctr">
              <a:buNone/>
            </a:pPr>
            <a:r>
              <a:rPr lang="en-US" sz="3200" dirty="0"/>
              <a:t>Monday, March 1 to Sunday, March 14 </a:t>
            </a:r>
          </a:p>
          <a:p>
            <a:pPr marL="0" indent="0" algn="ctr">
              <a:buNone/>
            </a:pPr>
            <a:r>
              <a:rPr lang="en-US" sz="3200" dirty="0"/>
              <a:t>(Weeks 7 and 8)</a:t>
            </a:r>
          </a:p>
          <a:p>
            <a:pPr marL="0" indent="0" algn="ctr">
              <a:buNone/>
            </a:pPr>
            <a:endParaRPr lang="en-US" sz="3200" dirty="0"/>
          </a:p>
          <a:p>
            <a:pPr marL="0" indent="0" algn="ctr">
              <a:buNone/>
            </a:pPr>
            <a:r>
              <a:rPr lang="en-US" sz="3200" dirty="0"/>
              <a:t>Due date of </a:t>
            </a:r>
            <a:r>
              <a:rPr lang="en-US" sz="3200" dirty="0">
                <a:solidFill>
                  <a:srgbClr val="FF0000"/>
                </a:solidFill>
              </a:rPr>
              <a:t>ABC Charts worksheet</a:t>
            </a:r>
            <a:r>
              <a:rPr lang="en-US" sz="3200" dirty="0"/>
              <a:t> is:</a:t>
            </a:r>
          </a:p>
          <a:p>
            <a:pPr marL="0" indent="0" algn="ctr">
              <a:buNone/>
            </a:pPr>
            <a:r>
              <a:rPr lang="en-US" sz="3200" b="1" dirty="0"/>
              <a:t>Sunday, March 21, 2021 by 11:59pm (Week 9)</a:t>
            </a:r>
          </a:p>
          <a:p>
            <a:pPr marL="0" indent="0" algn="ctr">
              <a:buNone/>
            </a:pPr>
            <a:endParaRPr lang="en-US" sz="3200" b="1" dirty="0"/>
          </a:p>
        </p:txBody>
      </p:sp>
    </p:spTree>
    <p:extLst>
      <p:ext uri="{BB962C8B-B14F-4D97-AF65-F5344CB8AC3E}">
        <p14:creationId xmlns:p14="http://schemas.microsoft.com/office/powerpoint/2010/main" val="247721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782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Section 5.1</a:t>
            </a:r>
          </a:p>
        </p:txBody>
      </p:sp>
      <p:sp>
        <p:nvSpPr>
          <p:cNvPr id="5" name="Text Placeholder 4"/>
          <p:cNvSpPr>
            <a:spLocks noGrp="1"/>
          </p:cNvSpPr>
          <p:nvPr>
            <p:ph type="body" idx="1"/>
          </p:nvPr>
        </p:nvSpPr>
        <p:spPr/>
        <p:txBody>
          <a:bodyPr>
            <a:normAutofit/>
          </a:bodyPr>
          <a:lstStyle/>
          <a:p>
            <a:r>
              <a:rPr lang="en-US" sz="3200" b="1" dirty="0">
                <a:solidFill>
                  <a:srgbClr val="FF0000"/>
                </a:solidFill>
              </a:rPr>
              <a:t>Methods in Data Collection</a:t>
            </a:r>
          </a:p>
        </p:txBody>
      </p:sp>
    </p:spTree>
    <p:extLst>
      <p:ext uri="{BB962C8B-B14F-4D97-AF65-F5344CB8AC3E}">
        <p14:creationId xmlns:p14="http://schemas.microsoft.com/office/powerpoint/2010/main" val="44847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Data Collection Overview</a:t>
            </a:r>
          </a:p>
        </p:txBody>
      </p:sp>
      <p:sp>
        <p:nvSpPr>
          <p:cNvPr id="5" name="Content Placeholder 4"/>
          <p:cNvSpPr>
            <a:spLocks noGrp="1"/>
          </p:cNvSpPr>
          <p:nvPr>
            <p:ph idx="1"/>
          </p:nvPr>
        </p:nvSpPr>
        <p:spPr/>
        <p:txBody>
          <a:bodyPr/>
          <a:lstStyle/>
          <a:p>
            <a:r>
              <a:rPr lang="en-US" dirty="0"/>
              <a:t>Who does the recording?</a:t>
            </a:r>
          </a:p>
          <a:p>
            <a:r>
              <a:rPr lang="en-US" dirty="0"/>
              <a:t>When do we record?</a:t>
            </a:r>
          </a:p>
          <a:p>
            <a:r>
              <a:rPr lang="en-US" dirty="0"/>
              <a:t>Where do we record?</a:t>
            </a:r>
          </a:p>
          <a:p>
            <a:r>
              <a:rPr lang="en-US" dirty="0"/>
              <a:t>How do we record?</a:t>
            </a:r>
          </a:p>
          <a:p>
            <a:r>
              <a:rPr lang="en-US" dirty="0"/>
              <a:t>With what do we record?</a:t>
            </a:r>
          </a:p>
          <a:p>
            <a:r>
              <a:rPr lang="en-US" dirty="0"/>
              <a:t>How can we make recording easier?</a:t>
            </a:r>
          </a:p>
          <a:p>
            <a:r>
              <a:rPr lang="en-US" dirty="0"/>
              <a:t>What are some issues with recording?</a:t>
            </a:r>
          </a:p>
        </p:txBody>
      </p:sp>
    </p:spTree>
    <p:extLst>
      <p:ext uri="{BB962C8B-B14F-4D97-AF65-F5344CB8AC3E}">
        <p14:creationId xmlns:p14="http://schemas.microsoft.com/office/powerpoint/2010/main" val="103908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Who of Data Collection</a:t>
            </a:r>
          </a:p>
        </p:txBody>
      </p:sp>
      <p:sp>
        <p:nvSpPr>
          <p:cNvPr id="5" name="Content Placeholder 4"/>
          <p:cNvSpPr>
            <a:spLocks noGrp="1"/>
          </p:cNvSpPr>
          <p:nvPr>
            <p:ph idx="1"/>
          </p:nvPr>
        </p:nvSpPr>
        <p:spPr/>
        <p:txBody>
          <a:bodyPr>
            <a:normAutofit/>
          </a:bodyPr>
          <a:lstStyle/>
          <a:p>
            <a:r>
              <a:rPr lang="en-US" sz="3200" dirty="0"/>
              <a:t>With behavior modification of others….</a:t>
            </a:r>
          </a:p>
          <a:p>
            <a:endParaRPr lang="en-US" sz="3200" dirty="0"/>
          </a:p>
          <a:p>
            <a:r>
              <a:rPr lang="en-US" sz="3200" dirty="0"/>
              <a:t>With self-modification…..</a:t>
            </a:r>
          </a:p>
          <a:p>
            <a:pPr lvl="1"/>
            <a:r>
              <a:rPr lang="en-US" sz="2800" b="1" dirty="0"/>
              <a:t>Self-monitoring</a:t>
            </a:r>
          </a:p>
        </p:txBody>
      </p:sp>
    </p:spTree>
    <p:extLst>
      <p:ext uri="{BB962C8B-B14F-4D97-AF65-F5344CB8AC3E}">
        <p14:creationId xmlns:p14="http://schemas.microsoft.com/office/powerpoint/2010/main" val="210404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When of Data Collection</a:t>
            </a:r>
          </a:p>
        </p:txBody>
      </p:sp>
      <p:sp>
        <p:nvSpPr>
          <p:cNvPr id="5" name="Content Placeholder 4"/>
          <p:cNvSpPr>
            <a:spLocks noGrp="1"/>
          </p:cNvSpPr>
          <p:nvPr>
            <p:ph idx="1"/>
          </p:nvPr>
        </p:nvSpPr>
        <p:spPr/>
        <p:txBody>
          <a:bodyPr>
            <a:normAutofit/>
          </a:bodyPr>
          <a:lstStyle/>
          <a:p>
            <a:r>
              <a:rPr lang="en-US" sz="3600" dirty="0"/>
              <a:t>The observation period</a:t>
            </a:r>
          </a:p>
          <a:p>
            <a:endParaRPr lang="en-US" sz="3600" dirty="0"/>
          </a:p>
          <a:p>
            <a:r>
              <a:rPr lang="en-US" sz="3600" dirty="0"/>
              <a:t>How to select…..</a:t>
            </a:r>
          </a:p>
        </p:txBody>
      </p:sp>
    </p:spTree>
    <p:extLst>
      <p:ext uri="{BB962C8B-B14F-4D97-AF65-F5344CB8AC3E}">
        <p14:creationId xmlns:p14="http://schemas.microsoft.com/office/powerpoint/2010/main" val="17747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Where of Data Collection</a:t>
            </a:r>
          </a:p>
        </p:txBody>
      </p:sp>
      <p:sp>
        <p:nvSpPr>
          <p:cNvPr id="5" name="Content Placeholder 4"/>
          <p:cNvSpPr>
            <a:spLocks noGrp="1"/>
          </p:cNvSpPr>
          <p:nvPr>
            <p:ph idx="1"/>
          </p:nvPr>
        </p:nvSpPr>
        <p:spPr/>
        <p:txBody>
          <a:bodyPr>
            <a:normAutofit/>
          </a:bodyPr>
          <a:lstStyle/>
          <a:p>
            <a:r>
              <a:rPr lang="en-US" sz="3600" dirty="0"/>
              <a:t>Natural vs. Analogue settings</a:t>
            </a:r>
          </a:p>
          <a:p>
            <a:endParaRPr lang="en-US" sz="3600" dirty="0"/>
          </a:p>
          <a:p>
            <a:r>
              <a:rPr lang="en-US" sz="3600" dirty="0"/>
              <a:t>Link to observation? </a:t>
            </a:r>
          </a:p>
          <a:p>
            <a:endParaRPr lang="en-US" sz="3600" dirty="0"/>
          </a:p>
          <a:p>
            <a:r>
              <a:rPr lang="en-US" sz="3600" dirty="0"/>
              <a:t>The type of event….structured vs. unstructured</a:t>
            </a:r>
          </a:p>
        </p:txBody>
      </p:sp>
    </p:spTree>
    <p:extLst>
      <p:ext uri="{BB962C8B-B14F-4D97-AF65-F5344CB8AC3E}">
        <p14:creationId xmlns:p14="http://schemas.microsoft.com/office/powerpoint/2010/main" val="28965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3104</Words>
  <Application>Microsoft Office PowerPoint</Application>
  <PresentationFormat>Widescreen</PresentationFormat>
  <Paragraphs>362</Paragraphs>
  <Slides>44</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Module 5: Determining the ABCs of Behavior via a Functional Assessment</vt:lpstr>
      <vt:lpstr>Module Overview</vt:lpstr>
      <vt:lpstr>Module Outline</vt:lpstr>
      <vt:lpstr>Module Learning Outcomes</vt:lpstr>
      <vt:lpstr>Section 5.1</vt:lpstr>
      <vt:lpstr>Data Collection Overview</vt:lpstr>
      <vt:lpstr>The Who of Data Collection</vt:lpstr>
      <vt:lpstr>The When of Data Collection</vt:lpstr>
      <vt:lpstr>The Where of Data Collection</vt:lpstr>
      <vt:lpstr>Applying Who, When Where </vt:lpstr>
      <vt:lpstr>The How of Data Collection</vt:lpstr>
      <vt:lpstr>The How of Data Collection</vt:lpstr>
      <vt:lpstr>The How of Data Collection</vt:lpstr>
      <vt:lpstr>The What of Data Collection</vt:lpstr>
      <vt:lpstr>Summarizing ABC Charts</vt:lpstr>
      <vt:lpstr>Making Recording Easier</vt:lpstr>
      <vt:lpstr>Issues with Recording</vt:lpstr>
      <vt:lpstr>Section 5.2</vt:lpstr>
      <vt:lpstr>What is the Baseline Phase?</vt:lpstr>
      <vt:lpstr>The Baseline Phase</vt:lpstr>
      <vt:lpstr>Section 5.3</vt:lpstr>
      <vt:lpstr>What is the functional assessment?</vt:lpstr>
      <vt:lpstr>What we Learn?</vt:lpstr>
      <vt:lpstr>How we Learn It?</vt:lpstr>
      <vt:lpstr>Method 1</vt:lpstr>
      <vt:lpstr>Method 2</vt:lpstr>
      <vt:lpstr>PowerPoint Presentation</vt:lpstr>
      <vt:lpstr>Method 3</vt:lpstr>
      <vt:lpstr>General Procedure</vt:lpstr>
      <vt:lpstr>Section 5.4</vt:lpstr>
      <vt:lpstr>Temptations</vt:lpstr>
      <vt:lpstr>An Important Distinction</vt:lpstr>
      <vt:lpstr>Drinking Soda</vt:lpstr>
      <vt:lpstr>What Do You Do?</vt:lpstr>
      <vt:lpstr>Final Word</vt:lpstr>
      <vt:lpstr>Final Word</vt:lpstr>
      <vt:lpstr>Worksheets</vt:lpstr>
      <vt:lpstr>Instructions</vt:lpstr>
      <vt:lpstr>Part I</vt:lpstr>
      <vt:lpstr>Part 2</vt:lpstr>
      <vt:lpstr>Part 3</vt:lpstr>
      <vt:lpstr>Part 3 Continued</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Basics of Behavior Modification</dc:title>
  <dc:creator>Lee Daffin</dc:creator>
  <cp:lastModifiedBy>Author 2</cp:lastModifiedBy>
  <cp:revision>40</cp:revision>
  <dcterms:created xsi:type="dcterms:W3CDTF">2017-05-12T13:12:09Z</dcterms:created>
  <dcterms:modified xsi:type="dcterms:W3CDTF">2021-02-18T23:48:23Z</dcterms:modified>
</cp:coreProperties>
</file>