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5" r:id="rId10"/>
    <p:sldId id="266" r:id="rId11"/>
    <p:sldId id="290" r:id="rId12"/>
    <p:sldId id="264" r:id="rId13"/>
    <p:sldId id="267" r:id="rId14"/>
    <p:sldId id="270" r:id="rId15"/>
    <p:sldId id="271" r:id="rId16"/>
    <p:sldId id="273" r:id="rId17"/>
    <p:sldId id="269" r:id="rId18"/>
    <p:sldId id="281" r:id="rId19"/>
    <p:sldId id="280" r:id="rId20"/>
    <p:sldId id="282" r:id="rId21"/>
    <p:sldId id="283" r:id="rId22"/>
    <p:sldId id="284" r:id="rId23"/>
    <p:sldId id="285" r:id="rId24"/>
    <p:sldId id="286" r:id="rId25"/>
    <p:sldId id="287" r:id="rId26"/>
    <p:sldId id="288" r:id="rId27"/>
    <p:sldId id="289" r:id="rId28"/>
    <p:sldId id="291" r:id="rId29"/>
    <p:sldId id="276"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7" autoAdjust="0"/>
    <p:restoredTop sz="67500" autoAdjust="0"/>
  </p:normalViewPr>
  <p:slideViewPr>
    <p:cSldViewPr snapToGrid="0">
      <p:cViewPr varScale="1">
        <p:scale>
          <a:sx n="69" d="100"/>
          <a:sy n="69" d="100"/>
        </p:scale>
        <p:origin x="76" y="7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64B60EE-A0D4-4C7D-AA8B-08E973F9C990}" type="datetimeFigureOut">
              <a:rPr lang="en-US" smtClean="0"/>
              <a:t>8/23/2021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B438C41-6511-4786-8061-2A663BCB8BC8}" type="slidenum">
              <a:rPr lang="en-US" smtClean="0"/>
              <a:t>‹#›</a:t>
            </a:fld>
            <a:endParaRPr lang="en-US"/>
          </a:p>
        </p:txBody>
      </p:sp>
    </p:spTree>
    <p:extLst>
      <p:ext uri="{BB962C8B-B14F-4D97-AF65-F5344CB8AC3E}">
        <p14:creationId xmlns:p14="http://schemas.microsoft.com/office/powerpoint/2010/main" val="4217728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1</a:t>
            </a:fld>
            <a:endParaRPr lang="en-US"/>
          </a:p>
        </p:txBody>
      </p:sp>
    </p:spTree>
    <p:extLst>
      <p:ext uri="{BB962C8B-B14F-4D97-AF65-F5344CB8AC3E}">
        <p14:creationId xmlns:p14="http://schemas.microsoft.com/office/powerpoint/2010/main" val="3618640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For instance, if your overall goal is to run for 60 minutes, do not make your behavioral definition to be 1 behavior = 60 minutes of running. </a:t>
            </a:r>
          </a:p>
          <a:p>
            <a:r>
              <a:rPr lang="en-US" sz="1400" dirty="0"/>
              <a:t>Since we do not count partial behaviors, you will show no behaviors made until you finally reach 60 minutes of running. </a:t>
            </a:r>
          </a:p>
          <a:p>
            <a:endParaRPr lang="en-US" sz="1400" dirty="0"/>
          </a:p>
          <a:p>
            <a:r>
              <a:rPr lang="en-US" sz="1400" dirty="0"/>
              <a:t>If you have never run before, a smaller increment of time might be better. </a:t>
            </a:r>
          </a:p>
          <a:p>
            <a:r>
              <a:rPr lang="en-US" sz="1400" dirty="0"/>
              <a:t>If you run about 30 minutes a few days per week and want to simply double your time, then you could use a greater increment such as 10, 15, or 20 minutes.</a:t>
            </a:r>
          </a:p>
          <a:p>
            <a:endParaRPr lang="en-US" sz="1400" dirty="0"/>
          </a:p>
          <a:p>
            <a:endParaRPr lang="en-US" sz="1400" dirty="0"/>
          </a:p>
          <a:p>
            <a:r>
              <a:rPr lang="en-US" sz="1400" dirty="0"/>
              <a:t>We would then define this </a:t>
            </a:r>
            <a:r>
              <a:rPr lang="en-US" sz="1400" b="1" dirty="0"/>
              <a:t>competing behavior</a:t>
            </a:r>
            <a:r>
              <a:rPr lang="en-US" sz="1400" dirty="0"/>
              <a:t>, or a behavior which interferes with the successful completion of a target behavior, and then when developing our plan, implement strategies that make the distractor less, well, distracting.</a:t>
            </a:r>
          </a:p>
          <a:p>
            <a:endParaRPr lang="en-US" sz="1400" dirty="0"/>
          </a:p>
        </p:txBody>
      </p:sp>
      <p:sp>
        <p:nvSpPr>
          <p:cNvPr id="4" name="Slide Number Placeholder 3"/>
          <p:cNvSpPr>
            <a:spLocks noGrp="1"/>
          </p:cNvSpPr>
          <p:nvPr>
            <p:ph type="sldNum" sz="quarter" idx="10"/>
          </p:nvPr>
        </p:nvSpPr>
        <p:spPr/>
        <p:txBody>
          <a:bodyPr/>
          <a:lstStyle/>
          <a:p>
            <a:fld id="{0B438C41-6511-4786-8061-2A663BCB8BC8}" type="slidenum">
              <a:rPr lang="en-US" smtClean="0"/>
              <a:t>10</a:t>
            </a:fld>
            <a:endParaRPr lang="en-US"/>
          </a:p>
        </p:txBody>
      </p:sp>
    </p:spTree>
    <p:extLst>
      <p:ext uri="{BB962C8B-B14F-4D97-AF65-F5344CB8AC3E}">
        <p14:creationId xmlns:p14="http://schemas.microsoft.com/office/powerpoint/2010/main" val="1312805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12</a:t>
            </a:fld>
            <a:endParaRPr lang="en-US"/>
          </a:p>
        </p:txBody>
      </p:sp>
    </p:spTree>
    <p:extLst>
      <p:ext uri="{BB962C8B-B14F-4D97-AF65-F5344CB8AC3E}">
        <p14:creationId xmlns:p14="http://schemas.microsoft.com/office/powerpoint/2010/main" val="4012476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38C41-6511-4786-8061-2A663BCB8BC8}" type="slidenum">
              <a:rPr lang="en-US" smtClean="0"/>
              <a:t>13</a:t>
            </a:fld>
            <a:endParaRPr lang="en-US"/>
          </a:p>
        </p:txBody>
      </p:sp>
    </p:spTree>
    <p:extLst>
      <p:ext uri="{BB962C8B-B14F-4D97-AF65-F5344CB8AC3E}">
        <p14:creationId xmlns:p14="http://schemas.microsoft.com/office/powerpoint/2010/main" val="2250033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Obtaining the Bachelor’s degree is a relatively large goal but if your terminal educational goal is to earn your Ph.D., then this is even larger in scope.</a:t>
            </a:r>
          </a:p>
          <a:p>
            <a:endParaRPr lang="en-US" sz="1400" dirty="0"/>
          </a:p>
          <a:p>
            <a:r>
              <a:rPr lang="en-US" sz="1400" dirty="0"/>
              <a:t>This is definitely the case with behavior modification. Even if you want to do something as simple as read for pleasure, you might have to implement quite a few additional changes in your life to make that happen. </a:t>
            </a:r>
          </a:p>
          <a:p>
            <a:endParaRPr lang="en-US" sz="1400" dirty="0"/>
          </a:p>
          <a:p>
            <a:r>
              <a:rPr lang="en-US" sz="1400" dirty="0"/>
              <a:t>If your goal is to lose 100 pounds reward yourself as you hit various milestones along the way.</a:t>
            </a:r>
          </a:p>
          <a:p>
            <a:endParaRPr lang="en-US" sz="1400" dirty="0"/>
          </a:p>
          <a:p>
            <a:r>
              <a:rPr lang="en-US" sz="1400" dirty="0"/>
              <a:t>. Maybe your goal is to exercise more and to restrict your calories. Or maybe you want to run both longer and faster (measures of frequency and intensity). </a:t>
            </a:r>
          </a:p>
        </p:txBody>
      </p:sp>
      <p:sp>
        <p:nvSpPr>
          <p:cNvPr id="4" name="Slide Number Placeholder 3"/>
          <p:cNvSpPr>
            <a:spLocks noGrp="1"/>
          </p:cNvSpPr>
          <p:nvPr>
            <p:ph type="sldNum" sz="quarter" idx="10"/>
          </p:nvPr>
        </p:nvSpPr>
        <p:spPr/>
        <p:txBody>
          <a:bodyPr/>
          <a:lstStyle/>
          <a:p>
            <a:fld id="{0B438C41-6511-4786-8061-2A663BCB8BC8}" type="slidenum">
              <a:rPr lang="en-US" smtClean="0"/>
              <a:t>14</a:t>
            </a:fld>
            <a:endParaRPr lang="en-US"/>
          </a:p>
        </p:txBody>
      </p:sp>
    </p:spTree>
    <p:extLst>
      <p:ext uri="{BB962C8B-B14F-4D97-AF65-F5344CB8AC3E}">
        <p14:creationId xmlns:p14="http://schemas.microsoft.com/office/powerpoint/2010/main" val="3536201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more </a:t>
            </a:r>
            <a:r>
              <a:rPr lang="en-US" sz="1400" i="1" dirty="0"/>
              <a:t>difficult</a:t>
            </a:r>
            <a:r>
              <a:rPr lang="en-US" sz="1400" dirty="0"/>
              <a:t> the goal, the more rewarding it is when we achieve it.</a:t>
            </a:r>
          </a:p>
          <a:p>
            <a:endParaRPr lang="en-US" sz="1400" dirty="0"/>
          </a:p>
          <a:p>
            <a:r>
              <a:rPr lang="en-US" sz="1400" dirty="0"/>
              <a:t>Goals can be </a:t>
            </a:r>
            <a:r>
              <a:rPr lang="en-US" sz="1400" i="1" dirty="0"/>
              <a:t>ranked</a:t>
            </a:r>
            <a:r>
              <a:rPr lang="en-US" sz="1400" dirty="0"/>
              <a:t> in order of importance and higher level goals have more value to us when achieved.</a:t>
            </a:r>
          </a:p>
          <a:p>
            <a:endParaRPr lang="en-US" sz="1400" dirty="0"/>
          </a:p>
          <a:p>
            <a:r>
              <a:rPr lang="en-US" sz="1400" dirty="0"/>
              <a:t>The more </a:t>
            </a:r>
            <a:r>
              <a:rPr lang="en-US" sz="1400" i="1" dirty="0"/>
              <a:t>specific</a:t>
            </a:r>
            <a:r>
              <a:rPr lang="en-US" sz="1400" dirty="0"/>
              <a:t> the goal, the better our planning can be, and the more likely that we will achieve the goal.</a:t>
            </a:r>
          </a:p>
          <a:p>
            <a:endParaRPr lang="en-US" sz="1400" dirty="0"/>
          </a:p>
          <a:p>
            <a:r>
              <a:rPr lang="en-US" sz="1400" dirty="0"/>
              <a:t>Goal </a:t>
            </a:r>
            <a:r>
              <a:rPr lang="en-US" sz="1400" i="1" dirty="0"/>
              <a:t>commitment</a:t>
            </a:r>
            <a:r>
              <a:rPr lang="en-US" sz="1400" dirty="0"/>
              <a:t> is key and if you want to make it more likely that you will achieve your goal, publicly announce the goal (</a:t>
            </a:r>
            <a:r>
              <a:rPr lang="en-US" sz="1400" dirty="0" err="1"/>
              <a:t>Salancik</a:t>
            </a:r>
            <a:r>
              <a:rPr lang="en-US" sz="1400" dirty="0"/>
              <a:t>, 1977). Commitment tends to be higher when the goal is more difficult too.</a:t>
            </a:r>
          </a:p>
          <a:p>
            <a:endParaRPr lang="en-US" sz="1400" dirty="0"/>
          </a:p>
          <a:p>
            <a:r>
              <a:rPr lang="en-US" sz="1400" dirty="0"/>
              <a:t>If you </a:t>
            </a:r>
            <a:r>
              <a:rPr lang="en-US" sz="1400" i="1" dirty="0"/>
              <a:t>fail</a:t>
            </a:r>
            <a:r>
              <a:rPr lang="en-US" sz="1400" dirty="0"/>
              <a:t> at a goal, you can either try again, quit and move on, reduce the level of the goal, or revise the goal.</a:t>
            </a:r>
          </a:p>
        </p:txBody>
      </p:sp>
      <p:sp>
        <p:nvSpPr>
          <p:cNvPr id="4" name="Slide Number Placeholder 3"/>
          <p:cNvSpPr>
            <a:spLocks noGrp="1"/>
          </p:cNvSpPr>
          <p:nvPr>
            <p:ph type="sldNum" sz="quarter" idx="10"/>
          </p:nvPr>
        </p:nvSpPr>
        <p:spPr/>
        <p:txBody>
          <a:bodyPr/>
          <a:lstStyle/>
          <a:p>
            <a:fld id="{0B438C41-6511-4786-8061-2A663BCB8BC8}" type="slidenum">
              <a:rPr lang="en-US" smtClean="0"/>
              <a:t>15</a:t>
            </a:fld>
            <a:endParaRPr lang="en-US"/>
          </a:p>
        </p:txBody>
      </p:sp>
    </p:spTree>
    <p:extLst>
      <p:ext uri="{BB962C8B-B14F-4D97-AF65-F5344CB8AC3E}">
        <p14:creationId xmlns:p14="http://schemas.microsoft.com/office/powerpoint/2010/main" val="1244232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16</a:t>
            </a:fld>
            <a:endParaRPr lang="en-US"/>
          </a:p>
        </p:txBody>
      </p:sp>
    </p:spTree>
    <p:extLst>
      <p:ext uri="{BB962C8B-B14F-4D97-AF65-F5344CB8AC3E}">
        <p14:creationId xmlns:p14="http://schemas.microsoft.com/office/powerpoint/2010/main" val="1157210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Our first goal states that we will run for 15 minutes 3 days a week. Achieved. </a:t>
            </a:r>
          </a:p>
          <a:p>
            <a:endParaRPr lang="en-US" sz="1400" dirty="0"/>
          </a:p>
          <a:p>
            <a:r>
              <a:rPr lang="en-US" sz="1400" dirty="0"/>
              <a:t>When do we move to running 30 minutes for 3 days a week. That depends on the behavior we are trying to change. In exercise related projects or plans, it is prudent to make sure you can truly engage in that level of behavior for at least two weeks. Listen to your body, a trainer or doctor, and then move to the next goal when it is safe to do so. For other projects such as pleasure reading, you could move to the next goal as soon as the current goal has been achieved. There is no need to wait as no serious harm can come from increasing the number of pages you read a night from 5 to 10, other than a few minutes of lost sleep.</a:t>
            </a:r>
          </a:p>
        </p:txBody>
      </p:sp>
      <p:sp>
        <p:nvSpPr>
          <p:cNvPr id="4" name="Slide Number Placeholder 3"/>
          <p:cNvSpPr>
            <a:spLocks noGrp="1"/>
          </p:cNvSpPr>
          <p:nvPr>
            <p:ph type="sldNum" sz="quarter" idx="10"/>
          </p:nvPr>
        </p:nvSpPr>
        <p:spPr/>
        <p:txBody>
          <a:bodyPr/>
          <a:lstStyle/>
          <a:p>
            <a:fld id="{0B438C41-6511-4786-8061-2A663BCB8BC8}" type="slidenum">
              <a:rPr lang="en-US" smtClean="0"/>
              <a:t>17</a:t>
            </a:fld>
            <a:endParaRPr lang="en-US"/>
          </a:p>
        </p:txBody>
      </p:sp>
    </p:spTree>
    <p:extLst>
      <p:ext uri="{BB962C8B-B14F-4D97-AF65-F5344CB8AC3E}">
        <p14:creationId xmlns:p14="http://schemas.microsoft.com/office/powerpoint/2010/main" val="1951313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18</a:t>
            </a:fld>
            <a:endParaRPr lang="en-US"/>
          </a:p>
        </p:txBody>
      </p:sp>
    </p:spTree>
    <p:extLst>
      <p:ext uri="{BB962C8B-B14F-4D97-AF65-F5344CB8AC3E}">
        <p14:creationId xmlns:p14="http://schemas.microsoft.com/office/powerpoint/2010/main" val="2840473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important</a:t>
            </a:r>
            <a:r>
              <a:rPr lang="en-US" baseline="0" dirty="0"/>
              <a:t> to graphing later in the course. </a:t>
            </a:r>
          </a:p>
          <a:p>
            <a:endParaRPr lang="en-US" baseline="0" dirty="0"/>
          </a:p>
          <a:p>
            <a:r>
              <a:rPr lang="en-US" baseline="0" dirty="0"/>
              <a:t>Also, it helps with many of the analyses you will conduct. </a:t>
            </a:r>
            <a:endParaRPr lang="en-US" dirty="0"/>
          </a:p>
        </p:txBody>
      </p:sp>
      <p:sp>
        <p:nvSpPr>
          <p:cNvPr id="4" name="Slide Number Placeholder 3"/>
          <p:cNvSpPr>
            <a:spLocks noGrp="1"/>
          </p:cNvSpPr>
          <p:nvPr>
            <p:ph type="sldNum" sz="quarter" idx="10"/>
          </p:nvPr>
        </p:nvSpPr>
        <p:spPr/>
        <p:txBody>
          <a:bodyPr/>
          <a:lstStyle/>
          <a:p>
            <a:fld id="{0B438C41-6511-4786-8061-2A663BCB8BC8}" type="slidenum">
              <a:rPr lang="en-US" smtClean="0"/>
              <a:t>19</a:t>
            </a:fld>
            <a:endParaRPr lang="en-US"/>
          </a:p>
        </p:txBody>
      </p:sp>
    </p:spTree>
    <p:extLst>
      <p:ext uri="{BB962C8B-B14F-4D97-AF65-F5344CB8AC3E}">
        <p14:creationId xmlns:p14="http://schemas.microsoft.com/office/powerpoint/2010/main" val="3874557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38C41-6511-4786-8061-2A663BCB8BC8}" type="slidenum">
              <a:rPr lang="en-US" smtClean="0"/>
              <a:t>20</a:t>
            </a:fld>
            <a:endParaRPr lang="en-US"/>
          </a:p>
        </p:txBody>
      </p:sp>
    </p:spTree>
    <p:extLst>
      <p:ext uri="{BB962C8B-B14F-4D97-AF65-F5344CB8AC3E}">
        <p14:creationId xmlns:p14="http://schemas.microsoft.com/office/powerpoint/2010/main" val="2158556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2</a:t>
            </a:fld>
            <a:endParaRPr lang="en-US"/>
          </a:p>
        </p:txBody>
      </p:sp>
    </p:spTree>
    <p:extLst>
      <p:ext uri="{BB962C8B-B14F-4D97-AF65-F5344CB8AC3E}">
        <p14:creationId xmlns:p14="http://schemas.microsoft.com/office/powerpoint/2010/main" val="4162505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38C41-6511-4786-8061-2A663BCB8BC8}" type="slidenum">
              <a:rPr lang="en-US" smtClean="0"/>
              <a:t>21</a:t>
            </a:fld>
            <a:endParaRPr lang="en-US"/>
          </a:p>
        </p:txBody>
      </p:sp>
    </p:spTree>
    <p:extLst>
      <p:ext uri="{BB962C8B-B14F-4D97-AF65-F5344CB8AC3E}">
        <p14:creationId xmlns:p14="http://schemas.microsoft.com/office/powerpoint/2010/main" val="511160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438C41-6511-4786-8061-2A663BCB8BC8}" type="slidenum">
              <a:rPr lang="en-US" smtClean="0"/>
              <a:t>22</a:t>
            </a:fld>
            <a:endParaRPr lang="en-US"/>
          </a:p>
        </p:txBody>
      </p:sp>
    </p:spTree>
    <p:extLst>
      <p:ext uri="{BB962C8B-B14F-4D97-AF65-F5344CB8AC3E}">
        <p14:creationId xmlns:p14="http://schemas.microsoft.com/office/powerpoint/2010/main" val="4001022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23</a:t>
            </a:fld>
            <a:endParaRPr lang="en-US"/>
          </a:p>
        </p:txBody>
      </p:sp>
    </p:spTree>
    <p:extLst>
      <p:ext uri="{BB962C8B-B14F-4D97-AF65-F5344CB8AC3E}">
        <p14:creationId xmlns:p14="http://schemas.microsoft.com/office/powerpoint/2010/main" val="2312179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24</a:t>
            </a:fld>
            <a:endParaRPr lang="en-US"/>
          </a:p>
        </p:txBody>
      </p:sp>
    </p:spTree>
    <p:extLst>
      <p:ext uri="{BB962C8B-B14F-4D97-AF65-F5344CB8AC3E}">
        <p14:creationId xmlns:p14="http://schemas.microsoft.com/office/powerpoint/2010/main" val="2637257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25</a:t>
            </a:fld>
            <a:endParaRPr lang="en-US"/>
          </a:p>
        </p:txBody>
      </p:sp>
    </p:spTree>
    <p:extLst>
      <p:ext uri="{BB962C8B-B14F-4D97-AF65-F5344CB8AC3E}">
        <p14:creationId xmlns:p14="http://schemas.microsoft.com/office/powerpoint/2010/main" val="2733422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26</a:t>
            </a:fld>
            <a:endParaRPr lang="en-US"/>
          </a:p>
        </p:txBody>
      </p:sp>
    </p:spTree>
    <p:extLst>
      <p:ext uri="{BB962C8B-B14F-4D97-AF65-F5344CB8AC3E}">
        <p14:creationId xmlns:p14="http://schemas.microsoft.com/office/powerpoint/2010/main" val="26651401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27</a:t>
            </a:fld>
            <a:endParaRPr lang="en-US"/>
          </a:p>
        </p:txBody>
      </p:sp>
    </p:spTree>
    <p:extLst>
      <p:ext uri="{BB962C8B-B14F-4D97-AF65-F5344CB8AC3E}">
        <p14:creationId xmlns:p14="http://schemas.microsoft.com/office/powerpoint/2010/main" val="387152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29</a:t>
            </a:fld>
            <a:endParaRPr lang="en-US"/>
          </a:p>
        </p:txBody>
      </p:sp>
    </p:spTree>
    <p:extLst>
      <p:ext uri="{BB962C8B-B14F-4D97-AF65-F5344CB8AC3E}">
        <p14:creationId xmlns:p14="http://schemas.microsoft.com/office/powerpoint/2010/main" val="3188855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3</a:t>
            </a:fld>
            <a:endParaRPr lang="en-US"/>
          </a:p>
        </p:txBody>
      </p:sp>
    </p:spTree>
    <p:extLst>
      <p:ext uri="{BB962C8B-B14F-4D97-AF65-F5344CB8AC3E}">
        <p14:creationId xmlns:p14="http://schemas.microsoft.com/office/powerpoint/2010/main" val="461677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4</a:t>
            </a:fld>
            <a:endParaRPr lang="en-US"/>
          </a:p>
        </p:txBody>
      </p:sp>
    </p:spTree>
    <p:extLst>
      <p:ext uri="{BB962C8B-B14F-4D97-AF65-F5344CB8AC3E}">
        <p14:creationId xmlns:p14="http://schemas.microsoft.com/office/powerpoint/2010/main" val="3760909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5</a:t>
            </a:fld>
            <a:endParaRPr lang="en-US"/>
          </a:p>
        </p:txBody>
      </p:sp>
    </p:spTree>
    <p:extLst>
      <p:ext uri="{BB962C8B-B14F-4D97-AF65-F5344CB8AC3E}">
        <p14:creationId xmlns:p14="http://schemas.microsoft.com/office/powerpoint/2010/main" val="56324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6</a:t>
            </a:fld>
            <a:endParaRPr lang="en-US"/>
          </a:p>
        </p:txBody>
      </p:sp>
    </p:spTree>
    <p:extLst>
      <p:ext uri="{BB962C8B-B14F-4D97-AF65-F5344CB8AC3E}">
        <p14:creationId xmlns:p14="http://schemas.microsoft.com/office/powerpoint/2010/main" val="2729485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Our behavior may be an </a:t>
            </a:r>
            <a:r>
              <a:rPr lang="en-US" sz="1800" i="1" dirty="0"/>
              <a:t>excess</a:t>
            </a:r>
            <a:r>
              <a:rPr lang="en-US" sz="1800" dirty="0"/>
              <a:t> and something we need to decrease or a </a:t>
            </a:r>
            <a:r>
              <a:rPr lang="en-US" sz="1800" i="1" dirty="0"/>
              <a:t>deficit</a:t>
            </a:r>
            <a:r>
              <a:rPr lang="en-US" sz="1800" dirty="0"/>
              <a:t> and something we need to increase. </a:t>
            </a:r>
          </a:p>
          <a:p>
            <a:endParaRPr lang="en-US" sz="1800" dirty="0"/>
          </a:p>
          <a:p>
            <a:r>
              <a:rPr lang="en-US" sz="1800" dirty="0"/>
              <a:t>No matter what type of behavior we need to change, we must state it with enough precision that anyone can read our behavioral definition and be able to accurately measure the behavior when it occurs.</a:t>
            </a:r>
          </a:p>
        </p:txBody>
      </p:sp>
      <p:sp>
        <p:nvSpPr>
          <p:cNvPr id="4" name="Slide Number Placeholder 3"/>
          <p:cNvSpPr>
            <a:spLocks noGrp="1"/>
          </p:cNvSpPr>
          <p:nvPr>
            <p:ph type="sldNum" sz="quarter" idx="10"/>
          </p:nvPr>
        </p:nvSpPr>
        <p:spPr/>
        <p:txBody>
          <a:bodyPr/>
          <a:lstStyle/>
          <a:p>
            <a:fld id="{0B438C41-6511-4786-8061-2A663BCB8BC8}" type="slidenum">
              <a:rPr lang="en-US" smtClean="0"/>
              <a:t>7</a:t>
            </a:fld>
            <a:endParaRPr lang="en-US"/>
          </a:p>
        </p:txBody>
      </p:sp>
    </p:spTree>
    <p:extLst>
      <p:ext uri="{BB962C8B-B14F-4D97-AF65-F5344CB8AC3E}">
        <p14:creationId xmlns:p14="http://schemas.microsoft.com/office/powerpoint/2010/main" val="2299814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1 behavior = going to the gym and using a cardio machine (elliptical, treadmill, or stationary bike) for 20 minutes.</a:t>
            </a:r>
          </a:p>
          <a:p>
            <a:endParaRPr lang="en-US" sz="1400" dirty="0"/>
          </a:p>
          <a:p>
            <a:r>
              <a:rPr lang="en-US" sz="1400" dirty="0"/>
              <a:t>Okay, so if you went to the gym and worked out for 40 minutes, you would have made 2 behaviors. </a:t>
            </a:r>
          </a:p>
          <a:p>
            <a:endParaRPr lang="en-US" sz="1400" dirty="0"/>
          </a:p>
          <a:p>
            <a:r>
              <a:rPr lang="en-US" sz="1400" dirty="0"/>
              <a:t>If you went to the gym for 60 minutes, you made 3 behaviors. </a:t>
            </a:r>
          </a:p>
          <a:p>
            <a:endParaRPr lang="en-US" sz="1400" dirty="0"/>
          </a:p>
          <a:p>
            <a:r>
              <a:rPr lang="en-US" sz="1400" dirty="0"/>
              <a:t>What if you went to the gym for 30 minutes? Then you made 1.5 behaviors, correct? No. It does not make sense to count behaviors by the half.</a:t>
            </a:r>
          </a:p>
        </p:txBody>
      </p:sp>
      <p:sp>
        <p:nvSpPr>
          <p:cNvPr id="4" name="Slide Number Placeholder 3"/>
          <p:cNvSpPr>
            <a:spLocks noGrp="1"/>
          </p:cNvSpPr>
          <p:nvPr>
            <p:ph type="sldNum" sz="quarter" idx="10"/>
          </p:nvPr>
        </p:nvSpPr>
        <p:spPr/>
        <p:txBody>
          <a:bodyPr/>
          <a:lstStyle/>
          <a:p>
            <a:fld id="{0B438C41-6511-4786-8061-2A663BCB8BC8}" type="slidenum">
              <a:rPr lang="en-US" smtClean="0"/>
              <a:t>8</a:t>
            </a:fld>
            <a:endParaRPr lang="en-US"/>
          </a:p>
        </p:txBody>
      </p:sp>
    </p:spTree>
    <p:extLst>
      <p:ext uri="{BB962C8B-B14F-4D97-AF65-F5344CB8AC3E}">
        <p14:creationId xmlns:p14="http://schemas.microsoft.com/office/powerpoint/2010/main" val="2062600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438C41-6511-4786-8061-2A663BCB8BC8}" type="slidenum">
              <a:rPr lang="en-US" smtClean="0"/>
              <a:t>9</a:t>
            </a:fld>
            <a:endParaRPr lang="en-US"/>
          </a:p>
        </p:txBody>
      </p:sp>
    </p:spTree>
    <p:extLst>
      <p:ext uri="{BB962C8B-B14F-4D97-AF65-F5344CB8AC3E}">
        <p14:creationId xmlns:p14="http://schemas.microsoft.com/office/powerpoint/2010/main" val="169998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8/23/2021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4: Defining the Behavior and Setting Goals</a:t>
            </a:r>
          </a:p>
        </p:txBody>
      </p:sp>
      <p:sp>
        <p:nvSpPr>
          <p:cNvPr id="3" name="Subtitle 2"/>
          <p:cNvSpPr>
            <a:spLocks noGrp="1"/>
          </p:cNvSpPr>
          <p:nvPr>
            <p:ph type="subTitle" idx="1"/>
          </p:nvPr>
        </p:nvSpPr>
        <p:spPr>
          <a:xfrm>
            <a:off x="1524000" y="4350058"/>
            <a:ext cx="9144000" cy="907742"/>
          </a:xfrm>
        </p:spPr>
        <p:txBody>
          <a:bodyPr>
            <a:normAutofit/>
          </a:bodyPr>
          <a:lstStyle/>
          <a:p>
            <a:r>
              <a:rPr lang="en-US" sz="3200" dirty="0"/>
              <a:t>Part II. Planning for Change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Tips for Writing a Behavioral Definition</a:t>
            </a:r>
          </a:p>
        </p:txBody>
      </p:sp>
      <p:sp>
        <p:nvSpPr>
          <p:cNvPr id="5" name="Content Placeholder 4"/>
          <p:cNvSpPr>
            <a:spLocks noGrp="1"/>
          </p:cNvSpPr>
          <p:nvPr>
            <p:ph idx="1"/>
          </p:nvPr>
        </p:nvSpPr>
        <p:spPr/>
        <p:txBody>
          <a:bodyPr/>
          <a:lstStyle/>
          <a:p>
            <a:r>
              <a:rPr lang="en-US" dirty="0"/>
              <a:t>Keep it simple.</a:t>
            </a:r>
          </a:p>
          <a:p>
            <a:pPr lvl="1"/>
            <a:r>
              <a:rPr lang="en-US" dirty="0"/>
              <a:t>How low should you go? </a:t>
            </a:r>
          </a:p>
          <a:p>
            <a:pPr marL="457200" lvl="1" indent="0">
              <a:buNone/>
            </a:pPr>
            <a:endParaRPr lang="en-US" dirty="0"/>
          </a:p>
          <a:p>
            <a:r>
              <a:rPr lang="en-US" dirty="0"/>
              <a:t>Do not mention your goals. </a:t>
            </a:r>
          </a:p>
          <a:p>
            <a:endParaRPr lang="en-US" dirty="0"/>
          </a:p>
          <a:p>
            <a:r>
              <a:rPr lang="en-US" dirty="0"/>
              <a:t>Create behavioral definitions for the target behavior but also any </a:t>
            </a:r>
            <a:r>
              <a:rPr lang="en-US" b="1" dirty="0"/>
              <a:t>competing</a:t>
            </a:r>
            <a:r>
              <a:rPr lang="en-US" dirty="0"/>
              <a:t> behaviors that may occur. </a:t>
            </a:r>
          </a:p>
          <a:p>
            <a:pPr lvl="1"/>
            <a:r>
              <a:rPr lang="en-US" dirty="0"/>
              <a:t>Why? </a:t>
            </a:r>
          </a:p>
          <a:p>
            <a:endParaRPr lang="en-US" dirty="0"/>
          </a:p>
          <a:p>
            <a:endParaRPr lang="en-US" dirty="0"/>
          </a:p>
        </p:txBody>
      </p:sp>
    </p:spTree>
    <p:extLst>
      <p:ext uri="{BB962C8B-B14F-4D97-AF65-F5344CB8AC3E}">
        <p14:creationId xmlns:p14="http://schemas.microsoft.com/office/powerpoint/2010/main" val="284814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F5622-7A03-4027-82FF-AEBB269E9694}"/>
              </a:ext>
            </a:extLst>
          </p:cNvPr>
          <p:cNvSpPr>
            <a:spLocks noGrp="1"/>
          </p:cNvSpPr>
          <p:nvPr>
            <p:ph type="title"/>
          </p:nvPr>
        </p:nvSpPr>
        <p:spPr/>
        <p:txBody>
          <a:bodyPr/>
          <a:lstStyle/>
          <a:p>
            <a:r>
              <a:rPr lang="en-US" dirty="0"/>
              <a:t>Key Point</a:t>
            </a:r>
          </a:p>
        </p:txBody>
      </p:sp>
      <p:sp>
        <p:nvSpPr>
          <p:cNvPr id="3" name="Content Placeholder 2">
            <a:extLst>
              <a:ext uri="{FF2B5EF4-FFF2-40B4-BE49-F238E27FC236}">
                <a16:creationId xmlns:a16="http://schemas.microsoft.com/office/drawing/2014/main" id="{6D43FF7D-0476-4D98-A370-049DBE6CE39C}"/>
              </a:ext>
            </a:extLst>
          </p:cNvPr>
          <p:cNvSpPr>
            <a:spLocks noGrp="1"/>
          </p:cNvSpPr>
          <p:nvPr>
            <p:ph idx="1"/>
          </p:nvPr>
        </p:nvSpPr>
        <p:spPr/>
        <p:txBody>
          <a:bodyPr>
            <a:normAutofit/>
          </a:bodyPr>
          <a:lstStyle/>
          <a:p>
            <a:r>
              <a:rPr lang="en-US" dirty="0">
                <a:effectLst/>
                <a:ea typeface="Calibri" panose="020F0502020204030204" pitchFamily="34" charset="0"/>
              </a:rPr>
              <a:t>The target behavior is what you want to change (the DV) and the behavioral definition says how you will measure it (remember, the DV is the variable that is measured). </a:t>
            </a:r>
          </a:p>
          <a:p>
            <a:r>
              <a:rPr lang="en-US" dirty="0">
                <a:effectLst/>
                <a:ea typeface="Calibri" panose="020F0502020204030204" pitchFamily="34" charset="0"/>
              </a:rPr>
              <a:t>We will also use this definition to count behaviors later, which will help us to graph our results or run statistical analyses</a:t>
            </a:r>
            <a:endParaRPr lang="en-US" sz="4000" dirty="0"/>
          </a:p>
        </p:txBody>
      </p:sp>
    </p:spTree>
    <p:extLst>
      <p:ext uri="{BB962C8B-B14F-4D97-AF65-F5344CB8AC3E}">
        <p14:creationId xmlns:p14="http://schemas.microsoft.com/office/powerpoint/2010/main" val="3873672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4.2</a:t>
            </a:r>
          </a:p>
        </p:txBody>
      </p:sp>
      <p:sp>
        <p:nvSpPr>
          <p:cNvPr id="5" name="Text Placeholder 4"/>
          <p:cNvSpPr>
            <a:spLocks noGrp="1"/>
          </p:cNvSpPr>
          <p:nvPr>
            <p:ph type="body" idx="1"/>
          </p:nvPr>
        </p:nvSpPr>
        <p:spPr/>
        <p:txBody>
          <a:bodyPr/>
          <a:lstStyle/>
          <a:p>
            <a:r>
              <a:rPr lang="en-US" dirty="0"/>
              <a:t>Goal Setting</a:t>
            </a:r>
          </a:p>
        </p:txBody>
      </p:sp>
    </p:spTree>
    <p:extLst>
      <p:ext uri="{BB962C8B-B14F-4D97-AF65-F5344CB8AC3E}">
        <p14:creationId xmlns:p14="http://schemas.microsoft.com/office/powerpoint/2010/main" val="1242139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Goals</a:t>
            </a:r>
          </a:p>
        </p:txBody>
      </p:sp>
      <p:sp>
        <p:nvSpPr>
          <p:cNvPr id="5" name="Content Placeholder 4"/>
          <p:cNvSpPr>
            <a:spLocks noGrp="1"/>
          </p:cNvSpPr>
          <p:nvPr>
            <p:ph idx="1"/>
          </p:nvPr>
        </p:nvSpPr>
        <p:spPr/>
        <p:txBody>
          <a:bodyPr/>
          <a:lstStyle/>
          <a:p>
            <a:r>
              <a:rPr lang="en-US" dirty="0"/>
              <a:t>A </a:t>
            </a:r>
            <a:r>
              <a:rPr lang="en-US" b="1" dirty="0"/>
              <a:t>goal</a:t>
            </a:r>
            <a:r>
              <a:rPr lang="en-US" dirty="0"/>
              <a:t> is an objective or result we desire that clearly indicates how our time and physical and psychological energy will be spent.</a:t>
            </a:r>
          </a:p>
          <a:p>
            <a:endParaRPr lang="en-US" dirty="0"/>
          </a:p>
          <a:p>
            <a:r>
              <a:rPr lang="en-US" dirty="0"/>
              <a:t>What if your goal is to become a starter on the football/volley ball/ soccer/basketball/baseball/rowing team? </a:t>
            </a:r>
          </a:p>
          <a:p>
            <a:endParaRPr lang="en-US" dirty="0"/>
          </a:p>
          <a:p>
            <a:endParaRPr lang="en-US" dirty="0"/>
          </a:p>
          <a:p>
            <a:endParaRPr lang="en-US" dirty="0"/>
          </a:p>
        </p:txBody>
      </p:sp>
    </p:spTree>
    <p:extLst>
      <p:ext uri="{BB962C8B-B14F-4D97-AF65-F5344CB8AC3E}">
        <p14:creationId xmlns:p14="http://schemas.microsoft.com/office/powerpoint/2010/main" val="59834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Features of Goals</a:t>
            </a:r>
          </a:p>
        </p:txBody>
      </p:sp>
      <p:sp>
        <p:nvSpPr>
          <p:cNvPr id="5" name="Content Placeholder 4"/>
          <p:cNvSpPr>
            <a:spLocks noGrp="1"/>
          </p:cNvSpPr>
          <p:nvPr>
            <p:ph idx="1"/>
          </p:nvPr>
        </p:nvSpPr>
        <p:spPr/>
        <p:txBody>
          <a:bodyPr/>
          <a:lstStyle/>
          <a:p>
            <a:r>
              <a:rPr lang="en-US" dirty="0"/>
              <a:t>They can be </a:t>
            </a:r>
            <a:r>
              <a:rPr lang="en-US" i="1" dirty="0"/>
              <a:t>large in scope</a:t>
            </a:r>
            <a:r>
              <a:rPr lang="en-US" dirty="0"/>
              <a:t>.</a:t>
            </a:r>
          </a:p>
          <a:p>
            <a:endParaRPr lang="en-US" dirty="0"/>
          </a:p>
          <a:p>
            <a:r>
              <a:rPr lang="en-US" dirty="0"/>
              <a:t>Goals can be </a:t>
            </a:r>
            <a:r>
              <a:rPr lang="en-US" i="1" dirty="0"/>
              <a:t>complex</a:t>
            </a:r>
            <a:r>
              <a:rPr lang="en-US" dirty="0"/>
              <a:t> and take </a:t>
            </a:r>
            <a:r>
              <a:rPr lang="en-US" i="1" dirty="0"/>
              <a:t>planning</a:t>
            </a:r>
            <a:r>
              <a:rPr lang="en-US" dirty="0"/>
              <a:t> to achieve. </a:t>
            </a:r>
          </a:p>
          <a:p>
            <a:endParaRPr lang="en-US" dirty="0"/>
          </a:p>
          <a:p>
            <a:r>
              <a:rPr lang="en-US" dirty="0"/>
              <a:t>Goals are more likely to be completed when they are linked to </a:t>
            </a:r>
            <a:r>
              <a:rPr lang="en-US" i="1" dirty="0"/>
              <a:t>incentives</a:t>
            </a:r>
            <a:r>
              <a:rPr lang="en-US" dirty="0"/>
              <a:t>. </a:t>
            </a:r>
          </a:p>
          <a:p>
            <a:endParaRPr lang="en-US" dirty="0"/>
          </a:p>
          <a:p>
            <a:r>
              <a:rPr lang="en-US" dirty="0"/>
              <a:t>And finally, you can have </a:t>
            </a:r>
            <a:r>
              <a:rPr lang="en-US" i="1" dirty="0"/>
              <a:t>more than one goal at a time</a:t>
            </a:r>
            <a:r>
              <a:rPr lang="en-US" dirty="0"/>
              <a:t>.</a:t>
            </a:r>
          </a:p>
        </p:txBody>
      </p:sp>
    </p:spTree>
    <p:extLst>
      <p:ext uri="{BB962C8B-B14F-4D97-AF65-F5344CB8AC3E}">
        <p14:creationId xmlns:p14="http://schemas.microsoft.com/office/powerpoint/2010/main" val="342676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Properties of Goals</a:t>
            </a:r>
          </a:p>
        </p:txBody>
      </p:sp>
      <p:sp>
        <p:nvSpPr>
          <p:cNvPr id="5" name="Content Placeholder 4"/>
          <p:cNvSpPr>
            <a:spLocks noGrp="1"/>
          </p:cNvSpPr>
          <p:nvPr>
            <p:ph idx="1"/>
          </p:nvPr>
        </p:nvSpPr>
        <p:spPr/>
        <p:txBody>
          <a:bodyPr>
            <a:normAutofit lnSpcReduction="10000"/>
          </a:bodyPr>
          <a:lstStyle/>
          <a:p>
            <a:r>
              <a:rPr lang="en-US" dirty="0"/>
              <a:t>Goal difficulty</a:t>
            </a:r>
          </a:p>
          <a:p>
            <a:endParaRPr lang="en-US" dirty="0"/>
          </a:p>
          <a:p>
            <a:r>
              <a:rPr lang="en-US" dirty="0"/>
              <a:t>Goal Rank</a:t>
            </a:r>
          </a:p>
          <a:p>
            <a:endParaRPr lang="en-US" dirty="0"/>
          </a:p>
          <a:p>
            <a:r>
              <a:rPr lang="en-US" dirty="0"/>
              <a:t>Specificity of a goal</a:t>
            </a:r>
          </a:p>
          <a:p>
            <a:endParaRPr lang="en-US" dirty="0"/>
          </a:p>
          <a:p>
            <a:r>
              <a:rPr lang="en-US" dirty="0"/>
              <a:t>Goal commitment</a:t>
            </a:r>
          </a:p>
          <a:p>
            <a:endParaRPr lang="en-US" dirty="0"/>
          </a:p>
          <a:p>
            <a:r>
              <a:rPr lang="en-US" dirty="0"/>
              <a:t>Goal failure</a:t>
            </a:r>
          </a:p>
        </p:txBody>
      </p:sp>
    </p:spTree>
    <p:extLst>
      <p:ext uri="{BB962C8B-B14F-4D97-AF65-F5344CB8AC3E}">
        <p14:creationId xmlns:p14="http://schemas.microsoft.com/office/powerpoint/2010/main" val="37349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Subgoals</a:t>
            </a:r>
            <a:endParaRPr lang="en-US" dirty="0"/>
          </a:p>
        </p:txBody>
      </p:sp>
      <p:sp>
        <p:nvSpPr>
          <p:cNvPr id="5" name="Content Placeholder 4"/>
          <p:cNvSpPr>
            <a:spLocks noGrp="1"/>
          </p:cNvSpPr>
          <p:nvPr>
            <p:ph idx="1"/>
          </p:nvPr>
        </p:nvSpPr>
        <p:spPr/>
        <p:txBody>
          <a:bodyPr/>
          <a:lstStyle/>
          <a:p>
            <a:r>
              <a:rPr lang="en-US" dirty="0"/>
              <a:t>Another option to overcome goal failure might be to consider the use of </a:t>
            </a:r>
            <a:r>
              <a:rPr lang="en-US" b="1" dirty="0" err="1"/>
              <a:t>subgoals</a:t>
            </a:r>
            <a:r>
              <a:rPr lang="en-US" dirty="0"/>
              <a:t>, or waypoints toward the final goal. </a:t>
            </a:r>
          </a:p>
          <a:p>
            <a:endParaRPr lang="en-US" dirty="0"/>
          </a:p>
          <a:p>
            <a:r>
              <a:rPr lang="en-US" dirty="0"/>
              <a:t>Proximal vs. distal goals</a:t>
            </a:r>
          </a:p>
          <a:p>
            <a:endParaRPr lang="en-US" dirty="0"/>
          </a:p>
          <a:p>
            <a:endParaRPr lang="en-US" dirty="0"/>
          </a:p>
        </p:txBody>
      </p:sp>
    </p:spTree>
    <p:extLst>
      <p:ext uri="{BB962C8B-B14F-4D97-AF65-F5344CB8AC3E}">
        <p14:creationId xmlns:p14="http://schemas.microsoft.com/office/powerpoint/2010/main" val="1232873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Criterion – Knowing When to Move On</a:t>
            </a:r>
          </a:p>
        </p:txBody>
      </p:sp>
      <p:sp>
        <p:nvSpPr>
          <p:cNvPr id="5" name="Content Placeholder 4"/>
          <p:cNvSpPr>
            <a:spLocks noGrp="1"/>
          </p:cNvSpPr>
          <p:nvPr>
            <p:ph idx="1"/>
          </p:nvPr>
        </p:nvSpPr>
        <p:spPr/>
        <p:txBody>
          <a:bodyPr/>
          <a:lstStyle/>
          <a:p>
            <a:r>
              <a:rPr lang="en-US" dirty="0"/>
              <a:t>The specific “</a:t>
            </a:r>
            <a:r>
              <a:rPr lang="en-US" b="1" dirty="0">
                <a:solidFill>
                  <a:srgbClr val="FF0000"/>
                </a:solidFill>
              </a:rPr>
              <a:t>trigger</a:t>
            </a:r>
            <a:r>
              <a:rPr lang="en-US" dirty="0"/>
              <a:t>” for when to advance from Goal 1 to Goal 2 is called the </a:t>
            </a:r>
            <a:r>
              <a:rPr lang="en-US" b="1" dirty="0"/>
              <a:t>criterion</a:t>
            </a:r>
            <a:r>
              <a:rPr lang="en-US" dirty="0"/>
              <a:t> and is linked to the changing-criterion design from Module 2.3. </a:t>
            </a:r>
          </a:p>
          <a:p>
            <a:endParaRPr lang="en-US" dirty="0"/>
          </a:p>
          <a:p>
            <a:r>
              <a:rPr lang="en-US" dirty="0"/>
              <a:t>Be careful when creating your criterion. </a:t>
            </a:r>
          </a:p>
          <a:p>
            <a:pPr lvl="1"/>
            <a:r>
              <a:rPr lang="en-US" dirty="0"/>
              <a:t>Be conservative and safe, but not too cautious. </a:t>
            </a:r>
          </a:p>
          <a:p>
            <a:pPr lvl="1"/>
            <a:r>
              <a:rPr lang="en-US" dirty="0"/>
              <a:t>Why? </a:t>
            </a:r>
          </a:p>
          <a:p>
            <a:endParaRPr lang="en-US" dirty="0"/>
          </a:p>
          <a:p>
            <a:endParaRPr lang="en-US" dirty="0"/>
          </a:p>
        </p:txBody>
      </p:sp>
    </p:spTree>
    <p:extLst>
      <p:ext uri="{BB962C8B-B14F-4D97-AF65-F5344CB8AC3E}">
        <p14:creationId xmlns:p14="http://schemas.microsoft.com/office/powerpoint/2010/main" val="69961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4.3</a:t>
            </a:r>
          </a:p>
        </p:txBody>
      </p:sp>
      <p:sp>
        <p:nvSpPr>
          <p:cNvPr id="5" name="Text Placeholder 4"/>
          <p:cNvSpPr>
            <a:spLocks noGrp="1"/>
          </p:cNvSpPr>
          <p:nvPr>
            <p:ph type="body" idx="1"/>
          </p:nvPr>
        </p:nvSpPr>
        <p:spPr/>
        <p:txBody>
          <a:bodyPr/>
          <a:lstStyle/>
          <a:p>
            <a:r>
              <a:rPr lang="en-US" dirty="0"/>
              <a:t>Counting Behaviors</a:t>
            </a:r>
          </a:p>
        </p:txBody>
      </p:sp>
    </p:spTree>
    <p:extLst>
      <p:ext uri="{BB962C8B-B14F-4D97-AF65-F5344CB8AC3E}">
        <p14:creationId xmlns:p14="http://schemas.microsoft.com/office/powerpoint/2010/main" val="776144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First…. </a:t>
            </a:r>
          </a:p>
        </p:txBody>
      </p:sp>
      <p:sp>
        <p:nvSpPr>
          <p:cNvPr id="3" name="Content Placeholder 2"/>
          <p:cNvSpPr>
            <a:spLocks noGrp="1"/>
          </p:cNvSpPr>
          <p:nvPr>
            <p:ph idx="1"/>
          </p:nvPr>
        </p:nvSpPr>
        <p:spPr/>
        <p:txBody>
          <a:bodyPr>
            <a:normAutofit/>
          </a:bodyPr>
          <a:lstStyle/>
          <a:p>
            <a:r>
              <a:rPr lang="en-US" sz="3600" dirty="0"/>
              <a:t>Keep in mind that the behavioral definition </a:t>
            </a:r>
            <a:r>
              <a:rPr lang="en-US" sz="3600" u="sng" dirty="0"/>
              <a:t>IS NOT</a:t>
            </a:r>
            <a:r>
              <a:rPr lang="en-US" sz="3600" dirty="0"/>
              <a:t> a goal. </a:t>
            </a:r>
          </a:p>
          <a:p>
            <a:endParaRPr lang="en-US" sz="3600" dirty="0"/>
          </a:p>
          <a:p>
            <a:r>
              <a:rPr lang="en-US" sz="3600" dirty="0"/>
              <a:t>It simply defines how you will count the target behavior, which is your DV.</a:t>
            </a:r>
          </a:p>
          <a:p>
            <a:endParaRPr lang="en-US" sz="3600" dirty="0"/>
          </a:p>
          <a:p>
            <a:r>
              <a:rPr lang="en-US" sz="3600" dirty="0"/>
              <a:t>Important to…..</a:t>
            </a:r>
          </a:p>
        </p:txBody>
      </p:sp>
    </p:spTree>
    <p:extLst>
      <p:ext uri="{BB962C8B-B14F-4D97-AF65-F5344CB8AC3E}">
        <p14:creationId xmlns:p14="http://schemas.microsoft.com/office/powerpoint/2010/main" val="332843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lstStyle/>
          <a:p>
            <a:r>
              <a:rPr lang="en-US" dirty="0"/>
              <a:t>To change behavior, we must </a:t>
            </a:r>
            <a:r>
              <a:rPr lang="en-US" dirty="0">
                <a:solidFill>
                  <a:srgbClr val="FF0000"/>
                </a:solidFill>
              </a:rPr>
              <a:t>know what the behavior is </a:t>
            </a:r>
            <a:r>
              <a:rPr lang="en-US" dirty="0"/>
              <a:t>that we want to change and must be willing to make the change, for our own reasons, and listing the </a:t>
            </a:r>
            <a:r>
              <a:rPr lang="en-US" dirty="0">
                <a:solidFill>
                  <a:srgbClr val="FF0000"/>
                </a:solidFill>
              </a:rPr>
              <a:t>pros and cons </a:t>
            </a:r>
            <a:r>
              <a:rPr lang="en-US" dirty="0"/>
              <a:t>of changing the behavior can help us out. </a:t>
            </a:r>
          </a:p>
          <a:p>
            <a:r>
              <a:rPr lang="en-US" dirty="0">
                <a:solidFill>
                  <a:srgbClr val="FF0000"/>
                </a:solidFill>
              </a:rPr>
              <a:t>Will</a:t>
            </a:r>
            <a:r>
              <a:rPr lang="en-US" dirty="0"/>
              <a:t> is not enough. We need to have the </a:t>
            </a:r>
            <a:r>
              <a:rPr lang="en-US" dirty="0">
                <a:solidFill>
                  <a:srgbClr val="FF0000"/>
                </a:solidFill>
              </a:rPr>
              <a:t>ability</a:t>
            </a:r>
            <a:r>
              <a:rPr lang="en-US" dirty="0"/>
              <a:t> too. </a:t>
            </a:r>
          </a:p>
          <a:p>
            <a:r>
              <a:rPr lang="en-US" dirty="0"/>
              <a:t>Now we move to generating a </a:t>
            </a:r>
            <a:r>
              <a:rPr lang="en-US" dirty="0">
                <a:solidFill>
                  <a:srgbClr val="FF0000"/>
                </a:solidFill>
              </a:rPr>
              <a:t>description</a:t>
            </a:r>
            <a:r>
              <a:rPr lang="en-US" dirty="0"/>
              <a:t> of the behavior which must be precise and unambiguous. </a:t>
            </a:r>
          </a:p>
          <a:p>
            <a:r>
              <a:rPr lang="en-US" dirty="0"/>
              <a:t>Once we have clearly defined the behavior, we can then set </a:t>
            </a:r>
            <a:r>
              <a:rPr lang="en-US" dirty="0">
                <a:solidFill>
                  <a:srgbClr val="FF0000"/>
                </a:solidFill>
              </a:rPr>
              <a:t>goals</a:t>
            </a:r>
            <a:r>
              <a:rPr lang="en-US" dirty="0"/>
              <a:t> to help us make the desired change. </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Possibility 1: Duration</a:t>
            </a:r>
            <a:endParaRPr lang="en-US" dirty="0"/>
          </a:p>
        </p:txBody>
      </p:sp>
      <p:sp>
        <p:nvSpPr>
          <p:cNvPr id="3" name="Content Placeholder 2"/>
          <p:cNvSpPr>
            <a:spLocks noGrp="1"/>
          </p:cNvSpPr>
          <p:nvPr>
            <p:ph idx="1"/>
          </p:nvPr>
        </p:nvSpPr>
        <p:spPr/>
        <p:txBody>
          <a:bodyPr/>
          <a:lstStyle/>
          <a:p>
            <a:pPr marL="0" indent="0">
              <a:buNone/>
            </a:pPr>
            <a:r>
              <a:rPr lang="en-US" dirty="0"/>
              <a:t>1 behavior = reading 5 pages in a book</a:t>
            </a:r>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2653" y="2495447"/>
            <a:ext cx="10467571" cy="4199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3587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Possibility 2: Frequency</a:t>
            </a:r>
            <a:endParaRPr lang="en-US" dirty="0"/>
          </a:p>
        </p:txBody>
      </p:sp>
      <p:sp>
        <p:nvSpPr>
          <p:cNvPr id="3" name="Content Placeholder 2"/>
          <p:cNvSpPr>
            <a:spLocks noGrp="1"/>
          </p:cNvSpPr>
          <p:nvPr>
            <p:ph idx="1"/>
          </p:nvPr>
        </p:nvSpPr>
        <p:spPr/>
        <p:txBody>
          <a:bodyPr/>
          <a:lstStyle/>
          <a:p>
            <a:pPr marL="0" indent="0">
              <a:buNone/>
            </a:pPr>
            <a:r>
              <a:rPr lang="en-US" dirty="0"/>
              <a:t>1 behavior = reading 5 pages in a book</a:t>
            </a:r>
          </a:p>
          <a:p>
            <a:pPr marL="0"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051" y="2867188"/>
            <a:ext cx="9940629" cy="3002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3587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Possibility 3: Frequency, again</a:t>
            </a:r>
            <a:endParaRPr lang="en-US" dirty="0"/>
          </a:p>
        </p:txBody>
      </p:sp>
      <p:sp>
        <p:nvSpPr>
          <p:cNvPr id="3" name="Content Placeholder 2"/>
          <p:cNvSpPr>
            <a:spLocks noGrp="1"/>
          </p:cNvSpPr>
          <p:nvPr>
            <p:ph idx="1"/>
          </p:nvPr>
        </p:nvSpPr>
        <p:spPr/>
        <p:txBody>
          <a:bodyPr/>
          <a:lstStyle/>
          <a:p>
            <a:pPr marL="0" indent="0">
              <a:buNone/>
            </a:pPr>
            <a:r>
              <a:rPr lang="en-US" dirty="0"/>
              <a:t>1 behavior = reading one night for 30 minutes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836" y="2510725"/>
            <a:ext cx="10825438" cy="38539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7854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Possibility 4: Duration, again</a:t>
            </a:r>
            <a:endParaRPr lang="en-US" dirty="0"/>
          </a:p>
        </p:txBody>
      </p:sp>
      <p:sp>
        <p:nvSpPr>
          <p:cNvPr id="3" name="Content Placeholder 2"/>
          <p:cNvSpPr>
            <a:spLocks noGrp="1"/>
          </p:cNvSpPr>
          <p:nvPr>
            <p:ph idx="1"/>
          </p:nvPr>
        </p:nvSpPr>
        <p:spPr/>
        <p:txBody>
          <a:bodyPr/>
          <a:lstStyle/>
          <a:p>
            <a:pPr marL="0" indent="0">
              <a:buNone/>
            </a:pPr>
            <a:r>
              <a:rPr lang="en-US" dirty="0"/>
              <a:t>1 behavior = reading for 10 minutes</a:t>
            </a:r>
          </a:p>
          <a:p>
            <a:pPr marL="0" indent="0">
              <a:buNone/>
            </a:pPr>
            <a:endParaRPr lang="en-US" dirty="0"/>
          </a:p>
          <a:p>
            <a:pPr marL="0" indent="0">
              <a:buNone/>
            </a:pP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416" y="2758697"/>
            <a:ext cx="10080164" cy="3594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7854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Possibility 5: Intensity</a:t>
            </a:r>
            <a:endParaRPr lang="en-US" dirty="0"/>
          </a:p>
        </p:txBody>
      </p:sp>
      <p:sp>
        <p:nvSpPr>
          <p:cNvPr id="3" name="Content Placeholder 2"/>
          <p:cNvSpPr>
            <a:spLocks noGrp="1"/>
          </p:cNvSpPr>
          <p:nvPr>
            <p:ph idx="1"/>
          </p:nvPr>
        </p:nvSpPr>
        <p:spPr/>
        <p:txBody>
          <a:bodyPr/>
          <a:lstStyle/>
          <a:p>
            <a:pPr marL="0" indent="0">
              <a:buNone/>
            </a:pPr>
            <a:r>
              <a:rPr lang="en-US" dirty="0"/>
              <a:t>1 behavior = reading 1 page in a book</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3615" y="2820692"/>
            <a:ext cx="9918556" cy="3255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7854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6626" y="211305"/>
            <a:ext cx="10056140" cy="6646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384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00379"/>
            <a:ext cx="12045320" cy="442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249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5702"/>
          </a:xfrm>
        </p:spPr>
        <p:txBody>
          <a:bodyPr/>
          <a:lstStyle/>
          <a:p>
            <a:pPr algn="ctr"/>
            <a:r>
              <a:rPr lang="en-US" dirty="0"/>
              <a:t>Behavioral Excess</a:t>
            </a:r>
          </a:p>
        </p:txBody>
      </p:sp>
      <p:sp>
        <p:nvSpPr>
          <p:cNvPr id="3" name="Content Placeholder 2"/>
          <p:cNvSpPr>
            <a:spLocks noGrp="1"/>
          </p:cNvSpPr>
          <p:nvPr>
            <p:ph idx="1"/>
          </p:nvPr>
        </p:nvSpPr>
        <p:spPr>
          <a:xfrm>
            <a:off x="342254" y="1484662"/>
            <a:ext cx="10515600" cy="4351338"/>
          </a:xfrm>
        </p:spPr>
        <p:txBody>
          <a:bodyPr/>
          <a:lstStyle/>
          <a:p>
            <a:pPr marL="0" indent="0">
              <a:buNone/>
            </a:pPr>
            <a:r>
              <a:rPr lang="en-US" dirty="0"/>
              <a:t>1 behavior = spending $10 at a store</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875" y="1978306"/>
            <a:ext cx="7385023" cy="4617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6082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6900-036A-4F6D-BB6C-7B38F80719D1}"/>
              </a:ext>
            </a:extLst>
          </p:cNvPr>
          <p:cNvSpPr>
            <a:spLocks noGrp="1"/>
          </p:cNvSpPr>
          <p:nvPr>
            <p:ph type="title"/>
          </p:nvPr>
        </p:nvSpPr>
        <p:spPr/>
        <p:txBody>
          <a:bodyPr/>
          <a:lstStyle/>
          <a:p>
            <a:r>
              <a:rPr lang="en-US" dirty="0"/>
              <a:t>Module Recap</a:t>
            </a:r>
          </a:p>
        </p:txBody>
      </p:sp>
      <p:sp>
        <p:nvSpPr>
          <p:cNvPr id="3" name="Content Placeholder 2">
            <a:extLst>
              <a:ext uri="{FF2B5EF4-FFF2-40B4-BE49-F238E27FC236}">
                <a16:creationId xmlns:a16="http://schemas.microsoft.com/office/drawing/2014/main" id="{66115BA4-AB64-46DA-84CC-893BCB26D885}"/>
              </a:ext>
            </a:extLst>
          </p:cNvPr>
          <p:cNvSpPr>
            <a:spLocks noGrp="1"/>
          </p:cNvSpPr>
          <p:nvPr>
            <p:ph idx="1"/>
          </p:nvPr>
        </p:nvSpPr>
        <p:spPr/>
        <p:txBody>
          <a:bodyPr/>
          <a:lstStyle/>
          <a:p>
            <a:r>
              <a:rPr lang="en-US" dirty="0"/>
              <a:t>To engage in any type of behavioral change, we have to first know what the behavior is we wish to change – called the behavioral definition.</a:t>
            </a:r>
          </a:p>
          <a:p>
            <a:r>
              <a:rPr lang="en-US" dirty="0"/>
              <a:t>From this, we can set goals and count behaviors. </a:t>
            </a:r>
          </a:p>
          <a:p>
            <a:r>
              <a:rPr lang="en-US" dirty="0"/>
              <a:t>This process works whether we are changing a behavioral excess or deficit. </a:t>
            </a:r>
          </a:p>
        </p:txBody>
      </p:sp>
    </p:spTree>
    <p:extLst>
      <p:ext uri="{BB962C8B-B14F-4D97-AF65-F5344CB8AC3E}">
        <p14:creationId xmlns:p14="http://schemas.microsoft.com/office/powerpoint/2010/main" val="2903721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r>
              <a:rPr lang="en-US" dirty="0"/>
              <a:t>Looking ahead to Module 5, you will learn how to go about discerning the ABCs of behavior. This will focus on what is called the functional assessment.</a:t>
            </a:r>
          </a:p>
        </p:txBody>
      </p:sp>
    </p:spTree>
    <p:extLst>
      <p:ext uri="{BB962C8B-B14F-4D97-AF65-F5344CB8AC3E}">
        <p14:creationId xmlns:p14="http://schemas.microsoft.com/office/powerpoint/2010/main" val="4782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4.1. Behavioral Definitions </a:t>
            </a:r>
          </a:p>
          <a:p>
            <a:r>
              <a:rPr lang="en-US" dirty="0"/>
              <a:t>4.2. Goal Setting </a:t>
            </a:r>
          </a:p>
          <a:p>
            <a:r>
              <a:rPr lang="en-US" dirty="0"/>
              <a:t>4.3. Counting Behaviors</a:t>
            </a:r>
          </a:p>
        </p:txBody>
      </p:sp>
    </p:spTree>
    <p:extLst>
      <p:ext uri="{BB962C8B-B14F-4D97-AF65-F5344CB8AC3E}">
        <p14:creationId xmlns:p14="http://schemas.microsoft.com/office/powerpoint/2010/main" val="330307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lstStyle/>
          <a:p>
            <a:r>
              <a:rPr lang="en-US" dirty="0"/>
              <a:t>Clarify what a behavioral definition is and why it is important to applied behavior analysts.</a:t>
            </a:r>
          </a:p>
          <a:p>
            <a:r>
              <a:rPr lang="en-US" dirty="0"/>
              <a:t>State the importance of setting clear goals in terms of what behavior you want to change.</a:t>
            </a:r>
          </a:p>
          <a:p>
            <a:r>
              <a:rPr lang="en-US" dirty="0"/>
              <a:t>Count behaviors using the behavioral definition and your goals</a:t>
            </a:r>
          </a:p>
        </p:txBody>
      </p:sp>
    </p:spTree>
    <p:extLst>
      <p:ext uri="{BB962C8B-B14F-4D97-AF65-F5344CB8AC3E}">
        <p14:creationId xmlns:p14="http://schemas.microsoft.com/office/powerpoint/2010/main" val="120762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4.1</a:t>
            </a:r>
          </a:p>
        </p:txBody>
      </p:sp>
      <p:sp>
        <p:nvSpPr>
          <p:cNvPr id="5" name="Text Placeholder 4"/>
          <p:cNvSpPr>
            <a:spLocks noGrp="1"/>
          </p:cNvSpPr>
          <p:nvPr>
            <p:ph type="body" idx="1"/>
          </p:nvPr>
        </p:nvSpPr>
        <p:spPr/>
        <p:txBody>
          <a:bodyPr/>
          <a:lstStyle/>
          <a:p>
            <a:r>
              <a:rPr lang="en-US" dirty="0"/>
              <a:t>Behavioral Definitions</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Behavioral Definition</a:t>
            </a:r>
          </a:p>
        </p:txBody>
      </p:sp>
      <p:sp>
        <p:nvSpPr>
          <p:cNvPr id="5" name="Content Placeholder 4"/>
          <p:cNvSpPr>
            <a:spLocks noGrp="1"/>
          </p:cNvSpPr>
          <p:nvPr>
            <p:ph idx="1"/>
          </p:nvPr>
        </p:nvSpPr>
        <p:spPr/>
        <p:txBody>
          <a:bodyPr/>
          <a:lstStyle/>
          <a:p>
            <a:r>
              <a:rPr lang="en-US" dirty="0"/>
              <a:t>When engaging in behavioral change, you need to select a behavior that you would like to either increase or decrease. </a:t>
            </a:r>
          </a:p>
          <a:p>
            <a:endParaRPr lang="en-US" dirty="0"/>
          </a:p>
          <a:p>
            <a:r>
              <a:rPr lang="en-US" dirty="0"/>
              <a:t>It is critical to </a:t>
            </a:r>
            <a:r>
              <a:rPr lang="en-US" dirty="0">
                <a:solidFill>
                  <a:srgbClr val="FF0000"/>
                </a:solidFill>
              </a:rPr>
              <a:t>clearly define </a:t>
            </a:r>
            <a:r>
              <a:rPr lang="en-US" dirty="0"/>
              <a:t>what the behavior is. </a:t>
            </a:r>
          </a:p>
          <a:p>
            <a:endParaRPr lang="en-US" dirty="0"/>
          </a:p>
          <a:p>
            <a:r>
              <a:rPr lang="en-US" dirty="0"/>
              <a:t>In behavioral modification, we call this a behavioral definition.</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825625"/>
            <a:ext cx="10515600" cy="2947097"/>
          </a:xfrm>
        </p:spPr>
        <p:txBody>
          <a:bodyPr>
            <a:normAutofit/>
          </a:bodyPr>
          <a:lstStyle/>
          <a:p>
            <a:pPr marL="0" indent="0" algn="ctr">
              <a:buNone/>
            </a:pPr>
            <a:r>
              <a:rPr lang="en-US" sz="4800" dirty="0"/>
              <a:t>A </a:t>
            </a:r>
            <a:r>
              <a:rPr lang="en-US" sz="4800" b="1" dirty="0">
                <a:solidFill>
                  <a:srgbClr val="FF0000"/>
                </a:solidFill>
              </a:rPr>
              <a:t>behavioral definition</a:t>
            </a:r>
            <a:r>
              <a:rPr lang="en-US" sz="4800" dirty="0">
                <a:solidFill>
                  <a:srgbClr val="FF0000"/>
                </a:solidFill>
              </a:rPr>
              <a:t> </a:t>
            </a:r>
            <a:r>
              <a:rPr lang="en-US" sz="4800" dirty="0"/>
              <a:t>is a precise, objective, unambiguous description of the target behavior or a competing behavior.</a:t>
            </a:r>
          </a:p>
        </p:txBody>
      </p:sp>
    </p:spTree>
    <p:extLst>
      <p:ext uri="{BB962C8B-B14F-4D97-AF65-F5344CB8AC3E}">
        <p14:creationId xmlns:p14="http://schemas.microsoft.com/office/powerpoint/2010/main" val="103908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Exercise…..</a:t>
            </a:r>
          </a:p>
        </p:txBody>
      </p:sp>
      <p:sp>
        <p:nvSpPr>
          <p:cNvPr id="5" name="Content Placeholder 4"/>
          <p:cNvSpPr>
            <a:spLocks noGrp="1"/>
          </p:cNvSpPr>
          <p:nvPr>
            <p:ph idx="1"/>
          </p:nvPr>
        </p:nvSpPr>
        <p:spPr/>
        <p:txBody>
          <a:bodyPr>
            <a:normAutofit lnSpcReduction="10000"/>
          </a:bodyPr>
          <a:lstStyle/>
          <a:p>
            <a:r>
              <a:rPr lang="en-US" dirty="0"/>
              <a:t>What might a behavioral definition be? </a:t>
            </a:r>
          </a:p>
          <a:p>
            <a:endParaRPr lang="en-US" dirty="0"/>
          </a:p>
          <a:p>
            <a:r>
              <a:rPr lang="en-US" dirty="0"/>
              <a:t>1  behavior = _____________</a:t>
            </a:r>
          </a:p>
          <a:p>
            <a:endParaRPr lang="en-US" dirty="0"/>
          </a:p>
          <a:p>
            <a:r>
              <a:rPr lang="en-US" dirty="0"/>
              <a:t>You learned your ABCs already in this class, now we get to do simple addition and multiplication. </a:t>
            </a:r>
          </a:p>
          <a:p>
            <a:endParaRPr lang="en-US" dirty="0"/>
          </a:p>
          <a:p>
            <a:endParaRPr lang="en-US" dirty="0"/>
          </a:p>
          <a:p>
            <a:r>
              <a:rPr lang="en-US" dirty="0"/>
              <a:t>Half behaviors? </a:t>
            </a:r>
          </a:p>
        </p:txBody>
      </p:sp>
    </p:spTree>
    <p:extLst>
      <p:ext uri="{BB962C8B-B14F-4D97-AF65-F5344CB8AC3E}">
        <p14:creationId xmlns:p14="http://schemas.microsoft.com/office/powerpoint/2010/main" val="17747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Other Examples of Behavioral Definitions</a:t>
            </a:r>
          </a:p>
        </p:txBody>
      </p:sp>
      <p:sp>
        <p:nvSpPr>
          <p:cNvPr id="5" name="Content Placeholder 4"/>
          <p:cNvSpPr>
            <a:spLocks noGrp="1"/>
          </p:cNvSpPr>
          <p:nvPr>
            <p:ph idx="1"/>
          </p:nvPr>
        </p:nvSpPr>
        <p:spPr/>
        <p:txBody>
          <a:bodyPr/>
          <a:lstStyle/>
          <a:p>
            <a:r>
              <a:rPr lang="en-US" dirty="0"/>
              <a:t>Eating more fruits – 1 behavior = eating a single piece of fruit</a:t>
            </a:r>
          </a:p>
          <a:p>
            <a:pPr lvl="0"/>
            <a:r>
              <a:rPr lang="en-US" dirty="0"/>
              <a:t>Pleasure reading – 1 behavior = reading 5 pages of a novel</a:t>
            </a:r>
          </a:p>
          <a:p>
            <a:pPr lvl="0"/>
            <a:r>
              <a:rPr lang="en-US" dirty="0"/>
              <a:t>Using relaxation techniques – 1 behavior = meditating for 10 minutes</a:t>
            </a:r>
          </a:p>
          <a:p>
            <a:pPr lvl="0"/>
            <a:r>
              <a:rPr lang="en-US" dirty="0"/>
              <a:t>Doing household chores – 1 behavior = cleaning one room in my apartment (kitchen, bathroom, living room, or bedroom)</a:t>
            </a:r>
          </a:p>
          <a:p>
            <a:r>
              <a:rPr lang="en-US" dirty="0"/>
              <a:t>Quitting smoking – 1 behavior = smoking 1 cigarette</a:t>
            </a:r>
          </a:p>
        </p:txBody>
      </p:sp>
    </p:spTree>
    <p:extLst>
      <p:ext uri="{BB962C8B-B14F-4D97-AF65-F5344CB8AC3E}">
        <p14:creationId xmlns:p14="http://schemas.microsoft.com/office/powerpoint/2010/main" val="9539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1618</Words>
  <Application>Microsoft Office PowerPoint</Application>
  <PresentationFormat>Widescreen</PresentationFormat>
  <Paragraphs>178</Paragraphs>
  <Slides>29</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Module 4: Defining the Behavior and Setting Goals</vt:lpstr>
      <vt:lpstr>Module Overview</vt:lpstr>
      <vt:lpstr>Module Outline</vt:lpstr>
      <vt:lpstr>Module Learning Outcomes</vt:lpstr>
      <vt:lpstr>Section 4.1</vt:lpstr>
      <vt:lpstr>The Behavioral Definition</vt:lpstr>
      <vt:lpstr>PowerPoint Presentation</vt:lpstr>
      <vt:lpstr>Exercise…..</vt:lpstr>
      <vt:lpstr>Other Examples of Behavioral Definitions</vt:lpstr>
      <vt:lpstr>Tips for Writing a Behavioral Definition</vt:lpstr>
      <vt:lpstr>Key Point</vt:lpstr>
      <vt:lpstr>Section 4.2</vt:lpstr>
      <vt:lpstr>Goals</vt:lpstr>
      <vt:lpstr>Features of Goals</vt:lpstr>
      <vt:lpstr>Properties of Goals</vt:lpstr>
      <vt:lpstr>Subgoals</vt:lpstr>
      <vt:lpstr>Criterion – Knowing When to Move On</vt:lpstr>
      <vt:lpstr>Section 4.3</vt:lpstr>
      <vt:lpstr>First Things First…. </vt:lpstr>
      <vt:lpstr>Possibility 1: Duration</vt:lpstr>
      <vt:lpstr>Possibility 2: Frequency</vt:lpstr>
      <vt:lpstr>Possibility 3: Frequency, again</vt:lpstr>
      <vt:lpstr>Possibility 4: Duration, again</vt:lpstr>
      <vt:lpstr>Possibility 5: Intensity</vt:lpstr>
      <vt:lpstr>PowerPoint Presentation</vt:lpstr>
      <vt:lpstr>PowerPoint Presentation</vt:lpstr>
      <vt:lpstr>Behavioral Excess</vt:lpstr>
      <vt:lpstr>Module Recap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34</cp:revision>
  <dcterms:created xsi:type="dcterms:W3CDTF">2017-05-12T13:12:09Z</dcterms:created>
  <dcterms:modified xsi:type="dcterms:W3CDTF">2021-08-23T17:40:59Z</dcterms:modified>
</cp:coreProperties>
</file>