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8" r:id="rId4"/>
    <p:sldId id="259" r:id="rId5"/>
    <p:sldId id="260" r:id="rId6"/>
    <p:sldId id="261" r:id="rId7"/>
    <p:sldId id="291" r:id="rId8"/>
    <p:sldId id="263" r:id="rId9"/>
    <p:sldId id="281" r:id="rId10"/>
    <p:sldId id="282" r:id="rId11"/>
    <p:sldId id="283" r:id="rId12"/>
    <p:sldId id="284" r:id="rId13"/>
    <p:sldId id="285" r:id="rId14"/>
    <p:sldId id="286" r:id="rId15"/>
    <p:sldId id="264" r:id="rId16"/>
    <p:sldId id="265" r:id="rId17"/>
    <p:sldId id="266" r:id="rId18"/>
    <p:sldId id="267" r:id="rId19"/>
    <p:sldId id="277" r:id="rId20"/>
    <p:sldId id="269" r:id="rId21"/>
    <p:sldId id="292" r:id="rId22"/>
    <p:sldId id="287" r:id="rId23"/>
    <p:sldId id="293" r:id="rId24"/>
    <p:sldId id="268" r:id="rId25"/>
    <p:sldId id="270" r:id="rId26"/>
    <p:sldId id="271" r:id="rId27"/>
    <p:sldId id="294" r:id="rId28"/>
    <p:sldId id="276"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4173" autoAdjust="0"/>
  </p:normalViewPr>
  <p:slideViewPr>
    <p:cSldViewPr snapToGrid="0">
      <p:cViewPr varScale="1">
        <p:scale>
          <a:sx n="73" d="100"/>
          <a:sy n="73" d="100"/>
        </p:scale>
        <p:origin x="72" y="5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BDEA08-5353-4F9C-B788-6CDC32CDA058}" type="datetimeFigureOut">
              <a:rPr lang="en-US" smtClean="0"/>
              <a:t>8/23/2021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A70561-D8E3-439A-863A-9653549CF651}" type="slidenum">
              <a:rPr lang="en-US" smtClean="0"/>
              <a:t>‹#›</a:t>
            </a:fld>
            <a:endParaRPr lang="en-US"/>
          </a:p>
        </p:txBody>
      </p:sp>
    </p:spTree>
    <p:extLst>
      <p:ext uri="{BB962C8B-B14F-4D97-AF65-F5344CB8AC3E}">
        <p14:creationId xmlns:p14="http://schemas.microsoft.com/office/powerpoint/2010/main" val="406997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A70561-D8E3-439A-863A-9653549CF651}" type="slidenum">
              <a:rPr lang="en-US" smtClean="0"/>
              <a:t>1</a:t>
            </a:fld>
            <a:endParaRPr lang="en-US"/>
          </a:p>
        </p:txBody>
      </p:sp>
    </p:spTree>
    <p:extLst>
      <p:ext uri="{BB962C8B-B14F-4D97-AF65-F5344CB8AC3E}">
        <p14:creationId xmlns:p14="http://schemas.microsoft.com/office/powerpoint/2010/main" val="2443158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A70561-D8E3-439A-863A-9653549CF651}" type="slidenum">
              <a:rPr lang="en-US" smtClean="0"/>
              <a:t>17</a:t>
            </a:fld>
            <a:endParaRPr lang="en-US"/>
          </a:p>
        </p:txBody>
      </p:sp>
    </p:spTree>
    <p:extLst>
      <p:ext uri="{BB962C8B-B14F-4D97-AF65-F5344CB8AC3E}">
        <p14:creationId xmlns:p14="http://schemas.microsoft.com/office/powerpoint/2010/main" val="22183491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A70561-D8E3-439A-863A-9653549CF651}" type="slidenum">
              <a:rPr lang="en-US" smtClean="0"/>
              <a:t>18</a:t>
            </a:fld>
            <a:endParaRPr lang="en-US"/>
          </a:p>
        </p:txBody>
      </p:sp>
    </p:spTree>
    <p:extLst>
      <p:ext uri="{BB962C8B-B14F-4D97-AF65-F5344CB8AC3E}">
        <p14:creationId xmlns:p14="http://schemas.microsoft.com/office/powerpoint/2010/main" val="32524104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A70561-D8E3-439A-863A-9653549CF651}" type="slidenum">
              <a:rPr lang="en-US" smtClean="0"/>
              <a:t>19</a:t>
            </a:fld>
            <a:endParaRPr lang="en-US"/>
          </a:p>
        </p:txBody>
      </p:sp>
    </p:spTree>
    <p:extLst>
      <p:ext uri="{BB962C8B-B14F-4D97-AF65-F5344CB8AC3E}">
        <p14:creationId xmlns:p14="http://schemas.microsoft.com/office/powerpoint/2010/main" val="19622870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kern="1200" dirty="0">
                <a:solidFill>
                  <a:schemeClr val="tx1"/>
                </a:solidFill>
                <a:effectLst/>
                <a:latin typeface="+mn-lt"/>
                <a:ea typeface="+mn-ea"/>
                <a:cs typeface="+mn-cs"/>
              </a:rPr>
              <a:t>In this case, you will remain in the </a:t>
            </a:r>
            <a:r>
              <a:rPr lang="en-US" sz="1600" kern="1200" dirty="0" err="1">
                <a:solidFill>
                  <a:schemeClr val="tx1"/>
                </a:solidFill>
                <a:effectLst/>
                <a:latin typeface="+mn-lt"/>
                <a:ea typeface="+mn-ea"/>
                <a:cs typeface="+mn-cs"/>
              </a:rPr>
              <a:t>precontemplative</a:t>
            </a:r>
            <a:r>
              <a:rPr lang="en-US" sz="1600" kern="1200" dirty="0">
                <a:solidFill>
                  <a:schemeClr val="tx1"/>
                </a:solidFill>
                <a:effectLst/>
                <a:latin typeface="+mn-lt"/>
                <a:ea typeface="+mn-ea"/>
                <a:cs typeface="+mn-cs"/>
              </a:rPr>
              <a:t> stage and not consider making any change.</a:t>
            </a:r>
          </a:p>
          <a:p>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In this case, you will likely stay in the </a:t>
            </a:r>
            <a:r>
              <a:rPr lang="en-US" sz="1600" kern="1200" dirty="0" err="1">
                <a:solidFill>
                  <a:schemeClr val="tx1"/>
                </a:solidFill>
                <a:effectLst/>
                <a:latin typeface="+mn-lt"/>
                <a:ea typeface="+mn-ea"/>
                <a:cs typeface="+mn-cs"/>
              </a:rPr>
              <a:t>precontemplative</a:t>
            </a:r>
            <a:r>
              <a:rPr lang="en-US" sz="1600" kern="1200" dirty="0">
                <a:solidFill>
                  <a:schemeClr val="tx1"/>
                </a:solidFill>
                <a:effectLst/>
                <a:latin typeface="+mn-lt"/>
                <a:ea typeface="+mn-ea"/>
                <a:cs typeface="+mn-cs"/>
              </a:rPr>
              <a:t> or contemplative stages. You might even flirt with the preparation stage.</a:t>
            </a:r>
          </a:p>
          <a:p>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In this case you might move to the action period, and later maintenance.</a:t>
            </a:r>
            <a:endParaRPr lang="en-US" sz="1600" dirty="0"/>
          </a:p>
        </p:txBody>
      </p:sp>
      <p:sp>
        <p:nvSpPr>
          <p:cNvPr id="4" name="Slide Number Placeholder 3"/>
          <p:cNvSpPr>
            <a:spLocks noGrp="1"/>
          </p:cNvSpPr>
          <p:nvPr>
            <p:ph type="sldNum" sz="quarter" idx="10"/>
          </p:nvPr>
        </p:nvSpPr>
        <p:spPr/>
        <p:txBody>
          <a:bodyPr/>
          <a:lstStyle/>
          <a:p>
            <a:fld id="{4EA70561-D8E3-439A-863A-9653549CF651}" type="slidenum">
              <a:rPr lang="en-US" smtClean="0"/>
              <a:t>20</a:t>
            </a:fld>
            <a:endParaRPr lang="en-US"/>
          </a:p>
        </p:txBody>
      </p:sp>
    </p:spTree>
    <p:extLst>
      <p:ext uri="{BB962C8B-B14F-4D97-AF65-F5344CB8AC3E}">
        <p14:creationId xmlns:p14="http://schemas.microsoft.com/office/powerpoint/2010/main" val="42505265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kern="1200" dirty="0">
                <a:solidFill>
                  <a:schemeClr val="tx1"/>
                </a:solidFill>
                <a:effectLst/>
                <a:latin typeface="+mn-lt"/>
                <a:ea typeface="+mn-ea"/>
                <a:cs typeface="+mn-cs"/>
              </a:rPr>
              <a:t>In this case, you will remain in the </a:t>
            </a:r>
            <a:r>
              <a:rPr lang="en-US" sz="1600" kern="1200" dirty="0" err="1">
                <a:solidFill>
                  <a:schemeClr val="tx1"/>
                </a:solidFill>
                <a:effectLst/>
                <a:latin typeface="+mn-lt"/>
                <a:ea typeface="+mn-ea"/>
                <a:cs typeface="+mn-cs"/>
              </a:rPr>
              <a:t>precontemplative</a:t>
            </a:r>
            <a:r>
              <a:rPr lang="en-US" sz="1600" kern="1200" dirty="0">
                <a:solidFill>
                  <a:schemeClr val="tx1"/>
                </a:solidFill>
                <a:effectLst/>
                <a:latin typeface="+mn-lt"/>
                <a:ea typeface="+mn-ea"/>
                <a:cs typeface="+mn-cs"/>
              </a:rPr>
              <a:t> stage and not consider making any change.</a:t>
            </a:r>
          </a:p>
          <a:p>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In this case, you will likely stay in the </a:t>
            </a:r>
            <a:r>
              <a:rPr lang="en-US" sz="1600" kern="1200" dirty="0" err="1">
                <a:solidFill>
                  <a:schemeClr val="tx1"/>
                </a:solidFill>
                <a:effectLst/>
                <a:latin typeface="+mn-lt"/>
                <a:ea typeface="+mn-ea"/>
                <a:cs typeface="+mn-cs"/>
              </a:rPr>
              <a:t>precontemplative</a:t>
            </a:r>
            <a:r>
              <a:rPr lang="en-US" sz="1600" kern="1200" dirty="0">
                <a:solidFill>
                  <a:schemeClr val="tx1"/>
                </a:solidFill>
                <a:effectLst/>
                <a:latin typeface="+mn-lt"/>
                <a:ea typeface="+mn-ea"/>
                <a:cs typeface="+mn-cs"/>
              </a:rPr>
              <a:t> or contemplative stages. You might even flirt with the preparation stage.</a:t>
            </a:r>
          </a:p>
          <a:p>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In this case you might move to the action period, and later maintenance.</a:t>
            </a:r>
            <a:endParaRPr lang="en-US" sz="1600" dirty="0"/>
          </a:p>
        </p:txBody>
      </p:sp>
      <p:sp>
        <p:nvSpPr>
          <p:cNvPr id="4" name="Slide Number Placeholder 3"/>
          <p:cNvSpPr>
            <a:spLocks noGrp="1"/>
          </p:cNvSpPr>
          <p:nvPr>
            <p:ph type="sldNum" sz="quarter" idx="10"/>
          </p:nvPr>
        </p:nvSpPr>
        <p:spPr/>
        <p:txBody>
          <a:bodyPr/>
          <a:lstStyle/>
          <a:p>
            <a:fld id="{4EA70561-D8E3-439A-863A-9653549CF651}" type="slidenum">
              <a:rPr lang="en-US" smtClean="0"/>
              <a:t>21</a:t>
            </a:fld>
            <a:endParaRPr lang="en-US"/>
          </a:p>
        </p:txBody>
      </p:sp>
    </p:spTree>
    <p:extLst>
      <p:ext uri="{BB962C8B-B14F-4D97-AF65-F5344CB8AC3E}">
        <p14:creationId xmlns:p14="http://schemas.microsoft.com/office/powerpoint/2010/main" val="22812287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A70561-D8E3-439A-863A-9653549CF651}" type="slidenum">
              <a:rPr lang="en-US" smtClean="0"/>
              <a:t>24</a:t>
            </a:fld>
            <a:endParaRPr lang="en-US"/>
          </a:p>
        </p:txBody>
      </p:sp>
    </p:spTree>
    <p:extLst>
      <p:ext uri="{BB962C8B-B14F-4D97-AF65-F5344CB8AC3E}">
        <p14:creationId xmlns:p14="http://schemas.microsoft.com/office/powerpoint/2010/main" val="42202659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kern="1200" dirty="0">
                <a:solidFill>
                  <a:schemeClr val="tx1"/>
                </a:solidFill>
                <a:effectLst/>
                <a:latin typeface="+mn-lt"/>
                <a:ea typeface="+mn-ea"/>
                <a:cs typeface="+mn-cs"/>
              </a:rPr>
              <a:t>When our self-efficacy is high, we feel like we can cope with life events and overcome obstacles. Difficult tasks are seen as challenges and we set challenging goals. </a:t>
            </a:r>
          </a:p>
          <a:p>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In contrast, if it is low, we feel hopeless, helpless, and that we cannot handle what life throws at us. We avoid difficult tasks and throw in the towel quickly when things get tough.</a:t>
            </a:r>
            <a:r>
              <a:rPr lang="en-US" sz="1600" kern="1200" baseline="0" dirty="0">
                <a:solidFill>
                  <a:schemeClr val="tx1"/>
                </a:solidFill>
                <a:effectLst/>
                <a:latin typeface="+mn-lt"/>
                <a:ea typeface="+mn-ea"/>
                <a:cs typeface="+mn-cs"/>
              </a:rPr>
              <a:t> </a:t>
            </a:r>
            <a:r>
              <a:rPr lang="en-US" sz="1600" kern="1200" dirty="0">
                <a:solidFill>
                  <a:schemeClr val="tx1"/>
                </a:solidFill>
                <a:effectLst/>
                <a:latin typeface="+mn-lt"/>
                <a:ea typeface="+mn-ea"/>
                <a:cs typeface="+mn-cs"/>
              </a:rPr>
              <a:t>These individuals are easily depressed and stressed.</a:t>
            </a:r>
          </a:p>
          <a:p>
            <a:endParaRPr lang="en-US" sz="16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EA70561-D8E3-439A-863A-9653549CF651}" type="slidenum">
              <a:rPr lang="en-US" smtClean="0"/>
              <a:t>25</a:t>
            </a:fld>
            <a:endParaRPr lang="en-US"/>
          </a:p>
        </p:txBody>
      </p:sp>
    </p:spTree>
    <p:extLst>
      <p:ext uri="{BB962C8B-B14F-4D97-AF65-F5344CB8AC3E}">
        <p14:creationId xmlns:p14="http://schemas.microsoft.com/office/powerpoint/2010/main" val="12254243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A70561-D8E3-439A-863A-9653549CF651}" type="slidenum">
              <a:rPr lang="en-US" smtClean="0"/>
              <a:t>26</a:t>
            </a:fld>
            <a:endParaRPr lang="en-US"/>
          </a:p>
        </p:txBody>
      </p:sp>
    </p:spTree>
    <p:extLst>
      <p:ext uri="{BB962C8B-B14F-4D97-AF65-F5344CB8AC3E}">
        <p14:creationId xmlns:p14="http://schemas.microsoft.com/office/powerpoint/2010/main" val="23132155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A70561-D8E3-439A-863A-9653549CF651}" type="slidenum">
              <a:rPr lang="en-US" smtClean="0"/>
              <a:t>28</a:t>
            </a:fld>
            <a:endParaRPr lang="en-US"/>
          </a:p>
        </p:txBody>
      </p:sp>
    </p:spTree>
    <p:extLst>
      <p:ext uri="{BB962C8B-B14F-4D97-AF65-F5344CB8AC3E}">
        <p14:creationId xmlns:p14="http://schemas.microsoft.com/office/powerpoint/2010/main" val="3816790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A70561-D8E3-439A-863A-9653549CF651}" type="slidenum">
              <a:rPr lang="en-US" smtClean="0"/>
              <a:t>2</a:t>
            </a:fld>
            <a:endParaRPr lang="en-US"/>
          </a:p>
        </p:txBody>
      </p:sp>
    </p:spTree>
    <p:extLst>
      <p:ext uri="{BB962C8B-B14F-4D97-AF65-F5344CB8AC3E}">
        <p14:creationId xmlns:p14="http://schemas.microsoft.com/office/powerpoint/2010/main" val="30775442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A70561-D8E3-439A-863A-9653549CF651}" type="slidenum">
              <a:rPr lang="en-US" smtClean="0"/>
              <a:t>3</a:t>
            </a:fld>
            <a:endParaRPr lang="en-US"/>
          </a:p>
        </p:txBody>
      </p:sp>
    </p:spTree>
    <p:extLst>
      <p:ext uri="{BB962C8B-B14F-4D97-AF65-F5344CB8AC3E}">
        <p14:creationId xmlns:p14="http://schemas.microsoft.com/office/powerpoint/2010/main" val="11728826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A70561-D8E3-439A-863A-9653549CF651}" type="slidenum">
              <a:rPr lang="en-US" smtClean="0"/>
              <a:t>4</a:t>
            </a:fld>
            <a:endParaRPr lang="en-US"/>
          </a:p>
        </p:txBody>
      </p:sp>
    </p:spTree>
    <p:extLst>
      <p:ext uri="{BB962C8B-B14F-4D97-AF65-F5344CB8AC3E}">
        <p14:creationId xmlns:p14="http://schemas.microsoft.com/office/powerpoint/2010/main" val="25282418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A70561-D8E3-439A-863A-9653549CF651}" type="slidenum">
              <a:rPr lang="en-US" smtClean="0"/>
              <a:t>5</a:t>
            </a:fld>
            <a:endParaRPr lang="en-US"/>
          </a:p>
        </p:txBody>
      </p:sp>
    </p:spTree>
    <p:extLst>
      <p:ext uri="{BB962C8B-B14F-4D97-AF65-F5344CB8AC3E}">
        <p14:creationId xmlns:p14="http://schemas.microsoft.com/office/powerpoint/2010/main" val="41094699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kern="1200" dirty="0">
                <a:solidFill>
                  <a:schemeClr val="tx1"/>
                </a:solidFill>
                <a:effectLst/>
                <a:latin typeface="+mn-lt"/>
                <a:ea typeface="+mn-ea"/>
                <a:cs typeface="+mn-cs"/>
              </a:rPr>
              <a:t>During the </a:t>
            </a:r>
            <a:r>
              <a:rPr lang="en-US" sz="1600" i="1" kern="1200" dirty="0" err="1">
                <a:solidFill>
                  <a:schemeClr val="tx1"/>
                </a:solidFill>
                <a:effectLst/>
                <a:latin typeface="+mn-lt"/>
                <a:ea typeface="+mn-ea"/>
                <a:cs typeface="+mn-cs"/>
              </a:rPr>
              <a:t>precontemplation</a:t>
            </a:r>
            <a:r>
              <a:rPr lang="en-US" sz="1600" kern="1200" dirty="0">
                <a:solidFill>
                  <a:schemeClr val="tx1"/>
                </a:solidFill>
                <a:effectLst/>
                <a:latin typeface="+mn-lt"/>
                <a:ea typeface="+mn-ea"/>
                <a:cs typeface="+mn-cs"/>
              </a:rPr>
              <a:t> period the person is not considering making a change but </a:t>
            </a:r>
          </a:p>
          <a:p>
            <a:r>
              <a:rPr lang="en-US" sz="1600" kern="1200" dirty="0">
                <a:solidFill>
                  <a:schemeClr val="tx1"/>
                </a:solidFill>
                <a:effectLst/>
                <a:latin typeface="+mn-lt"/>
                <a:ea typeface="+mn-ea"/>
                <a:cs typeface="+mn-cs"/>
              </a:rPr>
              <a:t>during the </a:t>
            </a:r>
            <a:r>
              <a:rPr lang="en-US" sz="1600" i="1" kern="1200" dirty="0">
                <a:solidFill>
                  <a:schemeClr val="tx1"/>
                </a:solidFill>
                <a:effectLst/>
                <a:latin typeface="+mn-lt"/>
                <a:ea typeface="+mn-ea"/>
                <a:cs typeface="+mn-cs"/>
              </a:rPr>
              <a:t>contemplation</a:t>
            </a:r>
            <a:r>
              <a:rPr lang="en-US" sz="1600" kern="1200" dirty="0">
                <a:solidFill>
                  <a:schemeClr val="tx1"/>
                </a:solidFill>
                <a:effectLst/>
                <a:latin typeface="+mn-lt"/>
                <a:ea typeface="+mn-ea"/>
                <a:cs typeface="+mn-cs"/>
              </a:rPr>
              <a:t> period change is considered, but within the next six months. The person might even experiment with change. </a:t>
            </a:r>
          </a:p>
          <a:p>
            <a:r>
              <a:rPr lang="en-US" sz="1600" kern="1200" dirty="0">
                <a:solidFill>
                  <a:schemeClr val="tx1"/>
                </a:solidFill>
                <a:effectLst/>
                <a:latin typeface="+mn-lt"/>
                <a:ea typeface="+mn-ea"/>
                <a:cs typeface="+mn-cs"/>
              </a:rPr>
              <a:t>During the </a:t>
            </a:r>
            <a:r>
              <a:rPr lang="en-US" sz="1600" i="1" kern="1200" dirty="0">
                <a:solidFill>
                  <a:schemeClr val="tx1"/>
                </a:solidFill>
                <a:effectLst/>
                <a:latin typeface="+mn-lt"/>
                <a:ea typeface="+mn-ea"/>
                <a:cs typeface="+mn-cs"/>
              </a:rPr>
              <a:t>preparation</a:t>
            </a:r>
            <a:r>
              <a:rPr lang="en-US" sz="1600" kern="1200" dirty="0">
                <a:solidFill>
                  <a:schemeClr val="tx1"/>
                </a:solidFill>
                <a:effectLst/>
                <a:latin typeface="+mn-lt"/>
                <a:ea typeface="+mn-ea"/>
                <a:cs typeface="+mn-cs"/>
              </a:rPr>
              <a:t> period, the person gets ready to change within the next month. </a:t>
            </a:r>
          </a:p>
          <a:p>
            <a:r>
              <a:rPr lang="en-US" sz="1600" kern="1200" dirty="0">
                <a:solidFill>
                  <a:schemeClr val="tx1"/>
                </a:solidFill>
                <a:effectLst/>
                <a:latin typeface="+mn-lt"/>
                <a:ea typeface="+mn-ea"/>
                <a:cs typeface="+mn-cs"/>
              </a:rPr>
              <a:t>Change occurs during the </a:t>
            </a:r>
            <a:r>
              <a:rPr lang="en-US" sz="1600" i="1" kern="1200" dirty="0">
                <a:solidFill>
                  <a:schemeClr val="tx1"/>
                </a:solidFill>
                <a:effectLst/>
                <a:latin typeface="+mn-lt"/>
                <a:ea typeface="+mn-ea"/>
                <a:cs typeface="+mn-cs"/>
              </a:rPr>
              <a:t>action</a:t>
            </a:r>
            <a:r>
              <a:rPr lang="en-US" sz="1600" kern="1200" dirty="0">
                <a:solidFill>
                  <a:schemeClr val="tx1"/>
                </a:solidFill>
                <a:effectLst/>
                <a:latin typeface="+mn-lt"/>
                <a:ea typeface="+mn-ea"/>
                <a:cs typeface="+mn-cs"/>
              </a:rPr>
              <a:t> period and then </a:t>
            </a:r>
          </a:p>
          <a:p>
            <a:r>
              <a:rPr lang="en-US" sz="1600" kern="1200" dirty="0">
                <a:solidFill>
                  <a:schemeClr val="tx1"/>
                </a:solidFill>
                <a:effectLst/>
                <a:latin typeface="+mn-lt"/>
                <a:ea typeface="+mn-ea"/>
                <a:cs typeface="+mn-cs"/>
              </a:rPr>
              <a:t>during the </a:t>
            </a:r>
            <a:r>
              <a:rPr lang="en-US" sz="1600" i="1" kern="1200" dirty="0">
                <a:solidFill>
                  <a:schemeClr val="tx1"/>
                </a:solidFill>
                <a:effectLst/>
                <a:latin typeface="+mn-lt"/>
                <a:ea typeface="+mn-ea"/>
                <a:cs typeface="+mn-cs"/>
              </a:rPr>
              <a:t>maintenance</a:t>
            </a:r>
            <a:r>
              <a:rPr lang="en-US" sz="1600" kern="1200" dirty="0">
                <a:solidFill>
                  <a:schemeClr val="tx1"/>
                </a:solidFill>
                <a:effectLst/>
                <a:latin typeface="+mn-lt"/>
                <a:ea typeface="+mn-ea"/>
                <a:cs typeface="+mn-cs"/>
              </a:rPr>
              <a:t> period, change continues after the first goals have been achieved. </a:t>
            </a:r>
            <a:endParaRPr lang="en-US" sz="1600" dirty="0"/>
          </a:p>
        </p:txBody>
      </p:sp>
      <p:sp>
        <p:nvSpPr>
          <p:cNvPr id="4" name="Slide Number Placeholder 3"/>
          <p:cNvSpPr>
            <a:spLocks noGrp="1"/>
          </p:cNvSpPr>
          <p:nvPr>
            <p:ph type="sldNum" sz="quarter" idx="10"/>
          </p:nvPr>
        </p:nvSpPr>
        <p:spPr/>
        <p:txBody>
          <a:bodyPr/>
          <a:lstStyle/>
          <a:p>
            <a:fld id="{4EA70561-D8E3-439A-863A-9653549CF651}" type="slidenum">
              <a:rPr lang="en-US" smtClean="0"/>
              <a:t>6</a:t>
            </a:fld>
            <a:endParaRPr lang="en-US"/>
          </a:p>
        </p:txBody>
      </p:sp>
    </p:spTree>
    <p:extLst>
      <p:ext uri="{BB962C8B-B14F-4D97-AF65-F5344CB8AC3E}">
        <p14:creationId xmlns:p14="http://schemas.microsoft.com/office/powerpoint/2010/main" val="33498289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A70561-D8E3-439A-863A-9653549CF651}" type="slidenum">
              <a:rPr lang="en-US" smtClean="0"/>
              <a:t>8</a:t>
            </a:fld>
            <a:endParaRPr lang="en-US"/>
          </a:p>
        </p:txBody>
      </p:sp>
    </p:spTree>
    <p:extLst>
      <p:ext uri="{BB962C8B-B14F-4D97-AF65-F5344CB8AC3E}">
        <p14:creationId xmlns:p14="http://schemas.microsoft.com/office/powerpoint/2010/main" val="25031905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A70561-D8E3-439A-863A-9653549CF651}" type="slidenum">
              <a:rPr lang="en-US" smtClean="0"/>
              <a:t>15</a:t>
            </a:fld>
            <a:endParaRPr lang="en-US"/>
          </a:p>
        </p:txBody>
      </p:sp>
    </p:spTree>
    <p:extLst>
      <p:ext uri="{BB962C8B-B14F-4D97-AF65-F5344CB8AC3E}">
        <p14:creationId xmlns:p14="http://schemas.microsoft.com/office/powerpoint/2010/main" val="3519900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kern="1200" dirty="0">
                <a:solidFill>
                  <a:schemeClr val="tx1"/>
                </a:solidFill>
                <a:effectLst/>
                <a:latin typeface="+mn-lt"/>
                <a:ea typeface="+mn-ea"/>
                <a:cs typeface="+mn-cs"/>
              </a:rPr>
              <a:t>If we continue doing things exactly as we have so far, what would happen?</a:t>
            </a:r>
          </a:p>
          <a:p>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In either case, good things (pros) will come from making the change but there are negatives as well (cons). Some of these will happen right away or in a very short period of time, while others may take years to occur. </a:t>
            </a:r>
          </a:p>
          <a:p>
            <a:endParaRPr lang="en-US" sz="16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EA70561-D8E3-439A-863A-9653549CF651}" type="slidenum">
              <a:rPr lang="en-US" smtClean="0"/>
              <a:t>16</a:t>
            </a:fld>
            <a:endParaRPr lang="en-US"/>
          </a:p>
        </p:txBody>
      </p:sp>
    </p:spTree>
    <p:extLst>
      <p:ext uri="{BB962C8B-B14F-4D97-AF65-F5344CB8AC3E}">
        <p14:creationId xmlns:p14="http://schemas.microsoft.com/office/powerpoint/2010/main" val="1087253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8CFE51B-92AD-4A78-9473-544293DCDD05}"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596931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CFE51B-92AD-4A78-9473-544293DCDD05}"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4283595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CFE51B-92AD-4A78-9473-544293DCDD05}"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2785770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CFE51B-92AD-4A78-9473-544293DCDD05}"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012957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CFE51B-92AD-4A78-9473-544293DCDD05}"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2232388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8CFE51B-92AD-4A78-9473-544293DCDD05}" type="datetimeFigureOut">
              <a:rPr lang="en-US" smtClean="0"/>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1052936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8CFE51B-92AD-4A78-9473-544293DCDD05}" type="datetimeFigureOut">
              <a:rPr lang="en-US" smtClean="0"/>
              <a:t>8/23/2021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142917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8CFE51B-92AD-4A78-9473-544293DCDD05}" type="datetimeFigureOut">
              <a:rPr lang="en-US" smtClean="0"/>
              <a:t>8/23/2021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63305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CFE51B-92AD-4A78-9473-544293DCDD05}" type="datetimeFigureOut">
              <a:rPr lang="en-US" smtClean="0"/>
              <a:t>8/23/2021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4161173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CFE51B-92AD-4A78-9473-544293DCDD05}" type="datetimeFigureOut">
              <a:rPr lang="en-US" smtClean="0"/>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970697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CFE51B-92AD-4A78-9473-544293DCDD05}" type="datetimeFigureOut">
              <a:rPr lang="en-US" smtClean="0"/>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1297972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CFE51B-92AD-4A78-9473-544293DCDD05}" type="datetimeFigureOut">
              <a:rPr lang="en-US" smtClean="0"/>
              <a:t>8/23/2021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923DFE-9367-4D55-86B8-E07895A76D2B}" type="slidenum">
              <a:rPr lang="en-US" smtClean="0"/>
              <a:t>‹#›</a:t>
            </a:fld>
            <a:endParaRPr lang="en-US"/>
          </a:p>
        </p:txBody>
      </p:sp>
    </p:spTree>
    <p:extLst>
      <p:ext uri="{BB962C8B-B14F-4D97-AF65-F5344CB8AC3E}">
        <p14:creationId xmlns:p14="http://schemas.microsoft.com/office/powerpoint/2010/main" val="2295992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Module 3: A Willingness to Change</a:t>
            </a:r>
          </a:p>
        </p:txBody>
      </p:sp>
      <p:sp>
        <p:nvSpPr>
          <p:cNvPr id="3" name="Subtitle 2"/>
          <p:cNvSpPr>
            <a:spLocks noGrp="1"/>
          </p:cNvSpPr>
          <p:nvPr>
            <p:ph type="subTitle" idx="1"/>
          </p:nvPr>
        </p:nvSpPr>
        <p:spPr>
          <a:xfrm>
            <a:off x="1524000" y="4350058"/>
            <a:ext cx="9144000" cy="907742"/>
          </a:xfrm>
        </p:spPr>
        <p:txBody>
          <a:bodyPr>
            <a:normAutofit/>
          </a:bodyPr>
          <a:lstStyle/>
          <a:p>
            <a:r>
              <a:rPr lang="en-US" sz="3200" dirty="0"/>
              <a:t>Part II. Planning for Change</a:t>
            </a:r>
          </a:p>
        </p:txBody>
      </p:sp>
    </p:spTree>
    <p:extLst>
      <p:ext uri="{BB962C8B-B14F-4D97-AF65-F5344CB8AC3E}">
        <p14:creationId xmlns:p14="http://schemas.microsoft.com/office/powerpoint/2010/main" val="3537850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Preparation Stage</a:t>
            </a:r>
          </a:p>
        </p:txBody>
      </p:sp>
      <p:sp>
        <p:nvSpPr>
          <p:cNvPr id="3" name="Content Placeholder 2"/>
          <p:cNvSpPr>
            <a:spLocks noGrp="1"/>
          </p:cNvSpPr>
          <p:nvPr>
            <p:ph idx="1"/>
          </p:nvPr>
        </p:nvSpPr>
        <p:spPr/>
        <p:txBody>
          <a:bodyPr>
            <a:normAutofit/>
          </a:bodyPr>
          <a:lstStyle/>
          <a:p>
            <a:r>
              <a:rPr lang="en-US" sz="3200" dirty="0"/>
              <a:t>This is when the person </a:t>
            </a:r>
            <a:r>
              <a:rPr lang="en-US" sz="3200" dirty="0">
                <a:solidFill>
                  <a:srgbClr val="FF0000"/>
                </a:solidFill>
              </a:rPr>
              <a:t>gets ready to change </a:t>
            </a:r>
            <a:r>
              <a:rPr lang="en-US" sz="3200" dirty="0"/>
              <a:t>within the next month. </a:t>
            </a:r>
          </a:p>
          <a:p>
            <a:r>
              <a:rPr lang="en-US" sz="3200" dirty="0"/>
              <a:t>Make your intention to </a:t>
            </a:r>
            <a:r>
              <a:rPr lang="en-US" sz="3200" dirty="0">
                <a:solidFill>
                  <a:srgbClr val="FF0000"/>
                </a:solidFill>
              </a:rPr>
              <a:t>change public </a:t>
            </a:r>
            <a:r>
              <a:rPr lang="en-US" sz="3200" dirty="0"/>
              <a:t>and develop a firm, detailed </a:t>
            </a:r>
            <a:r>
              <a:rPr lang="en-US" sz="3200" dirty="0">
                <a:solidFill>
                  <a:srgbClr val="FF0000"/>
                </a:solidFill>
              </a:rPr>
              <a:t>plan</a:t>
            </a:r>
            <a:r>
              <a:rPr lang="en-US" sz="3200" dirty="0"/>
              <a:t> for action.</a:t>
            </a:r>
          </a:p>
          <a:p>
            <a:r>
              <a:rPr lang="en-US" sz="3200" dirty="0"/>
              <a:t>Engage in </a:t>
            </a:r>
            <a:r>
              <a:rPr lang="en-US" sz="3200" dirty="0">
                <a:solidFill>
                  <a:srgbClr val="FF0000"/>
                </a:solidFill>
              </a:rPr>
              <a:t>social support </a:t>
            </a:r>
            <a:r>
              <a:rPr lang="en-US" sz="3200" dirty="0"/>
              <a:t>also at this time, even if you decide not to make your plan for change public.</a:t>
            </a:r>
          </a:p>
        </p:txBody>
      </p:sp>
    </p:spTree>
    <p:extLst>
      <p:ext uri="{BB962C8B-B14F-4D97-AF65-F5344CB8AC3E}">
        <p14:creationId xmlns:p14="http://schemas.microsoft.com/office/powerpoint/2010/main" val="126044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Action Stage</a:t>
            </a:r>
          </a:p>
        </p:txBody>
      </p:sp>
      <p:sp>
        <p:nvSpPr>
          <p:cNvPr id="3" name="Content Placeholder 2"/>
          <p:cNvSpPr>
            <a:spLocks noGrp="1"/>
          </p:cNvSpPr>
          <p:nvPr>
            <p:ph idx="1"/>
          </p:nvPr>
        </p:nvSpPr>
        <p:spPr/>
        <p:txBody>
          <a:bodyPr>
            <a:noAutofit/>
          </a:bodyPr>
          <a:lstStyle/>
          <a:p>
            <a:r>
              <a:rPr lang="en-US" dirty="0"/>
              <a:t>Now fully </a:t>
            </a:r>
            <a:r>
              <a:rPr lang="en-US" dirty="0">
                <a:solidFill>
                  <a:srgbClr val="FF0000"/>
                </a:solidFill>
              </a:rPr>
              <a:t>committed to change</a:t>
            </a:r>
            <a:r>
              <a:rPr lang="en-US" dirty="0"/>
              <a:t>, we enter the action stage. </a:t>
            </a:r>
          </a:p>
          <a:p>
            <a:r>
              <a:rPr lang="en-US" dirty="0"/>
              <a:t>The action stage </a:t>
            </a:r>
            <a:r>
              <a:rPr lang="en-US" dirty="0">
                <a:solidFill>
                  <a:srgbClr val="FF0000"/>
                </a:solidFill>
              </a:rPr>
              <a:t>lasts for months </a:t>
            </a:r>
            <a:r>
              <a:rPr lang="en-US" dirty="0"/>
              <a:t>and involves being aware of potential pitfalls we may encounter. </a:t>
            </a:r>
          </a:p>
          <a:p>
            <a:r>
              <a:rPr lang="en-US" dirty="0"/>
              <a:t>We engage in the process of change called </a:t>
            </a:r>
            <a:r>
              <a:rPr lang="en-US" i="1" dirty="0">
                <a:solidFill>
                  <a:srgbClr val="FF0000"/>
                </a:solidFill>
              </a:rPr>
              <a:t>countering</a:t>
            </a:r>
            <a:r>
              <a:rPr lang="en-US" dirty="0"/>
              <a:t>, or substituting a problem behavior with a healthy behavior. </a:t>
            </a:r>
          </a:p>
          <a:p>
            <a:r>
              <a:rPr lang="en-US" dirty="0"/>
              <a:t>But all we may do is </a:t>
            </a:r>
            <a:r>
              <a:rPr lang="en-US" dirty="0">
                <a:solidFill>
                  <a:srgbClr val="FF0000"/>
                </a:solidFill>
              </a:rPr>
              <a:t>substitute one problem behavior for another </a:t>
            </a:r>
          </a:p>
          <a:p>
            <a:r>
              <a:rPr lang="en-US" dirty="0"/>
              <a:t>To minimize that possibility, we could engage in </a:t>
            </a:r>
            <a:r>
              <a:rPr lang="en-US" dirty="0">
                <a:solidFill>
                  <a:srgbClr val="FF0000"/>
                </a:solidFill>
              </a:rPr>
              <a:t>active diversion </a:t>
            </a:r>
            <a:r>
              <a:rPr lang="en-US" dirty="0"/>
              <a:t>by keeping busy or refocusing energy into an enjoyable, healthy, and incompatible activity.</a:t>
            </a:r>
          </a:p>
        </p:txBody>
      </p:sp>
    </p:spTree>
    <p:extLst>
      <p:ext uri="{BB962C8B-B14F-4D97-AF65-F5344CB8AC3E}">
        <p14:creationId xmlns:p14="http://schemas.microsoft.com/office/powerpoint/2010/main" val="42097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Maintenance Stage</a:t>
            </a:r>
          </a:p>
        </p:txBody>
      </p:sp>
      <p:sp>
        <p:nvSpPr>
          <p:cNvPr id="3" name="Content Placeholder 2"/>
          <p:cNvSpPr>
            <a:spLocks noGrp="1"/>
          </p:cNvSpPr>
          <p:nvPr>
            <p:ph idx="1"/>
          </p:nvPr>
        </p:nvSpPr>
        <p:spPr/>
        <p:txBody>
          <a:bodyPr>
            <a:normAutofit/>
          </a:bodyPr>
          <a:lstStyle/>
          <a:p>
            <a:r>
              <a:rPr lang="en-US" sz="3200" dirty="0"/>
              <a:t>This is when </a:t>
            </a:r>
            <a:r>
              <a:rPr lang="en-US" sz="3200" dirty="0">
                <a:solidFill>
                  <a:srgbClr val="FF0000"/>
                </a:solidFill>
              </a:rPr>
              <a:t>change continues </a:t>
            </a:r>
            <a:r>
              <a:rPr lang="en-US" sz="3200" dirty="0"/>
              <a:t>after the first goals have been achieved. </a:t>
            </a:r>
          </a:p>
          <a:p>
            <a:r>
              <a:rPr lang="en-US" sz="3200" dirty="0"/>
              <a:t>It should last a </a:t>
            </a:r>
            <a:r>
              <a:rPr lang="en-US" sz="3200" dirty="0">
                <a:solidFill>
                  <a:srgbClr val="FF0000"/>
                </a:solidFill>
              </a:rPr>
              <a:t>lifetime</a:t>
            </a:r>
            <a:r>
              <a:rPr lang="en-US" sz="3200" dirty="0"/>
              <a:t>. </a:t>
            </a:r>
          </a:p>
          <a:p>
            <a:r>
              <a:rPr lang="en-US" sz="3200" dirty="0">
                <a:solidFill>
                  <a:srgbClr val="FF0000"/>
                </a:solidFill>
              </a:rPr>
              <a:t>Relapse</a:t>
            </a:r>
            <a:r>
              <a:rPr lang="en-US" sz="3200" dirty="0"/>
              <a:t> is a possible if you are not strongly committed to your change.</a:t>
            </a:r>
          </a:p>
          <a:p>
            <a:r>
              <a:rPr lang="en-US" sz="3200" dirty="0"/>
              <a:t>How do you maintain your positive gains? </a:t>
            </a:r>
          </a:p>
          <a:p>
            <a:pPr lvl="1"/>
            <a:r>
              <a:rPr lang="en-US" sz="2800" dirty="0"/>
              <a:t>Stay away from situations or environments that are </a:t>
            </a:r>
            <a:r>
              <a:rPr lang="en-US" sz="2800" dirty="0">
                <a:solidFill>
                  <a:srgbClr val="FF0000"/>
                </a:solidFill>
              </a:rPr>
              <a:t>tempting</a:t>
            </a:r>
            <a:r>
              <a:rPr lang="en-US" sz="2800" dirty="0"/>
              <a:t>. </a:t>
            </a:r>
          </a:p>
        </p:txBody>
      </p:sp>
    </p:spTree>
    <p:extLst>
      <p:ext uri="{BB962C8B-B14F-4D97-AF65-F5344CB8AC3E}">
        <p14:creationId xmlns:p14="http://schemas.microsoft.com/office/powerpoint/2010/main" val="1284524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Termination Stage</a:t>
            </a:r>
          </a:p>
        </p:txBody>
      </p:sp>
      <p:sp>
        <p:nvSpPr>
          <p:cNvPr id="3" name="Content Placeholder 2"/>
          <p:cNvSpPr>
            <a:spLocks noGrp="1"/>
          </p:cNvSpPr>
          <p:nvPr>
            <p:ph idx="1"/>
          </p:nvPr>
        </p:nvSpPr>
        <p:spPr/>
        <p:txBody>
          <a:bodyPr/>
          <a:lstStyle/>
          <a:p>
            <a:r>
              <a:rPr lang="en-US" dirty="0"/>
              <a:t>This is when the </a:t>
            </a:r>
            <a:r>
              <a:rPr lang="en-US" dirty="0">
                <a:solidFill>
                  <a:srgbClr val="FF0000"/>
                </a:solidFill>
              </a:rPr>
              <a:t>ultimate goal has been achieved </a:t>
            </a:r>
            <a:r>
              <a:rPr lang="en-US" dirty="0"/>
              <a:t>but relapse is still possible. </a:t>
            </a:r>
          </a:p>
          <a:p>
            <a:r>
              <a:rPr lang="en-US" dirty="0"/>
              <a:t>Prochaska, Norcross, and </a:t>
            </a:r>
            <a:r>
              <a:rPr lang="en-US" dirty="0" err="1"/>
              <a:t>DiClemente</a:t>
            </a:r>
            <a:r>
              <a:rPr lang="en-US" dirty="0"/>
              <a:t> (1995) note that, “</a:t>
            </a:r>
            <a:r>
              <a:rPr lang="en-US" dirty="0">
                <a:solidFill>
                  <a:srgbClr val="FF0000"/>
                </a:solidFill>
              </a:rPr>
              <a:t>Recycle</a:t>
            </a:r>
            <a:r>
              <a:rPr lang="en-US" dirty="0"/>
              <a:t> is probably a more accurate and compassionate term than relapses. Recycling gives us opportunities to learn.” </a:t>
            </a:r>
          </a:p>
          <a:p>
            <a:r>
              <a:rPr lang="en-US" dirty="0"/>
              <a:t>How so? They note that people pass through the stages </a:t>
            </a:r>
            <a:r>
              <a:rPr lang="en-US" u="sng" dirty="0"/>
              <a:t>not</a:t>
            </a:r>
            <a:r>
              <a:rPr lang="en-US" dirty="0"/>
              <a:t> in a linear fashion but more in a </a:t>
            </a:r>
            <a:r>
              <a:rPr lang="en-US" dirty="0">
                <a:solidFill>
                  <a:srgbClr val="FF0000"/>
                </a:solidFill>
              </a:rPr>
              <a:t>spiral</a:t>
            </a:r>
            <a:r>
              <a:rPr lang="en-US" dirty="0"/>
              <a:t>. </a:t>
            </a:r>
          </a:p>
        </p:txBody>
      </p:sp>
    </p:spTree>
    <p:extLst>
      <p:ext uri="{BB962C8B-B14F-4D97-AF65-F5344CB8AC3E}">
        <p14:creationId xmlns:p14="http://schemas.microsoft.com/office/powerpoint/2010/main" val="359588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you know which stage you are in?</a:t>
            </a:r>
          </a:p>
        </p:txBody>
      </p:sp>
      <p:sp>
        <p:nvSpPr>
          <p:cNvPr id="3" name="Content Placeholder 2"/>
          <p:cNvSpPr>
            <a:spLocks noGrp="1"/>
          </p:cNvSpPr>
          <p:nvPr>
            <p:ph idx="1"/>
          </p:nvPr>
        </p:nvSpPr>
        <p:spPr/>
        <p:txBody>
          <a:bodyPr>
            <a:normAutofit/>
          </a:bodyPr>
          <a:lstStyle/>
          <a:p>
            <a:r>
              <a:rPr lang="en-US" sz="3600" dirty="0"/>
              <a:t>Answer ‘yes’ or ‘no’ to the following four questions:</a:t>
            </a:r>
          </a:p>
          <a:p>
            <a:pPr lvl="1"/>
            <a:r>
              <a:rPr lang="en-US" sz="2800" dirty="0"/>
              <a:t>I solved my problem more than six months ago.</a:t>
            </a:r>
          </a:p>
          <a:p>
            <a:pPr lvl="1"/>
            <a:r>
              <a:rPr lang="en-US" sz="2800" dirty="0"/>
              <a:t>I have taken action on my problem within the past six months. </a:t>
            </a:r>
          </a:p>
          <a:p>
            <a:pPr lvl="1"/>
            <a:r>
              <a:rPr lang="en-US" sz="2800" dirty="0"/>
              <a:t>I am intending to take action in the next month.</a:t>
            </a:r>
          </a:p>
          <a:p>
            <a:pPr lvl="1"/>
            <a:r>
              <a:rPr lang="en-US" sz="2800" dirty="0"/>
              <a:t>I am intending to take action in the next six months.</a:t>
            </a:r>
          </a:p>
          <a:p>
            <a:pPr marL="457200" lvl="1" indent="0">
              <a:buNone/>
            </a:pPr>
            <a:endParaRPr lang="en-US" sz="2800" dirty="0"/>
          </a:p>
          <a:p>
            <a:pPr marL="457200" lvl="1" indent="0">
              <a:buNone/>
            </a:pPr>
            <a:endParaRPr lang="en-US" sz="2800" dirty="0"/>
          </a:p>
          <a:p>
            <a:pPr marL="457200" lvl="1" indent="0">
              <a:buNone/>
            </a:pPr>
            <a:r>
              <a:rPr lang="en-US" sz="2800" dirty="0"/>
              <a:t>Scoring instructions are in the book</a:t>
            </a:r>
          </a:p>
        </p:txBody>
      </p:sp>
    </p:spTree>
    <p:extLst>
      <p:ext uri="{BB962C8B-B14F-4D97-AF65-F5344CB8AC3E}">
        <p14:creationId xmlns:p14="http://schemas.microsoft.com/office/powerpoint/2010/main" val="37575194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3.2</a:t>
            </a:r>
          </a:p>
        </p:txBody>
      </p:sp>
      <p:sp>
        <p:nvSpPr>
          <p:cNvPr id="5" name="Text Placeholder 4"/>
          <p:cNvSpPr>
            <a:spLocks noGrp="1"/>
          </p:cNvSpPr>
          <p:nvPr>
            <p:ph type="body" idx="1"/>
          </p:nvPr>
        </p:nvSpPr>
        <p:spPr/>
        <p:txBody>
          <a:bodyPr/>
          <a:lstStyle/>
          <a:p>
            <a:r>
              <a:rPr lang="en-US" dirty="0"/>
              <a:t>Pros and Cons</a:t>
            </a:r>
          </a:p>
        </p:txBody>
      </p:sp>
    </p:spTree>
    <p:extLst>
      <p:ext uri="{BB962C8B-B14F-4D97-AF65-F5344CB8AC3E}">
        <p14:creationId xmlns:p14="http://schemas.microsoft.com/office/powerpoint/2010/main" val="12421395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Pros and Cons….	</a:t>
            </a:r>
          </a:p>
        </p:txBody>
      </p:sp>
      <p:sp>
        <p:nvSpPr>
          <p:cNvPr id="5" name="Content Placeholder 4"/>
          <p:cNvSpPr>
            <a:spLocks noGrp="1"/>
          </p:cNvSpPr>
          <p:nvPr>
            <p:ph idx="1"/>
          </p:nvPr>
        </p:nvSpPr>
        <p:spPr/>
        <p:txBody>
          <a:bodyPr>
            <a:normAutofit/>
          </a:bodyPr>
          <a:lstStyle/>
          <a:p>
            <a:r>
              <a:rPr lang="en-US" sz="3600" dirty="0"/>
              <a:t>Of Maintaining</a:t>
            </a:r>
          </a:p>
          <a:p>
            <a:endParaRPr lang="en-US" sz="3600" dirty="0"/>
          </a:p>
          <a:p>
            <a:r>
              <a:rPr lang="en-US" sz="3600" dirty="0"/>
              <a:t>Of Changing</a:t>
            </a:r>
          </a:p>
          <a:p>
            <a:pPr lvl="1"/>
            <a:r>
              <a:rPr lang="en-US" sz="3200" dirty="0"/>
              <a:t>Short term</a:t>
            </a:r>
          </a:p>
          <a:p>
            <a:pPr lvl="1"/>
            <a:r>
              <a:rPr lang="en-US" sz="3200" dirty="0"/>
              <a:t>Long term</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9845" y="1471840"/>
            <a:ext cx="7687355" cy="51249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53917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Three Analyses</a:t>
            </a:r>
          </a:p>
        </p:txBody>
      </p:sp>
      <p:sp>
        <p:nvSpPr>
          <p:cNvPr id="5" name="Content Placeholder 4"/>
          <p:cNvSpPr>
            <a:spLocks noGrp="1"/>
          </p:cNvSpPr>
          <p:nvPr>
            <p:ph idx="1"/>
          </p:nvPr>
        </p:nvSpPr>
        <p:spPr/>
        <p:txBody>
          <a:bodyPr/>
          <a:lstStyle/>
          <a:p>
            <a:r>
              <a:rPr lang="en-US" dirty="0"/>
              <a:t>First, weigh the pros of maintaining against the cons of maintaining. </a:t>
            </a:r>
          </a:p>
          <a:p>
            <a:endParaRPr lang="en-US" dirty="0"/>
          </a:p>
          <a:p>
            <a:r>
              <a:rPr lang="en-US" dirty="0"/>
              <a:t>Ideally, the cons outweigh the pros opening the door for change. </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83252" y="3594463"/>
            <a:ext cx="7811861" cy="31247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48142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Three Analyses</a:t>
            </a:r>
          </a:p>
        </p:txBody>
      </p:sp>
      <p:sp>
        <p:nvSpPr>
          <p:cNvPr id="5" name="Content Placeholder 4"/>
          <p:cNvSpPr>
            <a:spLocks noGrp="1"/>
          </p:cNvSpPr>
          <p:nvPr>
            <p:ph idx="1"/>
          </p:nvPr>
        </p:nvSpPr>
        <p:spPr>
          <a:xfrm>
            <a:off x="838200" y="1711322"/>
            <a:ext cx="10515600" cy="4351338"/>
          </a:xfrm>
        </p:spPr>
        <p:txBody>
          <a:bodyPr/>
          <a:lstStyle/>
          <a:p>
            <a:r>
              <a:rPr lang="en-US" dirty="0"/>
              <a:t>Second, weigh the pros of maintaining against the short and long-term pros of changing the behavior. </a:t>
            </a:r>
          </a:p>
          <a:p>
            <a:endParaRPr lang="en-US" dirty="0"/>
          </a:p>
          <a:p>
            <a:r>
              <a:rPr lang="en-US" dirty="0"/>
              <a:t>Ideally, the pros of change win out</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4909" y="3642862"/>
            <a:ext cx="7777162" cy="30926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983497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Three Analyses</a:t>
            </a:r>
          </a:p>
        </p:txBody>
      </p:sp>
      <p:sp>
        <p:nvSpPr>
          <p:cNvPr id="5" name="Content Placeholder 4"/>
          <p:cNvSpPr>
            <a:spLocks noGrp="1"/>
          </p:cNvSpPr>
          <p:nvPr>
            <p:ph idx="1"/>
          </p:nvPr>
        </p:nvSpPr>
        <p:spPr/>
        <p:txBody>
          <a:bodyPr/>
          <a:lstStyle/>
          <a:p>
            <a:r>
              <a:rPr lang="en-US" dirty="0"/>
              <a:t>Third, examine the short and long-term pros of changing against the cons of changing. </a:t>
            </a:r>
          </a:p>
          <a:p>
            <a:r>
              <a:rPr lang="en-US" dirty="0"/>
              <a:t>Again, the pros will hopefully win out. </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9081" y="3234813"/>
            <a:ext cx="8508547" cy="34109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01640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Module Overview</a:t>
            </a:r>
          </a:p>
        </p:txBody>
      </p:sp>
      <p:sp>
        <p:nvSpPr>
          <p:cNvPr id="3" name="Content Placeholder 2"/>
          <p:cNvSpPr>
            <a:spLocks noGrp="1"/>
          </p:cNvSpPr>
          <p:nvPr>
            <p:ph idx="1"/>
          </p:nvPr>
        </p:nvSpPr>
        <p:spPr/>
        <p:txBody>
          <a:bodyPr/>
          <a:lstStyle/>
          <a:p>
            <a:r>
              <a:rPr lang="en-US" dirty="0"/>
              <a:t>The success of any treatment plan hinges upon our </a:t>
            </a:r>
            <a:r>
              <a:rPr lang="en-US" dirty="0">
                <a:solidFill>
                  <a:srgbClr val="FF0000"/>
                </a:solidFill>
              </a:rPr>
              <a:t>dedication</a:t>
            </a:r>
            <a:r>
              <a:rPr lang="en-US" dirty="0"/>
              <a:t> and strong </a:t>
            </a:r>
            <a:r>
              <a:rPr lang="en-US" dirty="0">
                <a:solidFill>
                  <a:srgbClr val="FF0000"/>
                </a:solidFill>
              </a:rPr>
              <a:t>desire</a:t>
            </a:r>
            <a:r>
              <a:rPr lang="en-US" dirty="0"/>
              <a:t> to make the change. Without this, we will either fail at the plan or complete it and relapse in the future. </a:t>
            </a:r>
          </a:p>
          <a:p>
            <a:pPr marL="0" indent="0">
              <a:buNone/>
            </a:pPr>
            <a:endParaRPr lang="en-US" dirty="0"/>
          </a:p>
          <a:p>
            <a:r>
              <a:rPr lang="en-US" dirty="0"/>
              <a:t>To help us figure out how willing we are to make the change we will discuss the </a:t>
            </a:r>
            <a:r>
              <a:rPr lang="en-US" dirty="0">
                <a:solidFill>
                  <a:srgbClr val="FF0000"/>
                </a:solidFill>
              </a:rPr>
              <a:t>pros and cons </a:t>
            </a:r>
            <a:r>
              <a:rPr lang="en-US" dirty="0"/>
              <a:t>of maintaining the problem behavior or making the change, and </a:t>
            </a:r>
            <a:r>
              <a:rPr lang="en-US" dirty="0">
                <a:solidFill>
                  <a:srgbClr val="FF0000"/>
                </a:solidFill>
              </a:rPr>
              <a:t>self-efficacy</a:t>
            </a:r>
            <a:r>
              <a:rPr lang="en-US" dirty="0"/>
              <a:t>. </a:t>
            </a:r>
          </a:p>
        </p:txBody>
      </p:sp>
    </p:spTree>
    <p:extLst>
      <p:ext uri="{BB962C8B-B14F-4D97-AF65-F5344CB8AC3E}">
        <p14:creationId xmlns:p14="http://schemas.microsoft.com/office/powerpoint/2010/main" val="2850365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Three Potential Outcomes</a:t>
            </a:r>
          </a:p>
        </p:txBody>
      </p:sp>
      <p:pic>
        <p:nvPicPr>
          <p:cNvPr id="3" name="Picture 2" descr="Table&#10;&#10;Description automatically generated">
            <a:extLst>
              <a:ext uri="{FF2B5EF4-FFF2-40B4-BE49-F238E27FC236}">
                <a16:creationId xmlns:a16="http://schemas.microsoft.com/office/drawing/2014/main" id="{A6B034B1-0C71-438F-8EFC-497E8722C5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31184" y="2163943"/>
            <a:ext cx="9729631" cy="2765108"/>
          </a:xfrm>
          <a:prstGeom prst="rect">
            <a:avLst/>
          </a:prstGeom>
        </p:spPr>
      </p:pic>
    </p:spTree>
    <p:extLst>
      <p:ext uri="{BB962C8B-B14F-4D97-AF65-F5344CB8AC3E}">
        <p14:creationId xmlns:p14="http://schemas.microsoft.com/office/powerpoint/2010/main" val="6996158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Three Potential Outcomes</a:t>
            </a:r>
          </a:p>
        </p:txBody>
      </p:sp>
      <p:sp>
        <p:nvSpPr>
          <p:cNvPr id="5" name="Content Placeholder 4"/>
          <p:cNvSpPr>
            <a:spLocks noGrp="1"/>
          </p:cNvSpPr>
          <p:nvPr>
            <p:ph idx="1"/>
          </p:nvPr>
        </p:nvSpPr>
        <p:spPr/>
        <p:txBody>
          <a:bodyPr/>
          <a:lstStyle/>
          <a:p>
            <a:r>
              <a:rPr lang="en-US" dirty="0"/>
              <a:t>The cons of changing outweigh the pros of changing (or possibly, the pros of maintaining are greater than the pros of changing; Analyses 2 and 3) </a:t>
            </a:r>
          </a:p>
          <a:p>
            <a:endParaRPr lang="en-US" dirty="0"/>
          </a:p>
          <a:p>
            <a:r>
              <a:rPr lang="en-US" dirty="0"/>
              <a:t>The pros and cons are even (for both maintaining and changing; Analyses 1 and 3). </a:t>
            </a:r>
          </a:p>
          <a:p>
            <a:endParaRPr lang="en-US" dirty="0"/>
          </a:p>
          <a:p>
            <a:r>
              <a:rPr lang="en-US" dirty="0"/>
              <a:t>The pros of changing outweigh the cons of changing or the pros of maintaining (Analyses 2 and 3)</a:t>
            </a:r>
          </a:p>
          <a:p>
            <a:endParaRPr lang="en-US" dirty="0"/>
          </a:p>
        </p:txBody>
      </p:sp>
    </p:spTree>
    <p:extLst>
      <p:ext uri="{BB962C8B-B14F-4D97-AF65-F5344CB8AC3E}">
        <p14:creationId xmlns:p14="http://schemas.microsoft.com/office/powerpoint/2010/main" val="1348964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01873" y="178409"/>
            <a:ext cx="6887255" cy="65455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606871" y="2804050"/>
            <a:ext cx="2813975" cy="923330"/>
          </a:xfrm>
          <a:prstGeom prst="rect">
            <a:avLst/>
          </a:prstGeom>
          <a:noFill/>
        </p:spPr>
        <p:txBody>
          <a:bodyPr wrap="none" lIns="91440" tIns="45720" rIns="91440" bIns="45720">
            <a:spAutoFit/>
          </a:bodyPr>
          <a:lstStyle/>
          <a:p>
            <a:pPr algn="ctr"/>
            <a:r>
              <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Example:</a:t>
            </a:r>
          </a:p>
        </p:txBody>
      </p:sp>
    </p:spTree>
    <p:extLst>
      <p:ext uri="{BB962C8B-B14F-4D97-AF65-F5344CB8AC3E}">
        <p14:creationId xmlns:p14="http://schemas.microsoft.com/office/powerpoint/2010/main" val="11050049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able&#10;&#10;Description automatically generated">
            <a:extLst>
              <a:ext uri="{FF2B5EF4-FFF2-40B4-BE49-F238E27FC236}">
                <a16:creationId xmlns:a16="http://schemas.microsoft.com/office/drawing/2014/main" id="{7B3C1975-4F3C-4FC0-9991-1E65E4F37C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8994" y="2104964"/>
            <a:ext cx="9254012" cy="2648071"/>
          </a:xfrm>
          <a:prstGeom prst="rect">
            <a:avLst/>
          </a:prstGeom>
        </p:spPr>
      </p:pic>
    </p:spTree>
    <p:extLst>
      <p:ext uri="{BB962C8B-B14F-4D97-AF65-F5344CB8AC3E}">
        <p14:creationId xmlns:p14="http://schemas.microsoft.com/office/powerpoint/2010/main" val="24891448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3.3</a:t>
            </a:r>
          </a:p>
        </p:txBody>
      </p:sp>
      <p:sp>
        <p:nvSpPr>
          <p:cNvPr id="5" name="Text Placeholder 4"/>
          <p:cNvSpPr>
            <a:spLocks noGrp="1"/>
          </p:cNvSpPr>
          <p:nvPr>
            <p:ph type="body" idx="1"/>
          </p:nvPr>
        </p:nvSpPr>
        <p:spPr/>
        <p:txBody>
          <a:bodyPr/>
          <a:lstStyle/>
          <a:p>
            <a:r>
              <a:rPr lang="en-US" dirty="0"/>
              <a:t>Self-Efficacy</a:t>
            </a:r>
          </a:p>
        </p:txBody>
      </p:sp>
    </p:spTree>
    <p:extLst>
      <p:ext uri="{BB962C8B-B14F-4D97-AF65-F5344CB8AC3E}">
        <p14:creationId xmlns:p14="http://schemas.microsoft.com/office/powerpoint/2010/main" val="38377180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Self-efficacy</a:t>
            </a:r>
          </a:p>
        </p:txBody>
      </p:sp>
      <p:sp>
        <p:nvSpPr>
          <p:cNvPr id="5" name="Content Placeholder 4"/>
          <p:cNvSpPr>
            <a:spLocks noGrp="1"/>
          </p:cNvSpPr>
          <p:nvPr>
            <p:ph idx="1"/>
          </p:nvPr>
        </p:nvSpPr>
        <p:spPr/>
        <p:txBody>
          <a:bodyPr>
            <a:normAutofit/>
          </a:bodyPr>
          <a:lstStyle/>
          <a:p>
            <a:r>
              <a:rPr lang="en-US" sz="3600" dirty="0"/>
              <a:t>Our sense of self-esteem and competence and feeling like we can deal with life’s problems</a:t>
            </a:r>
          </a:p>
          <a:p>
            <a:endParaRPr lang="en-US" sz="3600" dirty="0"/>
          </a:p>
          <a:p>
            <a:r>
              <a:rPr lang="en-US" sz="3600" dirty="0"/>
              <a:t>Includes our beliefs about our ability to complete a task and affect how we think, feel, and motivate ourselves</a:t>
            </a:r>
          </a:p>
        </p:txBody>
      </p:sp>
    </p:spTree>
    <p:extLst>
      <p:ext uri="{BB962C8B-B14F-4D97-AF65-F5344CB8AC3E}">
        <p14:creationId xmlns:p14="http://schemas.microsoft.com/office/powerpoint/2010/main" val="3426767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Self-efficacy</a:t>
            </a:r>
          </a:p>
        </p:txBody>
      </p:sp>
      <p:sp>
        <p:nvSpPr>
          <p:cNvPr id="5" name="Content Placeholder 4"/>
          <p:cNvSpPr>
            <a:spLocks noGrp="1"/>
          </p:cNvSpPr>
          <p:nvPr>
            <p:ph idx="1"/>
          </p:nvPr>
        </p:nvSpPr>
        <p:spPr/>
        <p:txBody>
          <a:bodyPr>
            <a:normAutofit/>
          </a:bodyPr>
          <a:lstStyle/>
          <a:p>
            <a:r>
              <a:rPr lang="en-US" sz="3600" dirty="0"/>
              <a:t>Rating scale of 1-10</a:t>
            </a:r>
          </a:p>
          <a:p>
            <a:endParaRPr lang="en-US" sz="3600" dirty="0"/>
          </a:p>
          <a:p>
            <a:r>
              <a:rPr lang="en-US" sz="3600" dirty="0"/>
              <a:t>10 being the highest and 1 being the lowest</a:t>
            </a:r>
          </a:p>
          <a:p>
            <a:endParaRPr lang="en-US" sz="3600" dirty="0"/>
          </a:p>
          <a:p>
            <a:pPr marL="0" indent="0">
              <a:buNone/>
            </a:pPr>
            <a:endParaRPr lang="en-US" sz="3600" dirty="0"/>
          </a:p>
        </p:txBody>
      </p:sp>
    </p:spTree>
    <p:extLst>
      <p:ext uri="{BB962C8B-B14F-4D97-AF65-F5344CB8AC3E}">
        <p14:creationId xmlns:p14="http://schemas.microsoft.com/office/powerpoint/2010/main" val="37349604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68AF3-C765-4D1D-A4A3-9F848271AB72}"/>
              </a:ext>
            </a:extLst>
          </p:cNvPr>
          <p:cNvSpPr>
            <a:spLocks noGrp="1"/>
          </p:cNvSpPr>
          <p:nvPr>
            <p:ph type="title"/>
          </p:nvPr>
        </p:nvSpPr>
        <p:spPr/>
        <p:txBody>
          <a:bodyPr/>
          <a:lstStyle/>
          <a:p>
            <a:r>
              <a:rPr lang="en-US" dirty="0"/>
              <a:t>Recap</a:t>
            </a:r>
          </a:p>
        </p:txBody>
      </p:sp>
      <p:sp>
        <p:nvSpPr>
          <p:cNvPr id="3" name="Content Placeholder 2">
            <a:extLst>
              <a:ext uri="{FF2B5EF4-FFF2-40B4-BE49-F238E27FC236}">
                <a16:creationId xmlns:a16="http://schemas.microsoft.com/office/drawing/2014/main" id="{0A1339FA-5360-40C5-A735-CCF3D4E539A5}"/>
              </a:ext>
            </a:extLst>
          </p:cNvPr>
          <p:cNvSpPr>
            <a:spLocks noGrp="1"/>
          </p:cNvSpPr>
          <p:nvPr>
            <p:ph idx="1"/>
          </p:nvPr>
        </p:nvSpPr>
        <p:spPr/>
        <p:txBody>
          <a:bodyPr/>
          <a:lstStyle/>
          <a:p>
            <a:r>
              <a:rPr lang="en-US" dirty="0"/>
              <a:t>It is critical to establish why you want to make change. </a:t>
            </a:r>
          </a:p>
          <a:p>
            <a:r>
              <a:rPr lang="en-US" dirty="0"/>
              <a:t>This will give you the motivation to engage in behavioral change. </a:t>
            </a:r>
          </a:p>
          <a:p>
            <a:r>
              <a:rPr lang="en-US" dirty="0"/>
              <a:t>The pros and cons analysis is one step. </a:t>
            </a:r>
          </a:p>
          <a:p>
            <a:r>
              <a:rPr lang="en-US" dirty="0"/>
              <a:t>Also important is determining your self-efficacy.</a:t>
            </a:r>
          </a:p>
          <a:p>
            <a:endParaRPr lang="en-US" dirty="0"/>
          </a:p>
          <a:p>
            <a:r>
              <a:rPr lang="en-US" dirty="0"/>
              <a:t>You will also examine your values and mindset (growth vs. fixed). </a:t>
            </a:r>
          </a:p>
        </p:txBody>
      </p:sp>
    </p:spTree>
    <p:extLst>
      <p:ext uri="{BB962C8B-B14F-4D97-AF65-F5344CB8AC3E}">
        <p14:creationId xmlns:p14="http://schemas.microsoft.com/office/powerpoint/2010/main" val="41139504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47826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Module Outline</a:t>
            </a:r>
          </a:p>
        </p:txBody>
      </p:sp>
      <p:sp>
        <p:nvSpPr>
          <p:cNvPr id="3" name="Content Placeholder 2"/>
          <p:cNvSpPr>
            <a:spLocks noGrp="1"/>
          </p:cNvSpPr>
          <p:nvPr>
            <p:ph idx="1"/>
          </p:nvPr>
        </p:nvSpPr>
        <p:spPr/>
        <p:txBody>
          <a:bodyPr/>
          <a:lstStyle/>
          <a:p>
            <a:r>
              <a:rPr lang="en-US" dirty="0"/>
              <a:t>3.1. Thinking About Changing</a:t>
            </a:r>
          </a:p>
          <a:p>
            <a:r>
              <a:rPr lang="en-US" dirty="0"/>
              <a:t>3.2. Pros and Cons of Making Change</a:t>
            </a:r>
          </a:p>
          <a:p>
            <a:r>
              <a:rPr lang="en-US" dirty="0"/>
              <a:t>3.3. Self-Efficacy</a:t>
            </a:r>
          </a:p>
        </p:txBody>
      </p:sp>
    </p:spTree>
    <p:extLst>
      <p:ext uri="{BB962C8B-B14F-4D97-AF65-F5344CB8AC3E}">
        <p14:creationId xmlns:p14="http://schemas.microsoft.com/office/powerpoint/2010/main" val="3303079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Module Learning Outcomes</a:t>
            </a:r>
          </a:p>
        </p:txBody>
      </p:sp>
      <p:sp>
        <p:nvSpPr>
          <p:cNvPr id="3" name="Content Placeholder 2"/>
          <p:cNvSpPr>
            <a:spLocks noGrp="1"/>
          </p:cNvSpPr>
          <p:nvPr>
            <p:ph idx="1"/>
          </p:nvPr>
        </p:nvSpPr>
        <p:spPr/>
        <p:txBody>
          <a:bodyPr/>
          <a:lstStyle/>
          <a:p>
            <a:pPr lvl="0"/>
            <a:r>
              <a:rPr lang="en-US" dirty="0"/>
              <a:t>Clarify stages people go through when deciding to bring about behavior change. </a:t>
            </a:r>
          </a:p>
          <a:p>
            <a:pPr lvl="0"/>
            <a:endParaRPr lang="en-US" dirty="0"/>
          </a:p>
          <a:p>
            <a:r>
              <a:rPr lang="en-US" dirty="0"/>
              <a:t>State the utility of a pros and cons analysis.</a:t>
            </a:r>
          </a:p>
          <a:p>
            <a:endParaRPr lang="en-US" dirty="0"/>
          </a:p>
          <a:p>
            <a:r>
              <a:rPr lang="en-US" dirty="0"/>
              <a:t>Clarify the role of self-efficacy in behavior change.</a:t>
            </a:r>
          </a:p>
        </p:txBody>
      </p:sp>
    </p:spTree>
    <p:extLst>
      <p:ext uri="{BB962C8B-B14F-4D97-AF65-F5344CB8AC3E}">
        <p14:creationId xmlns:p14="http://schemas.microsoft.com/office/powerpoint/2010/main" val="1207621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3.1</a:t>
            </a:r>
          </a:p>
        </p:txBody>
      </p:sp>
      <p:sp>
        <p:nvSpPr>
          <p:cNvPr id="5" name="Text Placeholder 4"/>
          <p:cNvSpPr>
            <a:spLocks noGrp="1"/>
          </p:cNvSpPr>
          <p:nvPr>
            <p:ph type="body" idx="1"/>
          </p:nvPr>
        </p:nvSpPr>
        <p:spPr/>
        <p:txBody>
          <a:bodyPr/>
          <a:lstStyle/>
          <a:p>
            <a:r>
              <a:rPr lang="en-US" dirty="0"/>
              <a:t>Thinking About Changing</a:t>
            </a:r>
          </a:p>
        </p:txBody>
      </p:sp>
    </p:spTree>
    <p:extLst>
      <p:ext uri="{BB962C8B-B14F-4D97-AF65-F5344CB8AC3E}">
        <p14:creationId xmlns:p14="http://schemas.microsoft.com/office/powerpoint/2010/main" val="448479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Change – A Six Step Process</a:t>
            </a:r>
          </a:p>
        </p:txBody>
      </p:sp>
      <p:sp>
        <p:nvSpPr>
          <p:cNvPr id="5" name="Content Placeholder 4"/>
          <p:cNvSpPr>
            <a:spLocks noGrp="1"/>
          </p:cNvSpPr>
          <p:nvPr>
            <p:ph idx="1"/>
          </p:nvPr>
        </p:nvSpPr>
        <p:spPr/>
        <p:txBody>
          <a:bodyPr>
            <a:normAutofit/>
          </a:bodyPr>
          <a:lstStyle/>
          <a:p>
            <a:r>
              <a:rPr lang="en-US" sz="3600" dirty="0" err="1"/>
              <a:t>Precontemplation</a:t>
            </a:r>
            <a:r>
              <a:rPr lang="en-US" sz="3600" dirty="0"/>
              <a:t> </a:t>
            </a:r>
          </a:p>
          <a:p>
            <a:r>
              <a:rPr lang="en-US" sz="3600" dirty="0"/>
              <a:t>Contemplation</a:t>
            </a:r>
          </a:p>
          <a:p>
            <a:r>
              <a:rPr lang="en-US" sz="3600" dirty="0"/>
              <a:t>Preparation</a:t>
            </a:r>
          </a:p>
          <a:p>
            <a:r>
              <a:rPr lang="en-US" sz="3600" dirty="0"/>
              <a:t>Action</a:t>
            </a:r>
          </a:p>
          <a:p>
            <a:r>
              <a:rPr lang="en-US" sz="3600" dirty="0"/>
              <a:t>Maintenance</a:t>
            </a:r>
          </a:p>
          <a:p>
            <a:r>
              <a:rPr lang="en-US" sz="3600" dirty="0"/>
              <a:t>Termination</a:t>
            </a:r>
          </a:p>
        </p:txBody>
      </p:sp>
      <p:sp>
        <p:nvSpPr>
          <p:cNvPr id="2" name="TextBox 1"/>
          <p:cNvSpPr txBox="1"/>
          <p:nvPr/>
        </p:nvSpPr>
        <p:spPr>
          <a:xfrm>
            <a:off x="0" y="6025242"/>
            <a:ext cx="12192000" cy="400110"/>
          </a:xfrm>
          <a:prstGeom prst="rect">
            <a:avLst/>
          </a:prstGeom>
          <a:noFill/>
        </p:spPr>
        <p:txBody>
          <a:bodyPr wrap="square" rtlCol="0">
            <a:spAutoFit/>
          </a:bodyPr>
          <a:lstStyle/>
          <a:p>
            <a:pPr algn="ctr"/>
            <a:r>
              <a:rPr lang="en-US" sz="2000" dirty="0" err="1"/>
              <a:t>McConnaughy</a:t>
            </a:r>
            <a:r>
              <a:rPr lang="en-US" sz="2000" dirty="0"/>
              <a:t>, </a:t>
            </a:r>
            <a:r>
              <a:rPr lang="en-US" sz="2000" dirty="0" err="1"/>
              <a:t>DiClemente</a:t>
            </a:r>
            <a:r>
              <a:rPr lang="en-US" sz="2000" dirty="0"/>
              <a:t>, Prochaska, and </a:t>
            </a:r>
            <a:r>
              <a:rPr lang="en-US" sz="2000" dirty="0" err="1"/>
              <a:t>Velicer</a:t>
            </a:r>
            <a:r>
              <a:rPr lang="en-US" sz="2000" dirty="0"/>
              <a:t> (1989) and Prochaska and </a:t>
            </a:r>
            <a:r>
              <a:rPr lang="en-US" sz="2000" dirty="0" err="1"/>
              <a:t>DiClemente</a:t>
            </a:r>
            <a:r>
              <a:rPr lang="en-US" sz="2000" dirty="0"/>
              <a:t> (1992) </a:t>
            </a:r>
          </a:p>
        </p:txBody>
      </p:sp>
    </p:spTree>
    <p:extLst>
      <p:ext uri="{BB962C8B-B14F-4D97-AF65-F5344CB8AC3E}">
        <p14:creationId xmlns:p14="http://schemas.microsoft.com/office/powerpoint/2010/main" val="2104044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files.dvm360.com/alfresco_images/DVM360/2017/12/22/5a5a94b9-1a19-4f06-8a98-f52b54204a6f/stageschange1004.jpg">
            <a:extLst>
              <a:ext uri="{FF2B5EF4-FFF2-40B4-BE49-F238E27FC236}">
                <a16:creationId xmlns:a16="http://schemas.microsoft.com/office/drawing/2014/main" id="{6CB40744-0B06-4C11-8834-446A8B43B0E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3827" y="155577"/>
            <a:ext cx="11025807" cy="64563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2473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80">
                                          <p:stCondLst>
                                            <p:cond delay="0"/>
                                          </p:stCondLst>
                                        </p:cTn>
                                        <p:tgtEl>
                                          <p:spTgt spid="4"/>
                                        </p:tgtEl>
                                      </p:cBhvr>
                                    </p:animEffect>
                                    <p:anim calcmode="lin" valueType="num">
                                      <p:cBhvr>
                                        <p:cTn id="15"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0" dur="26">
                                          <p:stCondLst>
                                            <p:cond delay="650"/>
                                          </p:stCondLst>
                                        </p:cTn>
                                        <p:tgtEl>
                                          <p:spTgt spid="4"/>
                                        </p:tgtEl>
                                      </p:cBhvr>
                                      <p:to x="100000" y="60000"/>
                                    </p:animScale>
                                    <p:animScale>
                                      <p:cBhvr>
                                        <p:cTn id="21" dur="166" decel="50000">
                                          <p:stCondLst>
                                            <p:cond delay="676"/>
                                          </p:stCondLst>
                                        </p:cTn>
                                        <p:tgtEl>
                                          <p:spTgt spid="4"/>
                                        </p:tgtEl>
                                      </p:cBhvr>
                                      <p:to x="100000" y="100000"/>
                                    </p:animScale>
                                    <p:animScale>
                                      <p:cBhvr>
                                        <p:cTn id="22" dur="26">
                                          <p:stCondLst>
                                            <p:cond delay="1312"/>
                                          </p:stCondLst>
                                        </p:cTn>
                                        <p:tgtEl>
                                          <p:spTgt spid="4"/>
                                        </p:tgtEl>
                                      </p:cBhvr>
                                      <p:to x="100000" y="80000"/>
                                    </p:animScale>
                                    <p:animScale>
                                      <p:cBhvr>
                                        <p:cTn id="23" dur="166" decel="50000">
                                          <p:stCondLst>
                                            <p:cond delay="1338"/>
                                          </p:stCondLst>
                                        </p:cTn>
                                        <p:tgtEl>
                                          <p:spTgt spid="4"/>
                                        </p:tgtEl>
                                      </p:cBhvr>
                                      <p:to x="100000" y="100000"/>
                                    </p:animScale>
                                    <p:animScale>
                                      <p:cBhvr>
                                        <p:cTn id="24" dur="26">
                                          <p:stCondLst>
                                            <p:cond delay="1642"/>
                                          </p:stCondLst>
                                        </p:cTn>
                                        <p:tgtEl>
                                          <p:spTgt spid="4"/>
                                        </p:tgtEl>
                                      </p:cBhvr>
                                      <p:to x="100000" y="90000"/>
                                    </p:animScale>
                                    <p:animScale>
                                      <p:cBhvr>
                                        <p:cTn id="25" dur="166" decel="50000">
                                          <p:stCondLst>
                                            <p:cond delay="1668"/>
                                          </p:stCondLst>
                                        </p:cTn>
                                        <p:tgtEl>
                                          <p:spTgt spid="4"/>
                                        </p:tgtEl>
                                      </p:cBhvr>
                                      <p:to x="100000" y="100000"/>
                                    </p:animScale>
                                    <p:animScale>
                                      <p:cBhvr>
                                        <p:cTn id="26" dur="26">
                                          <p:stCondLst>
                                            <p:cond delay="1808"/>
                                          </p:stCondLst>
                                        </p:cTn>
                                        <p:tgtEl>
                                          <p:spTgt spid="4"/>
                                        </p:tgtEl>
                                      </p:cBhvr>
                                      <p:to x="100000" y="95000"/>
                                    </p:animScale>
                                    <p:animScale>
                                      <p:cBhvr>
                                        <p:cTn id="27"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a:t>Precontemplation</a:t>
            </a:r>
            <a:r>
              <a:rPr lang="en-US" dirty="0"/>
              <a:t> Stage</a:t>
            </a:r>
          </a:p>
        </p:txBody>
      </p:sp>
      <p:sp>
        <p:nvSpPr>
          <p:cNvPr id="5" name="Content Placeholder 4"/>
          <p:cNvSpPr>
            <a:spLocks noGrp="1"/>
          </p:cNvSpPr>
          <p:nvPr>
            <p:ph idx="1"/>
          </p:nvPr>
        </p:nvSpPr>
        <p:spPr/>
        <p:txBody>
          <a:bodyPr/>
          <a:lstStyle/>
          <a:p>
            <a:r>
              <a:rPr lang="en-US" dirty="0"/>
              <a:t>When the person is </a:t>
            </a:r>
            <a:r>
              <a:rPr lang="en-US" dirty="0">
                <a:solidFill>
                  <a:srgbClr val="FF0000"/>
                </a:solidFill>
              </a:rPr>
              <a:t>not</a:t>
            </a:r>
            <a:r>
              <a:rPr lang="en-US" dirty="0"/>
              <a:t> considering making a change and even </a:t>
            </a:r>
            <a:r>
              <a:rPr lang="en-US" dirty="0">
                <a:solidFill>
                  <a:srgbClr val="FF0000"/>
                </a:solidFill>
              </a:rPr>
              <a:t>resists</a:t>
            </a:r>
            <a:r>
              <a:rPr lang="en-US" dirty="0"/>
              <a:t> the idea.</a:t>
            </a:r>
          </a:p>
          <a:p>
            <a:r>
              <a:rPr lang="en-US" dirty="0"/>
              <a:t>Control of the problem is shifted to </a:t>
            </a:r>
            <a:r>
              <a:rPr lang="en-US" dirty="0">
                <a:solidFill>
                  <a:srgbClr val="FF0000"/>
                </a:solidFill>
              </a:rPr>
              <a:t>outside</a:t>
            </a:r>
            <a:r>
              <a:rPr lang="en-US" dirty="0"/>
              <a:t> the person </a:t>
            </a:r>
          </a:p>
          <a:p>
            <a:r>
              <a:rPr lang="en-US" dirty="0"/>
              <a:t>The individual </a:t>
            </a:r>
            <a:r>
              <a:rPr lang="en-US" dirty="0">
                <a:solidFill>
                  <a:srgbClr val="FF0000"/>
                </a:solidFill>
              </a:rPr>
              <a:t>denies</a:t>
            </a:r>
            <a:r>
              <a:rPr lang="en-US" dirty="0"/>
              <a:t> responsibility for the problem and justifies the behavior</a:t>
            </a:r>
          </a:p>
          <a:p>
            <a:r>
              <a:rPr lang="en-US" dirty="0"/>
              <a:t>Individuals </a:t>
            </a:r>
            <a:r>
              <a:rPr lang="en-US" dirty="0">
                <a:solidFill>
                  <a:srgbClr val="FF0000"/>
                </a:solidFill>
              </a:rPr>
              <a:t>move out</a:t>
            </a:r>
            <a:r>
              <a:rPr lang="en-US" dirty="0"/>
              <a:t> of the </a:t>
            </a:r>
            <a:r>
              <a:rPr lang="en-US" dirty="0" err="1"/>
              <a:t>precontemplative</a:t>
            </a:r>
            <a:r>
              <a:rPr lang="en-US" dirty="0"/>
              <a:t> stage when they realize that their environment no longer supports their unhealthy lifestyle, when there is social pressure to make the change, or they receive direct requests from others such as employers.</a:t>
            </a:r>
          </a:p>
        </p:txBody>
      </p:sp>
    </p:spTree>
    <p:extLst>
      <p:ext uri="{BB962C8B-B14F-4D97-AF65-F5344CB8AC3E}">
        <p14:creationId xmlns:p14="http://schemas.microsoft.com/office/powerpoint/2010/main" val="1774758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Contemplation Stage</a:t>
            </a:r>
          </a:p>
        </p:txBody>
      </p:sp>
      <p:sp>
        <p:nvSpPr>
          <p:cNvPr id="3" name="Content Placeholder 2"/>
          <p:cNvSpPr>
            <a:spLocks noGrp="1"/>
          </p:cNvSpPr>
          <p:nvPr>
            <p:ph idx="1"/>
          </p:nvPr>
        </p:nvSpPr>
        <p:spPr/>
        <p:txBody>
          <a:bodyPr/>
          <a:lstStyle/>
          <a:p>
            <a:r>
              <a:rPr lang="en-US" dirty="0"/>
              <a:t>This is when change is </a:t>
            </a:r>
            <a:r>
              <a:rPr lang="en-US" dirty="0">
                <a:solidFill>
                  <a:srgbClr val="FF0000"/>
                </a:solidFill>
              </a:rPr>
              <a:t>seriously considered</a:t>
            </a:r>
            <a:r>
              <a:rPr lang="en-US" dirty="0"/>
              <a:t>, but within the next six months. </a:t>
            </a:r>
          </a:p>
          <a:p>
            <a:r>
              <a:rPr lang="en-US" dirty="0"/>
              <a:t>We have made the decision to change, but </a:t>
            </a:r>
            <a:r>
              <a:rPr lang="en-US" dirty="0">
                <a:solidFill>
                  <a:srgbClr val="FF0000"/>
                </a:solidFill>
              </a:rPr>
              <a:t>when the time is right</a:t>
            </a:r>
            <a:r>
              <a:rPr lang="en-US" dirty="0"/>
              <a:t>. </a:t>
            </a:r>
          </a:p>
          <a:p>
            <a:r>
              <a:rPr lang="en-US" dirty="0"/>
              <a:t>You know you are ready to move on when your focus is on the </a:t>
            </a:r>
            <a:r>
              <a:rPr lang="en-US" dirty="0">
                <a:solidFill>
                  <a:srgbClr val="FF0000"/>
                </a:solidFill>
              </a:rPr>
              <a:t>solution</a:t>
            </a:r>
            <a:r>
              <a:rPr lang="en-US" dirty="0"/>
              <a:t> and not the problem</a:t>
            </a:r>
          </a:p>
          <a:p>
            <a:r>
              <a:rPr lang="en-US" dirty="0"/>
              <a:t>We might also set </a:t>
            </a:r>
            <a:r>
              <a:rPr lang="en-US" dirty="0">
                <a:solidFill>
                  <a:srgbClr val="FF0000"/>
                </a:solidFill>
              </a:rPr>
              <a:t>goals</a:t>
            </a:r>
            <a:r>
              <a:rPr lang="en-US" dirty="0"/>
              <a:t>, collect </a:t>
            </a:r>
            <a:r>
              <a:rPr lang="en-US" dirty="0">
                <a:solidFill>
                  <a:srgbClr val="FF0000"/>
                </a:solidFill>
              </a:rPr>
              <a:t>data</a:t>
            </a:r>
            <a:r>
              <a:rPr lang="en-US" dirty="0"/>
              <a:t>, and do a </a:t>
            </a:r>
            <a:r>
              <a:rPr lang="en-US" dirty="0">
                <a:solidFill>
                  <a:srgbClr val="FF0000"/>
                </a:solidFill>
              </a:rPr>
              <a:t>functional assessment</a:t>
            </a:r>
            <a:r>
              <a:rPr lang="en-US" dirty="0"/>
              <a:t>. </a:t>
            </a:r>
          </a:p>
          <a:p>
            <a:r>
              <a:rPr lang="en-US" dirty="0"/>
              <a:t>We might assess how </a:t>
            </a:r>
            <a:r>
              <a:rPr lang="en-US" dirty="0">
                <a:solidFill>
                  <a:srgbClr val="FF0000"/>
                </a:solidFill>
              </a:rPr>
              <a:t>unhappy</a:t>
            </a:r>
            <a:r>
              <a:rPr lang="en-US" dirty="0"/>
              <a:t> we are with the habit or behavior in the present, and then engage in an appraisal of our happier, healthier changed selves in the future. </a:t>
            </a:r>
          </a:p>
        </p:txBody>
      </p:sp>
    </p:spTree>
    <p:extLst>
      <p:ext uri="{BB962C8B-B14F-4D97-AF65-F5344CB8AC3E}">
        <p14:creationId xmlns:p14="http://schemas.microsoft.com/office/powerpoint/2010/main" val="3546439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TotalTime>
  <Words>1333</Words>
  <Application>Microsoft Office PowerPoint</Application>
  <PresentationFormat>Widescreen</PresentationFormat>
  <Paragraphs>150</Paragraphs>
  <Slides>28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Module 3: A Willingness to Change</vt:lpstr>
      <vt:lpstr>Module Overview</vt:lpstr>
      <vt:lpstr>Module Outline</vt:lpstr>
      <vt:lpstr>Module Learning Outcomes</vt:lpstr>
      <vt:lpstr>Section 3.1</vt:lpstr>
      <vt:lpstr>Change – A Six Step Process</vt:lpstr>
      <vt:lpstr>PowerPoint Presentation</vt:lpstr>
      <vt:lpstr>Precontemplation Stage</vt:lpstr>
      <vt:lpstr>Contemplation Stage</vt:lpstr>
      <vt:lpstr>Preparation Stage</vt:lpstr>
      <vt:lpstr>Action Stage</vt:lpstr>
      <vt:lpstr>Maintenance Stage</vt:lpstr>
      <vt:lpstr>Termination Stage</vt:lpstr>
      <vt:lpstr>How do you know which stage you are in?</vt:lpstr>
      <vt:lpstr>Section 3.2</vt:lpstr>
      <vt:lpstr>Pros and Cons…. </vt:lpstr>
      <vt:lpstr>Three Analyses</vt:lpstr>
      <vt:lpstr>Three Analyses</vt:lpstr>
      <vt:lpstr>Three Analyses</vt:lpstr>
      <vt:lpstr>Three Potential Outcomes</vt:lpstr>
      <vt:lpstr>Three Potential Outcomes</vt:lpstr>
      <vt:lpstr>PowerPoint Presentation</vt:lpstr>
      <vt:lpstr>PowerPoint Presentation</vt:lpstr>
      <vt:lpstr>Section 3.3</vt:lpstr>
      <vt:lpstr>Self-efficacy</vt:lpstr>
      <vt:lpstr>Self-efficacy</vt:lpstr>
      <vt:lpstr>Recap</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1: Basics of Behavior Modification</dc:title>
  <dc:creator>Lee Daffin</dc:creator>
  <cp:lastModifiedBy>Author 2</cp:lastModifiedBy>
  <cp:revision>32</cp:revision>
  <dcterms:created xsi:type="dcterms:W3CDTF">2017-05-12T13:12:09Z</dcterms:created>
  <dcterms:modified xsi:type="dcterms:W3CDTF">2021-08-23T17:36:45Z</dcterms:modified>
</cp:coreProperties>
</file>