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tags/tag4.xml" ContentType="application/vnd.openxmlformats-officedocument.presentationml.tags+xml"/>
  <Override PartName="/ppt/notesSlides/notesSlide14.xml" ContentType="application/vnd.openxmlformats-officedocument.presentationml.notesSlide+xml"/>
  <Override PartName="/ppt/tags/tag5.xml" ContentType="application/vnd.openxmlformats-officedocument.presentationml.tags+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ppt/tags/tag7.xml" ContentType="application/vnd.openxmlformats-officedocument.presentationml.tags+xml"/>
  <Override PartName="/ppt/notesSlides/notesSlide17.xml" ContentType="application/vnd.openxmlformats-officedocument.presentationml.notesSlide+xml"/>
  <Override PartName="/ppt/tags/tag8.xml" ContentType="application/vnd.openxmlformats-officedocument.presentationml.tags+xml"/>
  <Override PartName="/ppt/notesSlides/notesSlide18.xml" ContentType="application/vnd.openxmlformats-officedocument.presentationml.notesSlide+xml"/>
  <Override PartName="/ppt/tags/tag9.xml" ContentType="application/vnd.openxmlformats-officedocument.presentationml.tags+xml"/>
  <Override PartName="/ppt/notesSlides/notesSlide19.xml" ContentType="application/vnd.openxmlformats-officedocument.presentationml.notesSlide+xml"/>
  <Override PartName="/ppt/tags/tag10.xml" ContentType="application/vnd.openxmlformats-officedocument.presentationml.tags+xml"/>
  <Override PartName="/ppt/notesSlides/notesSlide20.xml" ContentType="application/vnd.openxmlformats-officedocument.presentationml.notesSlide+xml"/>
  <Override PartName="/ppt/tags/tag1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77" r:id="rId9"/>
    <p:sldId id="263"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64" r:id="rId23"/>
    <p:sldId id="265" r:id="rId24"/>
    <p:sldId id="266" r:id="rId25"/>
    <p:sldId id="268" r:id="rId26"/>
    <p:sldId id="269" r:id="rId27"/>
    <p:sldId id="270" r:id="rId28"/>
    <p:sldId id="271" r:id="rId29"/>
    <p:sldId id="273" r:id="rId30"/>
    <p:sldId id="274" r:id="rId31"/>
    <p:sldId id="290" r:id="rId32"/>
    <p:sldId id="293" r:id="rId33"/>
    <p:sldId id="294" r:id="rId34"/>
    <p:sldId id="276"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043" autoAdjust="0"/>
  </p:normalViewPr>
  <p:slideViewPr>
    <p:cSldViewPr snapToGrid="0">
      <p:cViewPr varScale="1">
        <p:scale>
          <a:sx n="73" d="100"/>
          <a:sy n="73" d="100"/>
        </p:scale>
        <p:origin x="72" y="6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8B1205-2AD7-46CB-B9F9-5969724CF3D3}" type="datetimeFigureOut">
              <a:rPr lang="en-US" smtClean="0"/>
              <a:t>8/23/2021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9AC269-0C01-4334-9FBD-BFD5A7ECFBF8}" type="slidenum">
              <a:rPr lang="en-US" smtClean="0"/>
              <a:t>‹#›</a:t>
            </a:fld>
            <a:endParaRPr lang="en-US"/>
          </a:p>
        </p:txBody>
      </p:sp>
    </p:spTree>
    <p:extLst>
      <p:ext uri="{BB962C8B-B14F-4D97-AF65-F5344CB8AC3E}">
        <p14:creationId xmlns:p14="http://schemas.microsoft.com/office/powerpoint/2010/main" val="427531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1</a:t>
            </a:fld>
            <a:endParaRPr lang="en-US"/>
          </a:p>
        </p:txBody>
      </p:sp>
    </p:spTree>
    <p:extLst>
      <p:ext uri="{BB962C8B-B14F-4D97-AF65-F5344CB8AC3E}">
        <p14:creationId xmlns:p14="http://schemas.microsoft.com/office/powerpoint/2010/main" val="2855173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203"/>
            <a:endParaRPr lang="en-US" altLang="en-US" dirty="0"/>
          </a:p>
        </p:txBody>
      </p:sp>
      <p:sp>
        <p:nvSpPr>
          <p:cNvPr id="4" name="Slide Number Placeholder 3"/>
          <p:cNvSpPr>
            <a:spLocks noGrp="1"/>
          </p:cNvSpPr>
          <p:nvPr>
            <p:ph type="sldNum" sz="quarter" idx="5"/>
          </p:nvPr>
        </p:nvSpPr>
        <p:spPr/>
        <p:txBody>
          <a:bodyPr/>
          <a:lstStyle/>
          <a:p>
            <a:pPr>
              <a:defRPr/>
            </a:pPr>
            <a:fld id="{EAF465AF-F433-4A04-BB07-59EC24DCD70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2CCD1E8B-77F4-4B1D-8B7E-7967DC6C696F}" type="slidenum">
              <a:rPr lang="en-US" smtClean="0"/>
              <a:pPr>
                <a:defRPr/>
              </a:pPr>
              <a:t>11</a:t>
            </a:fld>
            <a:endParaRPr lang="en-US"/>
          </a:p>
        </p:txBody>
      </p:sp>
      <p:sp>
        <p:nvSpPr>
          <p:cNvPr id="6656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xfrm>
            <a:off x="421502" y="4416007"/>
            <a:ext cx="6242609" cy="459339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2.3.2.1a.</a:t>
            </a:r>
            <a:endParaRPr lang="en-US" altLang="en-US"/>
          </a:p>
          <a:p>
            <a:pPr eaLnBrk="1" hangingPunct="1">
              <a:spcBef>
                <a:spcPct val="0"/>
              </a:spcBef>
            </a:pPr>
            <a:endParaRPr lang="en-US" altLang="en-US"/>
          </a:p>
          <a:p>
            <a:pPr eaLnBrk="1" hangingPunct="1"/>
            <a:r>
              <a:rPr lang="en-US" altLang="en-US" u="sng"/>
              <a:t>What is it?</a:t>
            </a:r>
          </a:p>
          <a:p>
            <a:pPr eaLnBrk="1" hangingPunct="1"/>
            <a:r>
              <a:rPr lang="en-US" altLang="en-US"/>
              <a:t>Studying human or animal behavior in its natural environment</a:t>
            </a:r>
          </a:p>
          <a:p>
            <a:pPr eaLnBrk="1" hangingPunct="1"/>
            <a:r>
              <a:rPr lang="en-US" altLang="en-US"/>
              <a:t>Used at home, in schools, on the playground, of people in a cafeteria, animals in the wild, etc.</a:t>
            </a:r>
          </a:p>
          <a:p>
            <a:pPr eaLnBrk="1" hangingPunct="1"/>
            <a:r>
              <a:rPr lang="en-US" altLang="en-US"/>
              <a:t>Researcher counts, measures, or rates behavior in a systematic way</a:t>
            </a:r>
          </a:p>
          <a:p>
            <a:pPr eaLnBrk="1" hangingPunct="1"/>
            <a:r>
              <a:rPr lang="en-US" altLang="en-US"/>
              <a:t>Use multiple judges to allow for cross-checking of data and observations</a:t>
            </a:r>
          </a:p>
          <a:p>
            <a:pPr eaLnBrk="1" hangingPunct="1"/>
            <a:endParaRPr lang="en-US" altLang="en-US"/>
          </a:p>
          <a:p>
            <a:pPr eaLnBrk="1" hangingPunct="1"/>
            <a:r>
              <a:rPr lang="en-US" altLang="en-US" u="sng"/>
              <a:t>Example?</a:t>
            </a:r>
          </a:p>
          <a:p>
            <a:pPr eaLnBrk="1" hangingPunct="1"/>
            <a:r>
              <a:rPr lang="en-US" altLang="en-US"/>
              <a:t>Observing how couples interact in a cafeteria or restaurant</a:t>
            </a:r>
          </a:p>
          <a:p>
            <a:pPr eaLnBrk="1" hangingPunct="1"/>
            <a:endParaRPr lang="en-US" altLang="en-US"/>
          </a:p>
          <a:p>
            <a:pPr eaLnBrk="1" hangingPunct="1"/>
            <a:r>
              <a:rPr lang="en-US" altLang="en-US" u="sng"/>
              <a:t>Advantages?</a:t>
            </a:r>
          </a:p>
          <a:p>
            <a:pPr eaLnBrk="1" hangingPunct="1"/>
            <a:r>
              <a:rPr lang="en-US" altLang="en-US"/>
              <a:t>See behavior as it happens; untainted or not influenced by the experimenter</a:t>
            </a:r>
          </a:p>
          <a:p>
            <a:pPr eaLnBrk="1" hangingPunct="1"/>
            <a:endParaRPr lang="en-US" altLang="en-US"/>
          </a:p>
          <a:p>
            <a:pPr eaLnBrk="1" hangingPunct="1"/>
            <a:r>
              <a:rPr lang="en-US" altLang="en-US" u="sng"/>
              <a:t>Limitations?</a:t>
            </a:r>
          </a:p>
          <a:p>
            <a:pPr eaLnBrk="1" hangingPunct="1"/>
            <a:r>
              <a:rPr lang="en-US" altLang="en-US"/>
              <a:t>May take a long time for the behavior to occur, if researcher is detected then this may influence the behavior of those being observed </a:t>
            </a:r>
          </a:p>
          <a:p>
            <a:pPr eaLnBrk="1" hangingPunct="1"/>
            <a:endParaRPr lang="en-US" altLang="en-US"/>
          </a:p>
          <a:p>
            <a:pPr eaLnBrk="1" hangingPunct="1"/>
            <a:r>
              <a:rPr lang="en-US" altLang="en-US" b="1"/>
              <a:t>Continue</a:t>
            </a: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23748069-E5B5-4C50-ADF3-8E94638A7F84}" type="slidenum">
              <a:rPr lang="en-US" smtClean="0"/>
              <a:pPr>
                <a:defRPr/>
              </a:pPr>
              <a:t>12</a:t>
            </a:fld>
            <a:endParaRPr lang="en-US"/>
          </a:p>
        </p:txBody>
      </p:sp>
      <p:sp>
        <p:nvSpPr>
          <p:cNvPr id="67587"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a:ln/>
        </p:spPr>
        <p:txBody>
          <a:bodyPr>
            <a:normAutofit lnSpcReduction="10000"/>
          </a:bodyPr>
          <a:lstStyle/>
          <a:p>
            <a:pPr eaLnBrk="1" hangingPunct="1">
              <a:spcBef>
                <a:spcPct val="0"/>
              </a:spcBef>
              <a:defRPr/>
            </a:pPr>
            <a:r>
              <a:rPr lang="en-US" b="1" dirty="0"/>
              <a:t>This slide corresponds with information found in Section 2.3.2.1b.</a:t>
            </a:r>
            <a:endParaRPr lang="en-US" dirty="0"/>
          </a:p>
          <a:p>
            <a:pPr eaLnBrk="1" hangingPunct="1">
              <a:spcBef>
                <a:spcPct val="0"/>
              </a:spcBef>
              <a:defRPr/>
            </a:pPr>
            <a:endParaRPr lang="en-US" dirty="0"/>
          </a:p>
          <a:p>
            <a:pPr eaLnBrk="1" hangingPunct="1">
              <a:defRPr/>
            </a:pPr>
            <a:r>
              <a:rPr lang="en-US" u="sng" dirty="0"/>
              <a:t>What is it?</a:t>
            </a:r>
          </a:p>
          <a:p>
            <a:pPr eaLnBrk="1" hangingPunct="1">
              <a:defRPr/>
            </a:pPr>
            <a:r>
              <a:rPr lang="en-US" dirty="0"/>
              <a:t>Observing people or animals in a laboratory setting.</a:t>
            </a:r>
          </a:p>
          <a:p>
            <a:pPr eaLnBrk="1" hangingPunct="1">
              <a:defRPr/>
            </a:pPr>
            <a:endParaRPr lang="en-US" dirty="0"/>
          </a:p>
          <a:p>
            <a:pPr eaLnBrk="1" hangingPunct="1">
              <a:defRPr/>
            </a:pPr>
            <a:r>
              <a:rPr lang="en-US" u="sng" dirty="0"/>
              <a:t>Example</a:t>
            </a:r>
          </a:p>
          <a:p>
            <a:pPr eaLnBrk="1" hangingPunct="1">
              <a:defRPr/>
            </a:pPr>
            <a:r>
              <a:rPr lang="en-US" dirty="0"/>
              <a:t>Hawthorne effect – I/O Psychology – Wanted to know what could increase productivity and working conditions for employees at the Western Electric Hawthorne plant in Cicero, Illinois.</a:t>
            </a:r>
          </a:p>
          <a:p>
            <a:pPr eaLnBrk="1" hangingPunct="1">
              <a:defRPr/>
            </a:pPr>
            <a:r>
              <a:rPr lang="en-US" dirty="0"/>
              <a:t>Tried to increase lighting and found that productivity increased no matter what the lighting condition was. </a:t>
            </a:r>
          </a:p>
          <a:p>
            <a:pPr eaLnBrk="1" hangingPunct="1">
              <a:defRPr/>
            </a:pPr>
            <a:r>
              <a:rPr lang="en-US" dirty="0"/>
              <a:t>The participants were responding to the presence of the investigators.</a:t>
            </a:r>
          </a:p>
          <a:p>
            <a:pPr eaLnBrk="1" hangingPunct="1">
              <a:defRPr/>
            </a:pPr>
            <a:r>
              <a:rPr lang="en-US" dirty="0"/>
              <a:t>This is called the Hawthorne effect.</a:t>
            </a:r>
          </a:p>
          <a:p>
            <a:pPr eaLnBrk="1" hangingPunct="1">
              <a:defRPr/>
            </a:pPr>
            <a:endParaRPr lang="en-US" u="sng" dirty="0"/>
          </a:p>
          <a:p>
            <a:pPr eaLnBrk="1" hangingPunct="1">
              <a:defRPr/>
            </a:pPr>
            <a:r>
              <a:rPr lang="en-US" u="sng" dirty="0"/>
              <a:t>Advantages?</a:t>
            </a:r>
          </a:p>
          <a:p>
            <a:pPr eaLnBrk="1" hangingPunct="1">
              <a:defRPr/>
            </a:pPr>
            <a:r>
              <a:rPr lang="en-US" dirty="0"/>
              <a:t>Researcher can use sophisticated equipment, determine exactly how many need to be observed, and can videotape the session to review later. </a:t>
            </a:r>
          </a:p>
          <a:p>
            <a:pPr eaLnBrk="1" hangingPunct="1">
              <a:defRPr/>
            </a:pPr>
            <a:endParaRPr lang="en-US" dirty="0"/>
          </a:p>
          <a:p>
            <a:pPr eaLnBrk="1" hangingPunct="1">
              <a:defRPr/>
            </a:pPr>
            <a:r>
              <a:rPr lang="en-US" u="sng" dirty="0"/>
              <a:t>Limitations?</a:t>
            </a:r>
          </a:p>
          <a:p>
            <a:pPr eaLnBrk="1" hangingPunct="1">
              <a:defRPr/>
            </a:pPr>
            <a:r>
              <a:rPr lang="en-US" dirty="0"/>
              <a:t>Problem with it is that the presence of researchers could influence the participant’s behavior.</a:t>
            </a:r>
          </a:p>
          <a:p>
            <a:pPr eaLnBrk="1" hangingPunct="1">
              <a:defRPr/>
            </a:pPr>
            <a:endParaRPr lang="en-US" dirty="0"/>
          </a:p>
          <a:p>
            <a:pPr eaLnBrk="1" hangingPunct="1">
              <a:defRPr/>
            </a:pPr>
            <a:r>
              <a:rPr lang="en-US" b="1" dirty="0"/>
              <a:t>Continue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31DB964F-625B-4353-9C9D-89210069C570}" type="slidenum">
              <a:rPr lang="en-US" smtClean="0"/>
              <a:pPr>
                <a:defRPr/>
              </a:pPr>
              <a:t>13</a:t>
            </a:fld>
            <a:endParaRPr lang="en-US"/>
          </a:p>
        </p:txBody>
      </p:sp>
      <p:sp>
        <p:nvSpPr>
          <p:cNvPr id="68611"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a:ln/>
        </p:spPr>
        <p:txBody>
          <a:bodyPr>
            <a:normAutofit/>
          </a:bodyPr>
          <a:lstStyle/>
          <a:p>
            <a:pPr eaLnBrk="1" hangingPunct="1">
              <a:spcBef>
                <a:spcPct val="0"/>
              </a:spcBef>
              <a:defRPr/>
            </a:pPr>
            <a:r>
              <a:rPr lang="en-US" b="1" dirty="0"/>
              <a:t>This slide corresponds with information found in Section 2.3.2.2.</a:t>
            </a:r>
            <a:endParaRPr lang="en-US" dirty="0"/>
          </a:p>
          <a:p>
            <a:pPr eaLnBrk="1" hangingPunct="1">
              <a:spcBef>
                <a:spcPct val="0"/>
              </a:spcBef>
              <a:defRPr/>
            </a:pPr>
            <a:endParaRPr lang="en-US" dirty="0"/>
          </a:p>
          <a:p>
            <a:pPr eaLnBrk="1" hangingPunct="1">
              <a:defRPr/>
            </a:pPr>
            <a:r>
              <a:rPr lang="en-US" u="sng" dirty="0"/>
              <a:t>What is it?</a:t>
            </a:r>
            <a:br>
              <a:rPr lang="en-US" u="sng" dirty="0"/>
            </a:br>
            <a:r>
              <a:rPr lang="en-US" dirty="0"/>
              <a:t>A detailed description of one person or a small group based on careful observation.</a:t>
            </a:r>
          </a:p>
          <a:p>
            <a:pPr eaLnBrk="1" hangingPunct="1">
              <a:defRPr/>
            </a:pPr>
            <a:endParaRPr lang="en-US" dirty="0"/>
          </a:p>
          <a:p>
            <a:pPr eaLnBrk="1" hangingPunct="1">
              <a:defRPr/>
            </a:pPr>
            <a:r>
              <a:rPr lang="en-US" u="sng" dirty="0"/>
              <a:t>Example?</a:t>
            </a:r>
          </a:p>
          <a:p>
            <a:pPr eaLnBrk="1" hangingPunct="1">
              <a:defRPr/>
            </a:pPr>
            <a:r>
              <a:rPr lang="en-US" dirty="0"/>
              <a:t>Interviewing four kids in a third grade class and asking them about toy preference.</a:t>
            </a:r>
          </a:p>
          <a:p>
            <a:pPr eaLnBrk="1" hangingPunct="1">
              <a:defRPr/>
            </a:pPr>
            <a:endParaRPr lang="en-US" u="sng" dirty="0"/>
          </a:p>
          <a:p>
            <a:pPr eaLnBrk="1" hangingPunct="1">
              <a:defRPr/>
            </a:pPr>
            <a:r>
              <a:rPr lang="en-US" u="sng" dirty="0"/>
              <a:t>Advantages?</a:t>
            </a:r>
          </a:p>
          <a:p>
            <a:pPr eaLnBrk="1" hangingPunct="1">
              <a:defRPr/>
            </a:pPr>
            <a:r>
              <a:rPr lang="en-US" dirty="0"/>
              <a:t>The fact that you obtain a very rich description of the person or small group.</a:t>
            </a:r>
          </a:p>
          <a:p>
            <a:pPr eaLnBrk="1" hangingPunct="1">
              <a:defRPr/>
            </a:pPr>
            <a:endParaRPr lang="en-US" u="sng" dirty="0"/>
          </a:p>
          <a:p>
            <a:pPr eaLnBrk="1" hangingPunct="1">
              <a:defRPr/>
            </a:pPr>
            <a:r>
              <a:rPr lang="en-US" u="sng" dirty="0"/>
              <a:t>Limitations?</a:t>
            </a:r>
          </a:p>
          <a:p>
            <a:pPr eaLnBrk="1" hangingPunct="1">
              <a:defRPr/>
            </a:pPr>
            <a:r>
              <a:rPr lang="en-US" dirty="0"/>
              <a:t>Information may be missing or hard to interpret.</a:t>
            </a:r>
          </a:p>
          <a:p>
            <a:pPr eaLnBrk="1" hangingPunct="1">
              <a:defRPr/>
            </a:pPr>
            <a:r>
              <a:rPr lang="en-US" dirty="0"/>
              <a:t>May be unrepresentative of the larger population and so lacks </a:t>
            </a:r>
            <a:r>
              <a:rPr lang="en-US" b="1" dirty="0"/>
              <a:t>generalizability</a:t>
            </a:r>
            <a:r>
              <a:rPr lang="en-US" dirty="0"/>
              <a:t>. In other words, your sample cannot be used to make a statement about the population. </a:t>
            </a:r>
            <a:endParaRPr lang="en-US" b="1" dirty="0"/>
          </a:p>
          <a:p>
            <a:pPr eaLnBrk="1" hangingPunct="1">
              <a:defRPr/>
            </a:pPr>
            <a:r>
              <a:rPr lang="en-US" dirty="0"/>
              <a:t>Observer bias is a problem. You could taint your own data collection efforts by seeing only what you want to see for example. </a:t>
            </a:r>
          </a:p>
          <a:p>
            <a:pPr eaLnBrk="1" hangingPunct="1">
              <a:defRPr/>
            </a:pPr>
            <a:endParaRPr lang="en-US" dirty="0"/>
          </a:p>
          <a:p>
            <a:pPr eaLnBrk="1" hangingPunct="1">
              <a:defRPr/>
            </a:pPr>
            <a:r>
              <a:rPr lang="en-US" b="1" dirty="0"/>
              <a:t>Continue</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29B6D222-044C-4C74-AAA1-1BB918C34170}" type="slidenum">
              <a:rPr lang="en-US" smtClean="0"/>
              <a:pPr>
                <a:defRPr/>
              </a:pPr>
              <a:t>14</a:t>
            </a:fld>
            <a:endParaRPr lang="en-US"/>
          </a:p>
        </p:txBody>
      </p:sp>
      <p:sp>
        <p:nvSpPr>
          <p:cNvPr id="69635" name="Rectangle 2"/>
          <p:cNvSpPr>
            <a:spLocks noGrp="1" noRot="1" noChangeAspect="1" noChangeArrowheads="1" noTextEdit="1"/>
          </p:cNvSpPr>
          <p:nvPr>
            <p:ph type="sldImg"/>
          </p:nvPr>
        </p:nvSpPr>
        <p:spPr bwMode="auto">
          <a:xfrm>
            <a:off x="1141413" y="357188"/>
            <a:ext cx="4549775" cy="25606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xfrm>
            <a:off x="271079" y="2986790"/>
            <a:ext cx="6543458" cy="6022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b="1"/>
              <a:t>This slide corresponds with information found in Section 2.3.2.3.</a:t>
            </a:r>
            <a:endParaRPr lang="en-US" altLang="en-US" sz="1000"/>
          </a:p>
          <a:p>
            <a:pPr eaLnBrk="1" hangingPunct="1">
              <a:spcBef>
                <a:spcPct val="0"/>
              </a:spcBef>
            </a:pPr>
            <a:endParaRPr lang="en-US" altLang="en-US" sz="1000"/>
          </a:p>
          <a:p>
            <a:r>
              <a:rPr lang="en-US" altLang="en-US" sz="1000" u="sng"/>
              <a:t>What is it?</a:t>
            </a:r>
          </a:p>
          <a:p>
            <a:pPr eaLnBrk="1" hangingPunct="1"/>
            <a:r>
              <a:rPr lang="en-US" altLang="en-US" sz="1000"/>
              <a:t>A questionnaire consisting of one or more scales of a varying number of questions that may be administered by paper and pencil, by computer, or by recording; each scale in the survey assesses one or more of the variables under investigation in the study. </a:t>
            </a:r>
          </a:p>
          <a:p>
            <a:pPr eaLnBrk="1" hangingPunct="1"/>
            <a:r>
              <a:rPr lang="en-US" altLang="en-US" sz="1000"/>
              <a:t>The sample is carefully selected – participants are selected based on certain demographics.</a:t>
            </a:r>
          </a:p>
          <a:p>
            <a:pPr eaLnBrk="1" hangingPunct="1"/>
            <a:r>
              <a:rPr lang="en-US" altLang="en-US" sz="1000"/>
              <a:t>     </a:t>
            </a:r>
            <a:endParaRPr lang="en-US" altLang="en-US" sz="1000" u="sng"/>
          </a:p>
          <a:p>
            <a:pPr eaLnBrk="1" hangingPunct="1"/>
            <a:r>
              <a:rPr lang="en-US" altLang="en-US" sz="1000" u="sng"/>
              <a:t>Example?</a:t>
            </a:r>
          </a:p>
          <a:p>
            <a:pPr eaLnBrk="1" hangingPunct="1"/>
            <a:r>
              <a:rPr lang="en-US" altLang="en-US" sz="1000"/>
              <a:t>An investigator is interested in the religious socialization of Christians and gives them a survey assessing parenting style, attachment, and religious attitudes. </a:t>
            </a:r>
          </a:p>
          <a:p>
            <a:pPr eaLnBrk="1" hangingPunct="1"/>
            <a:r>
              <a:rPr lang="en-US" altLang="en-US" sz="1000"/>
              <a:t>The study would exclude non-Christians but could include a follow-up study investigating Jews or Muslims.</a:t>
            </a:r>
          </a:p>
          <a:p>
            <a:pPr eaLnBrk="1" hangingPunct="1"/>
            <a:endParaRPr lang="en-US" altLang="en-US" sz="1000" u="sng"/>
          </a:p>
          <a:p>
            <a:pPr eaLnBrk="1" hangingPunct="1"/>
            <a:r>
              <a:rPr lang="en-US" altLang="en-US" sz="1000" u="sng"/>
              <a:t>Advantages?</a:t>
            </a:r>
          </a:p>
          <a:p>
            <a:pPr eaLnBrk="1" hangingPunct="1"/>
            <a:r>
              <a:rPr lang="en-US" altLang="en-US" sz="1000"/>
              <a:t>Can collect large amounts of data quickly. While at the University of Idaho I collected data for a study from 250 students; I did it at one time as I had a large lecture hall for the one hour session. </a:t>
            </a:r>
          </a:p>
          <a:p>
            <a:pPr eaLnBrk="1" hangingPunct="1"/>
            <a:endParaRPr lang="en-US" altLang="en-US" sz="1000" u="sng"/>
          </a:p>
          <a:p>
            <a:pPr eaLnBrk="1" hangingPunct="1"/>
            <a:r>
              <a:rPr lang="en-US" altLang="en-US" sz="1000" u="sng"/>
              <a:t>Limitations?</a:t>
            </a:r>
          </a:p>
          <a:p>
            <a:pPr eaLnBrk="1" hangingPunct="1"/>
            <a:r>
              <a:rPr lang="en-US" altLang="en-US" sz="1000"/>
              <a:t>Sample should be representative of the larger population. </a:t>
            </a:r>
          </a:p>
          <a:p>
            <a:pPr eaLnBrk="1" hangingPunct="1"/>
            <a:r>
              <a:rPr lang="en-US" altLang="en-US" sz="1000"/>
              <a:t>Can be tedious for the individual</a:t>
            </a:r>
          </a:p>
          <a:p>
            <a:pPr eaLnBrk="1" hangingPunct="1"/>
            <a:r>
              <a:rPr lang="en-US" altLang="en-US" sz="1000" b="1"/>
              <a:t>Social desirability </a:t>
            </a:r>
            <a:r>
              <a:rPr lang="en-US" altLang="en-US" sz="1000"/>
              <a:t>or when a participant answers questions in a way that places her or him in a more favorable light; </a:t>
            </a:r>
          </a:p>
          <a:p>
            <a:pPr eaLnBrk="1" hangingPunct="1"/>
            <a:r>
              <a:rPr lang="en-US" altLang="en-US" sz="1000"/>
              <a:t>Importance to surveys - the answer given is what the person regards to be more socially accepted. Hence, if you are asking about drug use behavior, they may not really tell you the truth about their use and your results will not reflect reality. </a:t>
            </a:r>
          </a:p>
          <a:p>
            <a:pPr eaLnBrk="1" hangingPunct="1"/>
            <a:r>
              <a:rPr lang="en-US" altLang="en-US" sz="1000"/>
              <a:t>Can include leading questions which generates the answers the researcher is looking for. </a:t>
            </a:r>
          </a:p>
          <a:p>
            <a:pPr eaLnBrk="1" hangingPunct="1"/>
            <a:endParaRPr lang="en-US" altLang="en-US" sz="1000"/>
          </a:p>
          <a:p>
            <a:pPr eaLnBrk="1" hangingPunct="1"/>
            <a:r>
              <a:rPr lang="en-US" altLang="en-US" sz="1000" u="sng"/>
              <a:t>What do you think the researcher could do to mask or make less clear the true purpose of the study?</a:t>
            </a:r>
          </a:p>
          <a:p>
            <a:pPr eaLnBrk="1" hangingPunct="1"/>
            <a:r>
              <a:rPr lang="en-US" altLang="en-US" sz="1000"/>
              <a:t>Use distracter scales that make the purpose of the experiment less clear or hard to figure out. </a:t>
            </a:r>
          </a:p>
          <a:p>
            <a:pPr eaLnBrk="1" hangingPunct="1"/>
            <a:r>
              <a:rPr lang="en-US" altLang="en-US" sz="1000" b="1"/>
              <a:t>Continue</a:t>
            </a:r>
            <a:endParaRPr lang="en-US" altLang="en-US"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F11C7644-B90E-43A8-911A-FB5C3500C56E}" type="slidenum">
              <a:rPr lang="en-US" smtClean="0"/>
              <a:pPr>
                <a:defRPr/>
              </a:pPr>
              <a:t>15</a:t>
            </a:fld>
            <a:endParaRPr lang="en-US"/>
          </a:p>
        </p:txBody>
      </p:sp>
      <p:sp>
        <p:nvSpPr>
          <p:cNvPr id="70659" name="Rectangle 2"/>
          <p:cNvSpPr>
            <a:spLocks noGrp="1" noRot="1" noChangeAspect="1" noChangeArrowheads="1" noTextEdit="1"/>
          </p:cNvSpPr>
          <p:nvPr>
            <p:ph type="sldImg"/>
          </p:nvPr>
        </p:nvSpPr>
        <p:spPr bwMode="auto">
          <a:xfrm>
            <a:off x="973138" y="425450"/>
            <a:ext cx="5289550" cy="2976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xfrm>
            <a:off x="195865" y="3540594"/>
            <a:ext cx="6543458" cy="55380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b="1"/>
              <a:t>This slide corresponds with information found in Section 2.3.2.4.</a:t>
            </a:r>
            <a:endParaRPr lang="en-US" altLang="en-US" sz="1000"/>
          </a:p>
          <a:p>
            <a:pPr eaLnBrk="1" hangingPunct="1">
              <a:spcBef>
                <a:spcPct val="0"/>
              </a:spcBef>
            </a:pPr>
            <a:endParaRPr lang="en-US" altLang="en-US" sz="1000"/>
          </a:p>
          <a:p>
            <a:r>
              <a:rPr lang="en-US" altLang="en-US" sz="1000" u="sng"/>
              <a:t>What is it?</a:t>
            </a:r>
          </a:p>
          <a:p>
            <a:r>
              <a:rPr lang="en-US" altLang="en-US" sz="1000"/>
              <a:t>Examines the relationship between two variables or a group of variables.</a:t>
            </a:r>
          </a:p>
          <a:p>
            <a:r>
              <a:rPr lang="en-US" altLang="en-US" sz="1000"/>
              <a:t>Produces a numerical measure of the strength of the relationship between these variables.</a:t>
            </a:r>
          </a:p>
          <a:p>
            <a:pPr marL="0" lvl="1"/>
            <a:endParaRPr lang="en-US" altLang="en-US" sz="1000"/>
          </a:p>
          <a:p>
            <a:pPr eaLnBrk="1" hangingPunct="1"/>
            <a:r>
              <a:rPr lang="en-US" altLang="en-US" sz="1000" u="sng"/>
              <a:t>Example?</a:t>
            </a:r>
          </a:p>
          <a:p>
            <a:pPr eaLnBrk="1" hangingPunct="1"/>
            <a:r>
              <a:rPr lang="en-US" altLang="en-US" sz="1000"/>
              <a:t>Correlating parenting style with attachment style. </a:t>
            </a:r>
          </a:p>
          <a:p>
            <a:pPr eaLnBrk="1" hangingPunct="1"/>
            <a:r>
              <a:rPr lang="en-US" altLang="en-US" sz="1000"/>
              <a:t>Research question - Whether or not parents exhibiting different interpersonal styles with their kids yield children more or less attached.</a:t>
            </a:r>
          </a:p>
          <a:p>
            <a:pPr marL="0" lvl="1"/>
            <a:endParaRPr lang="en-US" altLang="en-US" sz="1000"/>
          </a:p>
          <a:p>
            <a:pPr marL="0" lvl="1"/>
            <a:r>
              <a:rPr lang="en-US" altLang="en-US" sz="1000"/>
              <a:t>+ indicates both variables move in the same direction and – indicates that the variables move in opposite directions (as one goes up the other goes down).</a:t>
            </a:r>
          </a:p>
          <a:p>
            <a:pPr marL="0" lvl="1"/>
            <a:r>
              <a:rPr lang="en-US" altLang="en-US" sz="1000"/>
              <a:t>Range of values: -1 to 1 in which a 1 is a perfect relationship. </a:t>
            </a:r>
          </a:p>
          <a:p>
            <a:pPr marL="0" lvl="1"/>
            <a:r>
              <a:rPr lang="en-US" altLang="en-US" sz="1000"/>
              <a:t>Correlation of ‘0’ indicates absolutely no relationship between the variables. </a:t>
            </a:r>
          </a:p>
          <a:p>
            <a:pPr marL="0" lvl="1"/>
            <a:endParaRPr lang="en-US" altLang="en-US" sz="1000"/>
          </a:p>
          <a:p>
            <a:pPr eaLnBrk="1" hangingPunct="1"/>
            <a:r>
              <a:rPr lang="en-US" altLang="en-US" sz="1000" u="sng"/>
              <a:t>Advantages?</a:t>
            </a:r>
          </a:p>
          <a:p>
            <a:pPr eaLnBrk="1" hangingPunct="1"/>
            <a:r>
              <a:rPr lang="en-US" altLang="en-US" sz="1000"/>
              <a:t>Can correlate anything.</a:t>
            </a:r>
          </a:p>
          <a:p>
            <a:pPr eaLnBrk="1" hangingPunct="1"/>
            <a:r>
              <a:rPr lang="en-US" altLang="en-US" sz="1000"/>
              <a:t>Used to describe your data or the relationship between the two variables. </a:t>
            </a:r>
          </a:p>
          <a:p>
            <a:pPr eaLnBrk="1" hangingPunct="1"/>
            <a:endParaRPr lang="en-US" altLang="en-US" sz="1000" u="sng"/>
          </a:p>
          <a:p>
            <a:pPr eaLnBrk="1" hangingPunct="1"/>
            <a:r>
              <a:rPr lang="en-US" altLang="en-US" sz="1000" u="sng"/>
              <a:t>Limitations?</a:t>
            </a:r>
          </a:p>
          <a:p>
            <a:pPr eaLnBrk="1" hangingPunct="1">
              <a:spcBef>
                <a:spcPct val="0"/>
              </a:spcBef>
            </a:pPr>
            <a:r>
              <a:rPr lang="en-US" altLang="en-US" sz="1000"/>
              <a:t>Can correlate anything – literally, this is a good thing and a bad thing. Think about it for a minute. A story I tell in class concerns the New York Yankees. There was a crack outside Yankee Stadium somewhere. It was found that every time someone stepped on the crack the Yankee’s hit a homerun. Wow. Really? What is the problem here?</a:t>
            </a:r>
          </a:p>
          <a:p>
            <a:pPr eaLnBrk="1" hangingPunct="1">
              <a:spcBef>
                <a:spcPct val="0"/>
              </a:spcBef>
            </a:pPr>
            <a:r>
              <a:rPr lang="en-US" altLang="en-US" sz="1000"/>
              <a:t>The problem is that you </a:t>
            </a:r>
            <a:r>
              <a:rPr lang="en-US" altLang="en-US" sz="1000" b="1">
                <a:solidFill>
                  <a:srgbClr val="FF0000"/>
                </a:solidFill>
              </a:rPr>
              <a:t>cannot infer causation</a:t>
            </a:r>
            <a:r>
              <a:rPr lang="en-US" altLang="en-US" sz="1000"/>
              <a:t>.  This is really important. Stepping on a crack DOES NOT cause a homerun….or else George Steinbrenner would have bought it and made people walk across it.  </a:t>
            </a:r>
            <a:r>
              <a:rPr lang="en-US" altLang="en-US" sz="1000">
                <a:sym typeface="Wingdings" pitchFamily="2" charset="2"/>
              </a:rPr>
              <a:t>  </a:t>
            </a:r>
            <a:endParaRPr lang="en-US" altLang="en-US" sz="1000"/>
          </a:p>
          <a:p>
            <a:pPr eaLnBrk="1" hangingPunct="1">
              <a:spcBef>
                <a:spcPct val="0"/>
              </a:spcBef>
            </a:pPr>
            <a:endParaRPr lang="en-US" altLang="en-US" sz="1000"/>
          </a:p>
          <a:p>
            <a:pPr eaLnBrk="1" hangingPunct="1">
              <a:spcBef>
                <a:spcPct val="0"/>
              </a:spcBef>
            </a:pPr>
            <a:r>
              <a:rPr lang="en-US" altLang="en-US" sz="1000" b="1"/>
              <a:t>Continue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2D0FC454-F22C-4231-AE72-DBB2A610FB66}" type="slidenum">
              <a:rPr lang="en-US" smtClean="0"/>
              <a:pPr>
                <a:defRPr/>
              </a:pPr>
              <a:t>16</a:t>
            </a:fld>
            <a:endParaRPr lang="en-US"/>
          </a:p>
        </p:txBody>
      </p:sp>
      <p:sp>
        <p:nvSpPr>
          <p:cNvPr id="716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2.3.2.4.</a:t>
            </a:r>
            <a:endParaRPr lang="en-US" altLang="en-US"/>
          </a:p>
          <a:p>
            <a:pPr eaLnBrk="1" hangingPunct="1">
              <a:spcBef>
                <a:spcPct val="0"/>
              </a:spcBef>
            </a:pPr>
            <a:endParaRPr lang="en-US" altLang="en-US"/>
          </a:p>
          <a:p>
            <a:pPr eaLnBrk="1" hangingPunct="1"/>
            <a:r>
              <a:rPr lang="en-US" altLang="en-US"/>
              <a:t>On the left is a positive correlation. Notice how as the points move along the line from left to right, both the value of x and the value of y increase. </a:t>
            </a:r>
          </a:p>
          <a:p>
            <a:pPr eaLnBrk="1" hangingPunct="1"/>
            <a:endParaRPr lang="en-US" altLang="en-US"/>
          </a:p>
          <a:p>
            <a:pPr eaLnBrk="1" hangingPunct="1"/>
            <a:r>
              <a:rPr lang="en-US" altLang="en-US"/>
              <a:t>On the right is a negative correlation. Notice how as the points move along the line from left to right, the value of x increases while the value of y decreases. </a:t>
            </a:r>
          </a:p>
          <a:p>
            <a:pPr eaLnBrk="1" hangingPunct="1"/>
            <a:endParaRPr lang="en-US" altLang="en-US"/>
          </a:p>
          <a:p>
            <a:pPr eaLnBrk="1" hangingPunct="1"/>
            <a:endParaRPr lang="en-US" altLang="en-US"/>
          </a:p>
          <a:p>
            <a:pPr eaLnBrk="1" hangingPunct="1"/>
            <a:r>
              <a:rPr lang="en-US" altLang="en-US" b="1"/>
              <a:t>Continue</a:t>
            </a: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1E0EEC0B-FCCC-4D24-AAB0-9C5F35FD16E5}" type="slidenum">
              <a:rPr lang="en-US" smtClean="0"/>
              <a:pPr>
                <a:defRPr/>
              </a:pPr>
              <a:t>17</a:t>
            </a:fld>
            <a:endParaRPr lang="en-US"/>
          </a:p>
        </p:txBody>
      </p:sp>
      <p:sp>
        <p:nvSpPr>
          <p:cNvPr id="72707"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2.3.2.5.</a:t>
            </a:r>
            <a:endParaRPr lang="en-US" altLang="en-US"/>
          </a:p>
          <a:p>
            <a:pPr eaLnBrk="1" hangingPunct="1">
              <a:spcBef>
                <a:spcPct val="0"/>
              </a:spcBef>
            </a:pPr>
            <a:endParaRPr lang="en-US" altLang="en-US"/>
          </a:p>
          <a:p>
            <a:r>
              <a:rPr lang="en-US" altLang="en-US" u="sng"/>
              <a:t>What is it?</a:t>
            </a:r>
          </a:p>
          <a:p>
            <a:r>
              <a:rPr lang="en-US" altLang="en-US"/>
              <a:t>A </a:t>
            </a:r>
            <a:r>
              <a:rPr lang="en-US" altLang="en-US" b="1" i="1"/>
              <a:t>controlled</a:t>
            </a:r>
            <a:r>
              <a:rPr lang="en-US" altLang="en-US"/>
              <a:t>  test of a hypothesis in which a researcher </a:t>
            </a:r>
            <a:r>
              <a:rPr lang="en-US" altLang="en-US" b="1" i="1"/>
              <a:t>manipulates</a:t>
            </a:r>
            <a:r>
              <a:rPr lang="en-US" altLang="en-US"/>
              <a:t> one variable and measures its effect on another variable. (Student – notice the words in bold and italics)</a:t>
            </a:r>
            <a:endParaRPr lang="en-US" altLang="en-US" u="sng"/>
          </a:p>
          <a:p>
            <a:endParaRPr lang="en-US" altLang="en-US" u="sng"/>
          </a:p>
          <a:p>
            <a:pPr eaLnBrk="1" hangingPunct="1"/>
            <a:r>
              <a:rPr lang="en-US" altLang="en-US" u="sng"/>
              <a:t>Example?</a:t>
            </a:r>
          </a:p>
          <a:p>
            <a:pPr eaLnBrk="1" hangingPunct="1"/>
            <a:r>
              <a:rPr lang="en-US" altLang="en-US"/>
              <a:t>Studying the ability of a new drug for decreasing depression.</a:t>
            </a:r>
          </a:p>
          <a:p>
            <a:pPr eaLnBrk="1" hangingPunct="1"/>
            <a:endParaRPr lang="en-US" altLang="en-US" u="sng"/>
          </a:p>
          <a:p>
            <a:pPr eaLnBrk="1" hangingPunct="1"/>
            <a:r>
              <a:rPr lang="en-US" altLang="en-US" u="sng"/>
              <a:t>Advantages? </a:t>
            </a:r>
            <a:r>
              <a:rPr lang="en-US" altLang="en-US"/>
              <a:t>– Student – Add this to your workbook on page 2-12</a:t>
            </a:r>
          </a:p>
          <a:p>
            <a:pPr eaLnBrk="1" hangingPunct="1"/>
            <a:r>
              <a:rPr lang="en-US" altLang="en-US"/>
              <a:t>Key is </a:t>
            </a:r>
            <a:r>
              <a:rPr lang="en-US" altLang="en-US" b="1">
                <a:solidFill>
                  <a:srgbClr val="0000FF"/>
                </a:solidFill>
              </a:rPr>
              <a:t>CONTROL</a:t>
            </a:r>
            <a:r>
              <a:rPr lang="en-US" altLang="en-US"/>
              <a:t> – researcher can manipulate the situation being studied.</a:t>
            </a:r>
            <a:endParaRPr lang="en-US" altLang="en-US" u="sng"/>
          </a:p>
          <a:p>
            <a:pPr eaLnBrk="1" hangingPunct="1"/>
            <a:endParaRPr lang="en-US" altLang="en-US" u="sng"/>
          </a:p>
          <a:p>
            <a:pPr eaLnBrk="1" hangingPunct="1"/>
            <a:r>
              <a:rPr lang="en-US" altLang="en-US" u="sng"/>
              <a:t>Limitations? </a:t>
            </a:r>
            <a:r>
              <a:rPr lang="en-US" altLang="en-US"/>
              <a:t>– Student – Add this to your workbook on page 2-12</a:t>
            </a:r>
          </a:p>
          <a:p>
            <a:pPr eaLnBrk="1" hangingPunct="1"/>
            <a:r>
              <a:rPr lang="en-US" altLang="en-US"/>
              <a:t>Experiments create artificial behavior. People may not act as they normally would. </a:t>
            </a:r>
          </a:p>
          <a:p>
            <a:pPr eaLnBrk="1" hangingPunct="1"/>
            <a:endParaRPr lang="en-US" altLang="en-US"/>
          </a:p>
          <a:p>
            <a:pPr eaLnBrk="1" hangingPunct="1"/>
            <a:r>
              <a:rPr lang="en-US" altLang="en-US" b="1"/>
              <a:t>Continue</a:t>
            </a:r>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p:txBody>
          <a:bodyPr/>
          <a:lstStyle/>
          <a:p>
            <a:pPr>
              <a:defRPr/>
            </a:pPr>
            <a:fld id="{39146B50-3998-460F-B62B-37C0A75C72AA}" type="slidenum">
              <a:rPr lang="en-US" smtClean="0"/>
              <a:pPr>
                <a:defRPr/>
              </a:pPr>
              <a:t>18</a:t>
            </a:fld>
            <a:endParaRPr lang="en-US"/>
          </a:p>
        </p:txBody>
      </p:sp>
      <p:sp>
        <p:nvSpPr>
          <p:cNvPr id="73731"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2.3.2.5.</a:t>
            </a:r>
            <a:endParaRPr lang="en-US" altLang="en-US"/>
          </a:p>
          <a:p>
            <a:pPr eaLnBrk="1" hangingPunct="1">
              <a:spcBef>
                <a:spcPct val="0"/>
              </a:spcBef>
            </a:pPr>
            <a:endParaRPr lang="en-US" altLang="en-US"/>
          </a:p>
          <a:p>
            <a:pPr eaLnBrk="1" hangingPunct="1"/>
            <a:r>
              <a:rPr lang="en-US" altLang="en-US" u="sng"/>
              <a:t>Types of Variables:</a:t>
            </a:r>
          </a:p>
          <a:p>
            <a:pPr eaLnBrk="1" hangingPunct="1"/>
            <a:r>
              <a:rPr lang="en-US" altLang="en-US"/>
              <a:t>IV – the variable which is manipulated.</a:t>
            </a:r>
          </a:p>
          <a:p>
            <a:pPr eaLnBrk="1" hangingPunct="1"/>
            <a:r>
              <a:rPr lang="en-US" altLang="en-US"/>
              <a:t>CV - A variable such as gender or race that cannot be experimentally manipulated but in data analysis is used to compare groups (e.g., males vs. females).</a:t>
            </a:r>
          </a:p>
          <a:p>
            <a:pPr eaLnBrk="1" hangingPunct="1"/>
            <a:endParaRPr lang="en-US" altLang="en-US"/>
          </a:p>
          <a:p>
            <a:pPr eaLnBrk="1" hangingPunct="1"/>
            <a:r>
              <a:rPr lang="en-US" altLang="en-US"/>
              <a:t>DV – variable which is measured.</a:t>
            </a:r>
          </a:p>
          <a:p>
            <a:pPr eaLnBrk="1" hangingPunct="1"/>
            <a:endParaRPr lang="en-US" altLang="en-US"/>
          </a:p>
          <a:p>
            <a:pPr eaLnBrk="1" hangingPunct="1"/>
            <a:r>
              <a:rPr lang="en-US" altLang="en-US" u="sng"/>
              <a:t>Conditions or Groups:</a:t>
            </a:r>
          </a:p>
          <a:p>
            <a:pPr eaLnBrk="1" hangingPunct="1"/>
            <a:r>
              <a:rPr lang="en-US" altLang="en-US"/>
              <a:t>Control – no manipulation – serves as a comparison group.</a:t>
            </a:r>
          </a:p>
          <a:p>
            <a:pPr eaLnBrk="1" hangingPunct="1"/>
            <a:endParaRPr lang="en-US" altLang="en-US"/>
          </a:p>
          <a:p>
            <a:pPr eaLnBrk="1" hangingPunct="1"/>
            <a:r>
              <a:rPr lang="en-US" altLang="en-US"/>
              <a:t>Experimental – group which receives the manipulation or treatment.</a:t>
            </a:r>
          </a:p>
          <a:p>
            <a:pPr eaLnBrk="1" hangingPunct="1"/>
            <a:endParaRPr lang="en-US" altLang="en-US"/>
          </a:p>
          <a:p>
            <a:pPr eaLnBrk="1" hangingPunct="1"/>
            <a:r>
              <a:rPr lang="en-US" altLang="en-US" b="1"/>
              <a:t>Continue</a:t>
            </a: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70B4FE5A-2313-4156-AC8C-044B340B6AD0}" type="slidenum">
              <a:rPr lang="en-US" smtClean="0"/>
              <a:pPr>
                <a:defRPr/>
              </a:pPr>
              <a:t>19</a:t>
            </a:fld>
            <a:endParaRPr lang="en-US"/>
          </a:p>
        </p:txBody>
      </p:sp>
      <p:sp>
        <p:nvSpPr>
          <p:cNvPr id="74755"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a:xfrm>
            <a:off x="701981" y="4416007"/>
            <a:ext cx="5606440" cy="4416007"/>
          </a:xfrm>
          <a:ln/>
        </p:spPr>
        <p:txBody>
          <a:bodyPr>
            <a:normAutofit/>
          </a:bodyPr>
          <a:lstStyle/>
          <a:p>
            <a:pPr eaLnBrk="1" hangingPunct="1">
              <a:spcBef>
                <a:spcPct val="0"/>
              </a:spcBef>
              <a:defRPr/>
            </a:pPr>
            <a:r>
              <a:rPr lang="en-US" b="1" dirty="0"/>
              <a:t>This slide corresponds with information found in Section 2.3.2.5.</a:t>
            </a:r>
            <a:endParaRPr lang="en-US" dirty="0"/>
          </a:p>
          <a:p>
            <a:pPr eaLnBrk="1" hangingPunct="1">
              <a:spcBef>
                <a:spcPct val="0"/>
              </a:spcBef>
              <a:defRPr/>
            </a:pPr>
            <a:endParaRPr lang="en-US" dirty="0"/>
          </a:p>
          <a:p>
            <a:pPr eaLnBrk="1" hangingPunct="1">
              <a:lnSpc>
                <a:spcPct val="90000"/>
              </a:lnSpc>
              <a:defRPr/>
            </a:pPr>
            <a:r>
              <a:rPr lang="en-US" b="1" u="sng" dirty="0"/>
              <a:t>Random Assignment</a:t>
            </a:r>
          </a:p>
          <a:p>
            <a:pPr eaLnBrk="1" hangingPunct="1">
              <a:lnSpc>
                <a:spcPct val="90000"/>
              </a:lnSpc>
              <a:defRPr/>
            </a:pPr>
            <a:r>
              <a:rPr lang="en-US" dirty="0"/>
              <a:t>A procedure for assigning people to the two conditions, in which each person has an equal chance of being assigned to either group.</a:t>
            </a:r>
          </a:p>
          <a:p>
            <a:pPr eaLnBrk="1" hangingPunct="1">
              <a:lnSpc>
                <a:spcPct val="90000"/>
              </a:lnSpc>
              <a:defRPr/>
            </a:pPr>
            <a:r>
              <a:rPr lang="en-US" dirty="0"/>
              <a:t>Any ideas how to do this? One answer - Odd and even number assignment.</a:t>
            </a:r>
          </a:p>
          <a:p>
            <a:pPr eaLnBrk="1" hangingPunct="1">
              <a:lnSpc>
                <a:spcPct val="90000"/>
              </a:lnSpc>
              <a:defRPr/>
            </a:pPr>
            <a:endParaRPr lang="en-US" dirty="0"/>
          </a:p>
          <a:p>
            <a:pPr eaLnBrk="1" hangingPunct="1">
              <a:lnSpc>
                <a:spcPct val="90000"/>
              </a:lnSpc>
              <a:defRPr/>
            </a:pPr>
            <a:r>
              <a:rPr lang="en-US" u="sng" dirty="0"/>
              <a:t>How do we minimize effects of people giving us what we want?</a:t>
            </a:r>
          </a:p>
          <a:p>
            <a:pPr eaLnBrk="1" hangingPunct="1">
              <a:lnSpc>
                <a:spcPct val="90000"/>
              </a:lnSpc>
              <a:defRPr/>
            </a:pPr>
            <a:r>
              <a:rPr lang="en-US" b="1" dirty="0"/>
              <a:t>Single-blind studies </a:t>
            </a:r>
            <a:r>
              <a:rPr lang="en-US" dirty="0"/>
              <a:t>– people do not know which group they are in. Only the researcher does. </a:t>
            </a:r>
          </a:p>
          <a:p>
            <a:pPr eaLnBrk="1" hangingPunct="1">
              <a:lnSpc>
                <a:spcPct val="90000"/>
              </a:lnSpc>
              <a:defRPr/>
            </a:pPr>
            <a:r>
              <a:rPr lang="en-US" b="1" dirty="0"/>
              <a:t>Placebo</a:t>
            </a:r>
            <a:r>
              <a:rPr lang="en-US" dirty="0"/>
              <a:t> – In drug studies, all participants get a pill but for the control group, the pill may look like the pill given to the experimental group but is a sugar pill. The participant does not know which group he/she is in and so cannot affect the results. </a:t>
            </a:r>
          </a:p>
          <a:p>
            <a:pPr eaLnBrk="1" hangingPunct="1">
              <a:lnSpc>
                <a:spcPct val="90000"/>
              </a:lnSpc>
              <a:defRPr/>
            </a:pPr>
            <a:endParaRPr lang="en-US" b="1" dirty="0"/>
          </a:p>
          <a:p>
            <a:pPr eaLnBrk="1" hangingPunct="1">
              <a:lnSpc>
                <a:spcPct val="90000"/>
              </a:lnSpc>
              <a:defRPr/>
            </a:pPr>
            <a:r>
              <a:rPr lang="en-US" u="sng" dirty="0"/>
              <a:t>Another problem?</a:t>
            </a:r>
          </a:p>
          <a:p>
            <a:pPr eaLnBrk="1" hangingPunct="1">
              <a:lnSpc>
                <a:spcPct val="90000"/>
              </a:lnSpc>
              <a:defRPr/>
            </a:pPr>
            <a:r>
              <a:rPr lang="en-US" b="1" dirty="0"/>
              <a:t>Experimenter effects </a:t>
            </a:r>
            <a:r>
              <a:rPr lang="en-US" dirty="0"/>
              <a:t>– any influence the researcher can have on the data – i.e. running rats in a maze.</a:t>
            </a:r>
          </a:p>
          <a:p>
            <a:pPr eaLnBrk="1" hangingPunct="1">
              <a:lnSpc>
                <a:spcPct val="90000"/>
              </a:lnSpc>
              <a:defRPr/>
            </a:pPr>
            <a:endParaRPr lang="en-US" dirty="0"/>
          </a:p>
          <a:p>
            <a:pPr eaLnBrk="1" hangingPunct="1">
              <a:lnSpc>
                <a:spcPct val="90000"/>
              </a:lnSpc>
              <a:defRPr/>
            </a:pPr>
            <a:r>
              <a:rPr lang="en-US" u="sng" dirty="0"/>
              <a:t>How do you handle this?</a:t>
            </a:r>
          </a:p>
          <a:p>
            <a:pPr eaLnBrk="1" hangingPunct="1">
              <a:lnSpc>
                <a:spcPct val="90000"/>
              </a:lnSpc>
              <a:defRPr/>
            </a:pPr>
            <a:r>
              <a:rPr lang="en-US" b="1" dirty="0"/>
              <a:t>Double blind study </a:t>
            </a:r>
            <a:r>
              <a:rPr lang="en-US" dirty="0"/>
              <a:t>– neither researcher or participant knows who is in what group – find out during data analysis. An independent third party usually knows which group the participants are in. </a:t>
            </a:r>
          </a:p>
          <a:p>
            <a:pPr eaLnBrk="1" hangingPunct="1">
              <a:lnSpc>
                <a:spcPct val="90000"/>
              </a:lnSpc>
              <a:defRPr/>
            </a:pPr>
            <a:endParaRPr lang="en-US" dirty="0"/>
          </a:p>
          <a:p>
            <a:pPr eaLnBrk="1" hangingPunct="1">
              <a:lnSpc>
                <a:spcPct val="90000"/>
              </a:lnSpc>
              <a:defRPr/>
            </a:pPr>
            <a:r>
              <a:rPr lang="en-US" b="1" dirty="0"/>
              <a:t>Continue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2</a:t>
            </a:fld>
            <a:endParaRPr lang="en-US"/>
          </a:p>
        </p:txBody>
      </p:sp>
    </p:spTree>
    <p:extLst>
      <p:ext uri="{BB962C8B-B14F-4D97-AF65-F5344CB8AC3E}">
        <p14:creationId xmlns:p14="http://schemas.microsoft.com/office/powerpoint/2010/main" val="8511120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0FEDD8C5-BAF0-4B1A-A4AC-FC98AB50974C}" type="slidenum">
              <a:rPr lang="en-US" smtClean="0"/>
              <a:pPr>
                <a:defRPr/>
              </a:pPr>
              <a:t>20</a:t>
            </a:fld>
            <a:endParaRPr lang="en-US"/>
          </a:p>
        </p:txBody>
      </p:sp>
      <p:sp>
        <p:nvSpPr>
          <p:cNvPr id="75779"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2.3.2.5.</a:t>
            </a:r>
            <a:endParaRPr lang="en-US" altLang="en-US"/>
          </a:p>
          <a:p>
            <a:pPr eaLnBrk="1" hangingPunct="1">
              <a:spcBef>
                <a:spcPct val="0"/>
              </a:spcBef>
            </a:pPr>
            <a:endParaRPr lang="en-US" altLang="en-US"/>
          </a:p>
          <a:p>
            <a:pPr eaLnBrk="1" hangingPunct="1">
              <a:spcBef>
                <a:spcPct val="0"/>
              </a:spcBef>
            </a:pPr>
            <a:r>
              <a:rPr lang="en-US" altLang="en-US"/>
              <a:t>Special types of experiments include: </a:t>
            </a:r>
          </a:p>
          <a:p>
            <a:pPr eaLnBrk="1" hangingPunct="1"/>
            <a:r>
              <a:rPr lang="en-US" altLang="en-US" u="sng"/>
              <a:t>Longitudinal</a:t>
            </a:r>
          </a:p>
          <a:p>
            <a:pPr eaLnBrk="1" hangingPunct="1"/>
            <a:r>
              <a:rPr lang="en-US" altLang="en-US"/>
              <a:t>Occur over a long period of time during which data is collected through out.</a:t>
            </a:r>
          </a:p>
          <a:p>
            <a:pPr eaLnBrk="1" hangingPunct="1"/>
            <a:r>
              <a:rPr lang="en-US" altLang="en-US"/>
              <a:t>Follows one group.</a:t>
            </a:r>
          </a:p>
          <a:p>
            <a:pPr eaLnBrk="1" hangingPunct="1"/>
            <a:endParaRPr lang="en-US" altLang="en-US"/>
          </a:p>
          <a:p>
            <a:pPr eaLnBrk="1" hangingPunct="1"/>
            <a:r>
              <a:rPr lang="en-US" altLang="en-US" u="sng"/>
              <a:t>Cross-sectional</a:t>
            </a:r>
          </a:p>
          <a:p>
            <a:pPr eaLnBrk="1" hangingPunct="1"/>
            <a:r>
              <a:rPr lang="en-US" altLang="en-US"/>
              <a:t>Compares different groups at one moment in time.</a:t>
            </a:r>
          </a:p>
          <a:p>
            <a:pPr eaLnBrk="1" hangingPunct="1"/>
            <a:endParaRPr lang="en-US" altLang="en-US"/>
          </a:p>
          <a:p>
            <a:pPr eaLnBrk="1" hangingPunct="1"/>
            <a:r>
              <a:rPr lang="en-US" altLang="en-US"/>
              <a:t>You do not need to know this, but the two designs can be combined to make a cross-sequential study. Hence, multiple groups are assessed at multiple points in time and so you get the best of longitudinal and cross-sectional designs. </a:t>
            </a:r>
          </a:p>
          <a:p>
            <a:pPr eaLnBrk="1" hangingPunct="1"/>
            <a:endParaRPr lang="en-US" altLang="en-US"/>
          </a:p>
          <a:p>
            <a:pPr eaLnBrk="1" hangingPunct="1"/>
            <a:r>
              <a:rPr lang="en-US" altLang="en-US" b="1"/>
              <a:t>Continue</a:t>
            </a:r>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B58A79B4-3127-4EEC-80BF-4A9DBD1E4825}" type="slidenum">
              <a:rPr lang="en-US" smtClean="0"/>
              <a:pPr>
                <a:defRPr/>
              </a:pPr>
              <a:t>21</a:t>
            </a:fld>
            <a:endParaRPr lang="en-US"/>
          </a:p>
        </p:txBody>
      </p:sp>
      <p:sp>
        <p:nvSpPr>
          <p:cNvPr id="7680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on page 2-14.</a:t>
            </a:r>
            <a:endParaRPr lang="en-US" altLang="en-US"/>
          </a:p>
          <a:p>
            <a:pPr eaLnBrk="1" hangingPunct="1">
              <a:spcBef>
                <a:spcPct val="0"/>
              </a:spcBef>
            </a:pPr>
            <a:endParaRPr lang="en-US" altLang="en-US"/>
          </a:p>
          <a:p>
            <a:pPr eaLnBrk="1" hangingPunct="1"/>
            <a:r>
              <a:rPr lang="en-US" altLang="en-US"/>
              <a:t>Review the information on multimethod research. </a:t>
            </a:r>
          </a:p>
          <a:p>
            <a:pPr eaLnBrk="1" hangingPunct="1"/>
            <a:endParaRPr lang="en-US" altLang="en-US"/>
          </a:p>
          <a:p>
            <a:pPr eaLnBrk="1" hangingPunct="1"/>
            <a:r>
              <a:rPr lang="en-US" altLang="en-US"/>
              <a:t>The slide provides one example of how this could work but please be aware there are any number of combinations. </a:t>
            </a:r>
          </a:p>
          <a:p>
            <a:pPr eaLnBrk="1" hangingPunct="1"/>
            <a:endParaRPr lang="en-US" altLang="en-US"/>
          </a:p>
          <a:p>
            <a:pPr eaLnBrk="1" hangingPunct="1"/>
            <a:endParaRPr lang="en-US" altLang="en-US"/>
          </a:p>
          <a:p>
            <a:pPr eaLnBrk="1" hangingPunct="1"/>
            <a:r>
              <a:rPr lang="en-US" altLang="en-US" b="1"/>
              <a:t>Continue</a:t>
            </a:r>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22</a:t>
            </a:fld>
            <a:endParaRPr lang="en-US"/>
          </a:p>
        </p:txBody>
      </p:sp>
    </p:spTree>
    <p:extLst>
      <p:ext uri="{BB962C8B-B14F-4D97-AF65-F5344CB8AC3E}">
        <p14:creationId xmlns:p14="http://schemas.microsoft.com/office/powerpoint/2010/main" val="24448876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reasons come to mind. </a:t>
            </a:r>
          </a:p>
          <a:p>
            <a:endParaRPr lang="en-US" dirty="0"/>
          </a:p>
          <a:p>
            <a:r>
              <a:rPr lang="en-US" dirty="0"/>
              <a:t>First, we need to determine if a treatment is even needed or not. </a:t>
            </a:r>
          </a:p>
          <a:p>
            <a:endParaRPr lang="en-US" dirty="0"/>
          </a:p>
          <a:p>
            <a:r>
              <a:rPr lang="en-US" dirty="0"/>
              <a:t>Assuming a treatment is needed, our second reason to measure behavior will be to determine what treatment will work best. </a:t>
            </a:r>
          </a:p>
          <a:p>
            <a:endParaRPr lang="en-US" dirty="0"/>
          </a:p>
          <a:p>
            <a:r>
              <a:rPr lang="en-US" dirty="0"/>
              <a:t>Finally, we need to know if the treatment we employed worked. This will involve measuring before any treatment is used and then measuring the behavior while the treatment is in place.</a:t>
            </a:r>
          </a:p>
        </p:txBody>
      </p:sp>
      <p:sp>
        <p:nvSpPr>
          <p:cNvPr id="4" name="Slide Number Placeholder 3"/>
          <p:cNvSpPr>
            <a:spLocks noGrp="1"/>
          </p:cNvSpPr>
          <p:nvPr>
            <p:ph type="sldNum" sz="quarter" idx="10"/>
          </p:nvPr>
        </p:nvSpPr>
        <p:spPr/>
        <p:txBody>
          <a:bodyPr/>
          <a:lstStyle/>
          <a:p>
            <a:fld id="{4B9AC269-0C01-4334-9FBD-BFD5A7ECFBF8}" type="slidenum">
              <a:rPr lang="en-US" smtClean="0"/>
              <a:t>23</a:t>
            </a:fld>
            <a:endParaRPr lang="en-US"/>
          </a:p>
        </p:txBody>
      </p:sp>
    </p:spTree>
    <p:extLst>
      <p:ext uri="{BB962C8B-B14F-4D97-AF65-F5344CB8AC3E}">
        <p14:creationId xmlns:p14="http://schemas.microsoft.com/office/powerpoint/2010/main" val="1855724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Baseline Phase</a:t>
            </a:r>
            <a:r>
              <a:rPr lang="en-US" dirty="0"/>
              <a:t> – Before any strategy or strategies are put into effect. This phase will essentially be used to compare against the treatment phase. We are also trying to find out exactly how much of the target behavior the person is engaging in.</a:t>
            </a:r>
          </a:p>
          <a:p>
            <a:endParaRPr lang="en-US" dirty="0"/>
          </a:p>
          <a:p>
            <a:r>
              <a:rPr lang="en-US" b="1" dirty="0"/>
              <a:t>Treatment Phase</a:t>
            </a:r>
            <a:r>
              <a:rPr lang="en-US" dirty="0"/>
              <a:t> – When the strategy or strategies are being used. We measure across all treatment weeks to see if the target behavior changes in the predicted manner. </a:t>
            </a:r>
          </a:p>
          <a:p>
            <a:endParaRPr lang="en-US" dirty="0"/>
          </a:p>
          <a:p>
            <a:r>
              <a:rPr lang="en-US" b="1" dirty="0"/>
              <a:t>Maintenance Phase </a:t>
            </a:r>
            <a:r>
              <a:rPr lang="en-US" dirty="0"/>
              <a:t>– Once the treatment phase has ended we will want to still measure our behavior to ensure that the strategies we used to bring about meaningful behavioral change stands the test of time and influence of temptations in our environment. </a:t>
            </a:r>
          </a:p>
        </p:txBody>
      </p:sp>
      <p:sp>
        <p:nvSpPr>
          <p:cNvPr id="4" name="Slide Number Placeholder 3"/>
          <p:cNvSpPr>
            <a:spLocks noGrp="1"/>
          </p:cNvSpPr>
          <p:nvPr>
            <p:ph type="sldNum" sz="quarter" idx="10"/>
          </p:nvPr>
        </p:nvSpPr>
        <p:spPr/>
        <p:txBody>
          <a:bodyPr/>
          <a:lstStyle/>
          <a:p>
            <a:fld id="{4B9AC269-0C01-4334-9FBD-BFD5A7ECFBF8}" type="slidenum">
              <a:rPr lang="en-US" smtClean="0"/>
              <a:t>24</a:t>
            </a:fld>
            <a:endParaRPr lang="en-US"/>
          </a:p>
        </p:txBody>
      </p:sp>
    </p:spTree>
    <p:extLst>
      <p:ext uri="{BB962C8B-B14F-4D97-AF65-F5344CB8AC3E}">
        <p14:creationId xmlns:p14="http://schemas.microsoft.com/office/powerpoint/2010/main" val="3300282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25</a:t>
            </a:fld>
            <a:endParaRPr lang="en-US"/>
          </a:p>
        </p:txBody>
      </p:sp>
    </p:spTree>
    <p:extLst>
      <p:ext uri="{BB962C8B-B14F-4D97-AF65-F5344CB8AC3E}">
        <p14:creationId xmlns:p14="http://schemas.microsoft.com/office/powerpoint/2010/main" val="24581792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We call this a </a:t>
            </a:r>
            <a:r>
              <a:rPr lang="en-US" sz="1800" b="1" dirty="0"/>
              <a:t>functional relationship </a:t>
            </a:r>
            <a:r>
              <a:rPr lang="en-US" sz="1800" dirty="0"/>
              <a:t>and one occurs when we can say a target behavior (DV) has changed due to the use of a procedure/treatment/strategy (the IV) and this relationship has been replicated at least one other time. </a:t>
            </a:r>
          </a:p>
          <a:p>
            <a:endParaRPr lang="en-US" sz="1800" dirty="0"/>
          </a:p>
          <a:p>
            <a:endParaRPr lang="en-US" sz="1800" dirty="0"/>
          </a:p>
          <a:p>
            <a:r>
              <a:rPr lang="en-US" sz="1800" dirty="0"/>
              <a:t>Within behavior modification, these procedures take on several different forms. </a:t>
            </a:r>
          </a:p>
        </p:txBody>
      </p:sp>
      <p:sp>
        <p:nvSpPr>
          <p:cNvPr id="4" name="Slide Number Placeholder 3"/>
          <p:cNvSpPr>
            <a:spLocks noGrp="1"/>
          </p:cNvSpPr>
          <p:nvPr>
            <p:ph type="sldNum" sz="quarter" idx="10"/>
          </p:nvPr>
        </p:nvSpPr>
        <p:spPr/>
        <p:txBody>
          <a:bodyPr/>
          <a:lstStyle/>
          <a:p>
            <a:fld id="{4B9AC269-0C01-4334-9FBD-BFD5A7ECFBF8}" type="slidenum">
              <a:rPr lang="en-US" smtClean="0"/>
              <a:t>26</a:t>
            </a:fld>
            <a:endParaRPr lang="en-US"/>
          </a:p>
        </p:txBody>
      </p:sp>
    </p:spTree>
    <p:extLst>
      <p:ext uri="{BB962C8B-B14F-4D97-AF65-F5344CB8AC3E}">
        <p14:creationId xmlns:p14="http://schemas.microsoft.com/office/powerpoint/2010/main" val="3560578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27</a:t>
            </a:fld>
            <a:endParaRPr lang="en-US"/>
          </a:p>
        </p:txBody>
      </p:sp>
    </p:spTree>
    <p:extLst>
      <p:ext uri="{BB962C8B-B14F-4D97-AF65-F5344CB8AC3E}">
        <p14:creationId xmlns:p14="http://schemas.microsoft.com/office/powerpoint/2010/main" val="7693248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issue with this design is that no functional relationship can be established since there is no replication.</a:t>
            </a:r>
          </a:p>
          <a:p>
            <a:endParaRPr lang="en-US" sz="1600" dirty="0"/>
          </a:p>
          <a:p>
            <a:endParaRPr lang="en-US" sz="1600" dirty="0"/>
          </a:p>
          <a:p>
            <a:r>
              <a:rPr lang="en-US" sz="1600" dirty="0"/>
              <a:t>It is possible that the change occurred not due to the treatment that was used, but due to an </a:t>
            </a:r>
            <a:r>
              <a:rPr lang="en-US" sz="1600" b="1" dirty="0"/>
              <a:t>extraneous variable</a:t>
            </a:r>
            <a:r>
              <a:rPr lang="en-US" sz="1600" dirty="0"/>
              <a:t>, or an unseen and unaccounted factor on the results and specifically our DV.</a:t>
            </a:r>
          </a:p>
        </p:txBody>
      </p:sp>
      <p:sp>
        <p:nvSpPr>
          <p:cNvPr id="4" name="Slide Number Placeholder 3"/>
          <p:cNvSpPr>
            <a:spLocks noGrp="1"/>
          </p:cNvSpPr>
          <p:nvPr>
            <p:ph type="sldNum" sz="quarter" idx="10"/>
          </p:nvPr>
        </p:nvSpPr>
        <p:spPr/>
        <p:txBody>
          <a:bodyPr/>
          <a:lstStyle/>
          <a:p>
            <a:fld id="{4B9AC269-0C01-4334-9FBD-BFD5A7ECFBF8}" type="slidenum">
              <a:rPr lang="en-US" smtClean="0"/>
              <a:t>28</a:t>
            </a:fld>
            <a:endParaRPr lang="en-US"/>
          </a:p>
        </p:txBody>
      </p:sp>
    </p:spTree>
    <p:extLst>
      <p:ext uri="{BB962C8B-B14F-4D97-AF65-F5344CB8AC3E}">
        <p14:creationId xmlns:p14="http://schemas.microsoft.com/office/powerpoint/2010/main" val="409207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first treatment phase occurs, the individual(s) are taken back to baseline and then the treatment phase is implemented again. </a:t>
            </a:r>
          </a:p>
          <a:p>
            <a:endParaRPr lang="en-US" dirty="0"/>
          </a:p>
          <a:p>
            <a:r>
              <a:rPr lang="en-US" b="1" dirty="0"/>
              <a:t>Replication</a:t>
            </a:r>
            <a:r>
              <a:rPr lang="en-US" dirty="0"/>
              <a:t> is built into this design, allowing for a causal statement</a:t>
            </a:r>
          </a:p>
          <a:p>
            <a:endParaRPr lang="en-US" dirty="0"/>
          </a:p>
          <a:p>
            <a:r>
              <a:rPr lang="en-US" dirty="0"/>
              <a:t>Issues:</a:t>
            </a:r>
          </a:p>
          <a:p>
            <a:pPr marL="232943" indent="-232943">
              <a:buAutoNum type="arabicPeriod"/>
            </a:pPr>
            <a:r>
              <a:rPr lang="en-US" dirty="0"/>
              <a:t>What if you developed a successful treatment to reduce self-injurious behavior in children or to increase feelings of self-worth? You would want to know if the decrease in this behavior or increase in the positive thoughts was due to your treatment and not extraneous behaviors, but can you really take the person back to baseline? Is it </a:t>
            </a:r>
            <a:r>
              <a:rPr lang="en-US" b="1" dirty="0"/>
              <a:t>ethical</a:t>
            </a:r>
            <a:r>
              <a:rPr lang="en-US" dirty="0"/>
              <a:t> to remove a treatment for something potentially harmful to the person? </a:t>
            </a:r>
          </a:p>
          <a:p>
            <a:pPr marL="232943" indent="-232943">
              <a:buAutoNum type="arabicPeriod"/>
            </a:pPr>
            <a:endParaRPr lang="en-US" dirty="0"/>
          </a:p>
          <a:p>
            <a:pPr marL="232943" indent="-232943">
              <a:buAutoNum type="arabicPeriod"/>
            </a:pPr>
            <a:r>
              <a:rPr lang="en-US" dirty="0"/>
              <a:t>Now let’s say a teacher developed a new way to teach fractions to a fourth-grade class. Was it the educational paradigm or maybe additional help the child has received from his/her parents or a tutor? </a:t>
            </a:r>
            <a:r>
              <a:rPr lang="en-US" b="1" dirty="0"/>
              <a:t>Well we need to take the child back to baseline and see if the strategy works again, but can we? </a:t>
            </a:r>
            <a:r>
              <a:rPr lang="en-US" dirty="0"/>
              <a:t>How can the child forget what has been learned already? </a:t>
            </a:r>
          </a:p>
          <a:p>
            <a:endParaRPr lang="en-US" dirty="0"/>
          </a:p>
        </p:txBody>
      </p:sp>
      <p:sp>
        <p:nvSpPr>
          <p:cNvPr id="4" name="Slide Number Placeholder 3"/>
          <p:cNvSpPr>
            <a:spLocks noGrp="1"/>
          </p:cNvSpPr>
          <p:nvPr>
            <p:ph type="sldNum" sz="quarter" idx="10"/>
          </p:nvPr>
        </p:nvSpPr>
        <p:spPr/>
        <p:txBody>
          <a:bodyPr/>
          <a:lstStyle/>
          <a:p>
            <a:fld id="{4B9AC269-0C01-4334-9FBD-BFD5A7ECFBF8}" type="slidenum">
              <a:rPr lang="en-US" smtClean="0"/>
              <a:t>29</a:t>
            </a:fld>
            <a:endParaRPr lang="en-US"/>
          </a:p>
        </p:txBody>
      </p:sp>
    </p:spTree>
    <p:extLst>
      <p:ext uri="{BB962C8B-B14F-4D97-AF65-F5344CB8AC3E}">
        <p14:creationId xmlns:p14="http://schemas.microsoft.com/office/powerpoint/2010/main" val="230445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3</a:t>
            </a:fld>
            <a:endParaRPr lang="en-US"/>
          </a:p>
        </p:txBody>
      </p:sp>
    </p:spTree>
    <p:extLst>
      <p:ext uri="{BB962C8B-B14F-4D97-AF65-F5344CB8AC3E}">
        <p14:creationId xmlns:p14="http://schemas.microsoft.com/office/powerpoint/2010/main" val="24852260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an </a:t>
            </a:r>
            <a:r>
              <a:rPr lang="en-US" sz="1600" i="1" dirty="0"/>
              <a:t>across-subjects design</a:t>
            </a:r>
            <a:r>
              <a:rPr lang="en-US" sz="1600" dirty="0"/>
              <a:t> there is a baseline and treatment phase for two or more subjects for the same target behavior. </a:t>
            </a:r>
          </a:p>
          <a:p>
            <a:endParaRPr lang="en-US" sz="1600" dirty="0"/>
          </a:p>
          <a:p>
            <a:r>
              <a:rPr lang="en-US" sz="1600" dirty="0"/>
              <a:t>In an </a:t>
            </a:r>
            <a:r>
              <a:rPr lang="en-US" sz="1600" i="1" dirty="0"/>
              <a:t>across-behaviors design</a:t>
            </a:r>
            <a:r>
              <a:rPr lang="en-US" sz="1600" dirty="0"/>
              <a:t>, there is a baseline and treatment phase for two or more different behaviors the same participant makes. </a:t>
            </a:r>
          </a:p>
          <a:p>
            <a:endParaRPr lang="en-US" sz="1600" dirty="0"/>
          </a:p>
          <a:p>
            <a:r>
              <a:rPr lang="en-US" sz="1600" dirty="0"/>
              <a:t>And finally, the </a:t>
            </a:r>
            <a:r>
              <a:rPr lang="en-US" sz="1600" i="1" dirty="0"/>
              <a:t>across-settings design</a:t>
            </a:r>
            <a:r>
              <a:rPr lang="en-US" sz="1600" dirty="0"/>
              <a:t> has a baseline and treatment phase for two or more settings in the same person for which the same behavior is measured.</a:t>
            </a:r>
          </a:p>
        </p:txBody>
      </p:sp>
      <p:sp>
        <p:nvSpPr>
          <p:cNvPr id="4" name="Slide Number Placeholder 3"/>
          <p:cNvSpPr>
            <a:spLocks noGrp="1"/>
          </p:cNvSpPr>
          <p:nvPr>
            <p:ph type="sldNum" sz="quarter" idx="10"/>
          </p:nvPr>
        </p:nvSpPr>
        <p:spPr/>
        <p:txBody>
          <a:bodyPr/>
          <a:lstStyle/>
          <a:p>
            <a:fld id="{4B9AC269-0C01-4334-9FBD-BFD5A7ECFBF8}" type="slidenum">
              <a:rPr lang="en-US" smtClean="0"/>
              <a:t>30</a:t>
            </a:fld>
            <a:endParaRPr lang="en-US"/>
          </a:p>
        </p:txBody>
      </p:sp>
    </p:spTree>
    <p:extLst>
      <p:ext uri="{BB962C8B-B14F-4D97-AF65-F5344CB8AC3E}">
        <p14:creationId xmlns:p14="http://schemas.microsoft.com/office/powerpoint/2010/main" val="29348508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So the individual may go from having to workout at the gym 2 days in a week, then 3 days, then 4 days, and then finally 5 days. Once the goal of 2 days a week is met, the criterion changes to 3 days a week. </a:t>
            </a:r>
          </a:p>
          <a:p>
            <a:endParaRPr lang="en-US" sz="1600" dirty="0"/>
          </a:p>
          <a:p>
            <a:pPr defTabSz="931774"/>
            <a:r>
              <a:rPr lang="en-US" sz="1600" dirty="0"/>
              <a:t>Hence successfully moving from one goal to the next must be due to the strategies that were selected. </a:t>
            </a:r>
          </a:p>
        </p:txBody>
      </p:sp>
      <p:sp>
        <p:nvSpPr>
          <p:cNvPr id="4" name="Slide Number Placeholder 3"/>
          <p:cNvSpPr>
            <a:spLocks noGrp="1"/>
          </p:cNvSpPr>
          <p:nvPr>
            <p:ph type="sldNum" sz="quarter" idx="10"/>
          </p:nvPr>
        </p:nvSpPr>
        <p:spPr/>
        <p:txBody>
          <a:bodyPr/>
          <a:lstStyle/>
          <a:p>
            <a:fld id="{4B9AC269-0C01-4334-9FBD-BFD5A7ECFBF8}" type="slidenum">
              <a:rPr lang="en-US" smtClean="0"/>
              <a:t>31</a:t>
            </a:fld>
            <a:endParaRPr lang="en-US"/>
          </a:p>
        </p:txBody>
      </p:sp>
    </p:spTree>
    <p:extLst>
      <p:ext uri="{BB962C8B-B14F-4D97-AF65-F5344CB8AC3E}">
        <p14:creationId xmlns:p14="http://schemas.microsoft.com/office/powerpoint/2010/main" val="15827979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32</a:t>
            </a:fld>
            <a:endParaRPr lang="en-US"/>
          </a:p>
        </p:txBody>
      </p:sp>
    </p:spTree>
    <p:extLst>
      <p:ext uri="{BB962C8B-B14F-4D97-AF65-F5344CB8AC3E}">
        <p14:creationId xmlns:p14="http://schemas.microsoft.com/office/powerpoint/2010/main" val="6338015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33</a:t>
            </a:fld>
            <a:endParaRPr lang="en-US"/>
          </a:p>
        </p:txBody>
      </p:sp>
    </p:spTree>
    <p:extLst>
      <p:ext uri="{BB962C8B-B14F-4D97-AF65-F5344CB8AC3E}">
        <p14:creationId xmlns:p14="http://schemas.microsoft.com/office/powerpoint/2010/main" val="23182461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34</a:t>
            </a:fld>
            <a:endParaRPr lang="en-US"/>
          </a:p>
        </p:txBody>
      </p:sp>
    </p:spTree>
    <p:extLst>
      <p:ext uri="{BB962C8B-B14F-4D97-AF65-F5344CB8AC3E}">
        <p14:creationId xmlns:p14="http://schemas.microsoft.com/office/powerpoint/2010/main" val="3496924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4</a:t>
            </a:fld>
            <a:endParaRPr lang="en-US"/>
          </a:p>
        </p:txBody>
      </p:sp>
    </p:spTree>
    <p:extLst>
      <p:ext uri="{BB962C8B-B14F-4D97-AF65-F5344CB8AC3E}">
        <p14:creationId xmlns:p14="http://schemas.microsoft.com/office/powerpoint/2010/main" val="250610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C269-0C01-4334-9FBD-BFD5A7ECFBF8}" type="slidenum">
              <a:rPr lang="en-US" smtClean="0"/>
              <a:t>5</a:t>
            </a:fld>
            <a:endParaRPr lang="en-US"/>
          </a:p>
        </p:txBody>
      </p:sp>
    </p:spTree>
    <p:extLst>
      <p:ext uri="{BB962C8B-B14F-4D97-AF65-F5344CB8AC3E}">
        <p14:creationId xmlns:p14="http://schemas.microsoft.com/office/powerpoint/2010/main" val="139024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latin typeface="Times New Roman" panose="02020603050405020304" pitchFamily="18" charset="0"/>
                <a:cs typeface="Times New Roman" panose="02020603050405020304" pitchFamily="18" charset="0"/>
              </a:rPr>
              <a:t>In Module 1, we learned that psychology was the “scientific study of behavior and mental processes.”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key word here is that it is systematic meaning there is a set way to use it. </a:t>
            </a:r>
          </a:p>
        </p:txBody>
      </p:sp>
      <p:sp>
        <p:nvSpPr>
          <p:cNvPr id="4" name="Slide Number Placeholder 3"/>
          <p:cNvSpPr>
            <a:spLocks noGrp="1"/>
          </p:cNvSpPr>
          <p:nvPr>
            <p:ph type="sldNum" sz="quarter" idx="10"/>
          </p:nvPr>
        </p:nvSpPr>
        <p:spPr/>
        <p:txBody>
          <a:bodyPr/>
          <a:lstStyle/>
          <a:p>
            <a:fld id="{4B9AC269-0C01-4334-9FBD-BFD5A7ECFBF8}" type="slidenum">
              <a:rPr lang="en-US" smtClean="0"/>
              <a:t>6</a:t>
            </a:fld>
            <a:endParaRPr lang="en-US"/>
          </a:p>
        </p:txBody>
      </p:sp>
    </p:spTree>
    <p:extLst>
      <p:ext uri="{BB962C8B-B14F-4D97-AF65-F5344CB8AC3E}">
        <p14:creationId xmlns:p14="http://schemas.microsoft.com/office/powerpoint/2010/main" val="79068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0 - To study the world around us you have to wonder about it. This inquisitive nature is the hallmark of </a:t>
            </a:r>
            <a:r>
              <a:rPr lang="en-US" b="1" dirty="0"/>
              <a:t>critical thinking, </a:t>
            </a:r>
            <a:r>
              <a:rPr lang="en-US" dirty="0"/>
              <a:t>or our ability to assess claims made by others and make objective judgments that are independent of emotion and anecdote and based on hard evidence, and required to be a scientist. </a:t>
            </a:r>
          </a:p>
          <a:p>
            <a:endParaRPr lang="en-US" dirty="0"/>
          </a:p>
          <a:p>
            <a:r>
              <a:rPr lang="en-US" dirty="0"/>
              <a:t>1 - Through our wonderment about the world around us and why events occur as they do, we begin to ask questions that require further investigation to arrive at an answer. This investigation usually starts with a </a:t>
            </a:r>
            <a:r>
              <a:rPr lang="en-US" b="1" dirty="0"/>
              <a:t>literature review</a:t>
            </a:r>
            <a:r>
              <a:rPr lang="en-US" dirty="0"/>
              <a:t>, or when we conduct a literature search through our university library or a search engine such as Google Scholar to see what questions have been investigated already and what answers have been found, so that we can identify </a:t>
            </a:r>
            <a:r>
              <a:rPr lang="en-US" b="1" dirty="0"/>
              <a:t>gaps</a:t>
            </a:r>
            <a:r>
              <a:rPr lang="en-US" dirty="0"/>
              <a:t> or holes in this body of work. </a:t>
            </a:r>
          </a:p>
          <a:p>
            <a:endParaRPr lang="en-US" dirty="0"/>
          </a:p>
          <a:p>
            <a:r>
              <a:rPr lang="en-US" dirty="0"/>
              <a:t>2- We now attempt to formulate an explanation of why the event occurs as it does. This systematic explanation of a phenomenon is a </a:t>
            </a:r>
            <a:r>
              <a:rPr lang="en-US" b="1" dirty="0"/>
              <a:t>theory</a:t>
            </a:r>
            <a:r>
              <a:rPr lang="en-US" dirty="0"/>
              <a:t> and our specific, testable prediction is the </a:t>
            </a:r>
            <a:r>
              <a:rPr lang="en-US" b="1" dirty="0"/>
              <a:t>hypothesis. </a:t>
            </a:r>
            <a:r>
              <a:rPr lang="en-US" dirty="0"/>
              <a:t>We will know if our theory is correct because we have formulated a hypothesis which we can now test. </a:t>
            </a:r>
          </a:p>
          <a:p>
            <a:endParaRPr lang="en-US" dirty="0"/>
          </a:p>
          <a:p>
            <a:r>
              <a:rPr lang="en-US" dirty="0"/>
              <a:t>3 - It goes without saying that if we cannot test our hypothesis, then we cannot show whether our prediction is correct or not. Our plan of action of how we will go about testing the hypothesis is called our </a:t>
            </a:r>
            <a:r>
              <a:rPr lang="en-US" b="1" dirty="0"/>
              <a:t>research design</a:t>
            </a:r>
            <a:r>
              <a:rPr lang="en-US" dirty="0"/>
              <a:t>. In the planning stage, we will select the appropriate research method to answer our question/test our hypothesis. </a:t>
            </a:r>
          </a:p>
        </p:txBody>
      </p:sp>
      <p:sp>
        <p:nvSpPr>
          <p:cNvPr id="4" name="Slide Number Placeholder 3"/>
          <p:cNvSpPr>
            <a:spLocks noGrp="1"/>
          </p:cNvSpPr>
          <p:nvPr>
            <p:ph type="sldNum" sz="quarter" idx="10"/>
          </p:nvPr>
        </p:nvSpPr>
        <p:spPr/>
        <p:txBody>
          <a:bodyPr/>
          <a:lstStyle/>
          <a:p>
            <a:fld id="{4B9AC269-0C01-4334-9FBD-BFD5A7ECFBF8}" type="slidenum">
              <a:rPr lang="en-US" smtClean="0"/>
              <a:t>7</a:t>
            </a:fld>
            <a:endParaRPr lang="en-US"/>
          </a:p>
        </p:txBody>
      </p:sp>
    </p:spTree>
    <p:extLst>
      <p:ext uri="{BB962C8B-B14F-4D97-AF65-F5344CB8AC3E}">
        <p14:creationId xmlns:p14="http://schemas.microsoft.com/office/powerpoint/2010/main" val="2026876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a:t>
            </a:r>
            <a:r>
              <a:rPr lang="en-US" baseline="0" dirty="0"/>
              <a:t> - </a:t>
            </a:r>
            <a:r>
              <a:rPr lang="en-US" dirty="0"/>
              <a:t>With our research study done, we now examine the data to see if the pattern we predicted exists. We need to see if a cause and effect statement can be made, assuming our method allows for this inference. For now, it is important to know that the statistics we use take on two forms. First, there are </a:t>
            </a:r>
            <a:r>
              <a:rPr lang="en-US" b="1" dirty="0"/>
              <a:t>descriptive statistics </a:t>
            </a:r>
            <a:r>
              <a:rPr lang="en-US" dirty="0"/>
              <a:t>which provide a means of summarizing or describing data, and presenting the data in a usable form. You likely have heard of the mean or average, median, and mode. Along with standard deviation and variance, these are ways to describe our data. Second, there are </a:t>
            </a:r>
            <a:r>
              <a:rPr lang="en-US" b="1" dirty="0"/>
              <a:t>inferential statistics </a:t>
            </a:r>
            <a:r>
              <a:rPr lang="en-US" dirty="0"/>
              <a:t>which allow for the analysis of two or more sets of numerical data to determine the </a:t>
            </a:r>
            <a:r>
              <a:rPr lang="en-US" b="1" dirty="0"/>
              <a:t>statistical significance</a:t>
            </a:r>
            <a:r>
              <a:rPr lang="en-US" dirty="0"/>
              <a:t> of the results. Significance is an indication of how confident we are that our results are due to our manipulation or design and not chance. </a:t>
            </a:r>
          </a:p>
          <a:p>
            <a:endParaRPr lang="en-US" dirty="0"/>
          </a:p>
          <a:p>
            <a:r>
              <a:rPr lang="en-US" dirty="0"/>
              <a:t>5 - We need to accurately interpret our results and not overstate our findings. To do this, we need to be aware of our biases and avoid emotional reasoning so that they do not cloud our judgment. How so? In our effort to stop a child from engaging in self-injurious behavior that could cause substantial harm or even death, we might overstate the success of our treatment method. </a:t>
            </a:r>
          </a:p>
          <a:p>
            <a:endParaRPr lang="en-US" dirty="0"/>
          </a:p>
          <a:p>
            <a:pPr defTabSz="931774"/>
            <a:r>
              <a:rPr lang="en-US" dirty="0"/>
              <a:t>6 - Once we have decided on whether or hypothesis was correct or not, we need to share this information with others so that they might comment critically on our methodology, statistical analyses, and conclusions. Sharing also allows for </a:t>
            </a:r>
            <a:r>
              <a:rPr lang="en-US" b="1" dirty="0"/>
              <a:t>replication</a:t>
            </a:r>
            <a:r>
              <a:rPr lang="en-US" dirty="0"/>
              <a:t> or repeating the study to confirm its results. </a:t>
            </a:r>
            <a:endParaRPr lang="en-US" dirty="0">
              <a:effectLst/>
            </a:endParaRPr>
          </a:p>
        </p:txBody>
      </p:sp>
      <p:sp>
        <p:nvSpPr>
          <p:cNvPr id="4" name="Slide Number Placeholder 3"/>
          <p:cNvSpPr>
            <a:spLocks noGrp="1"/>
          </p:cNvSpPr>
          <p:nvPr>
            <p:ph type="sldNum" sz="quarter" idx="10"/>
          </p:nvPr>
        </p:nvSpPr>
        <p:spPr/>
        <p:txBody>
          <a:bodyPr/>
          <a:lstStyle/>
          <a:p>
            <a:fld id="{4B9AC269-0C01-4334-9FBD-BFD5A7ECFBF8}" type="slidenum">
              <a:rPr lang="en-US" smtClean="0"/>
              <a:t>8</a:t>
            </a:fld>
            <a:endParaRPr lang="en-US"/>
          </a:p>
        </p:txBody>
      </p:sp>
    </p:spTree>
    <p:extLst>
      <p:ext uri="{BB962C8B-B14F-4D97-AF65-F5344CB8AC3E}">
        <p14:creationId xmlns:p14="http://schemas.microsoft.com/office/powerpoint/2010/main" val="2026876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Observation</a:t>
            </a:r>
            <a:r>
              <a:rPr lang="en-US" dirty="0"/>
              <a:t> – In order to know about the world around us we have to be able to see it firsthand. In relation to behavior modification, if we want to reduce a problem behavior such as a child acting out in class, we have to be able to see the child fidget in his seat, distract other children as they work, talk out of turn, show hostility on the playground, throw food at lunch, etc. In Module 3, we will talk about the need to clearly define what this “problem behavior” entails so we know what we need to observe and record.</a:t>
            </a:r>
          </a:p>
          <a:p>
            <a:endParaRPr lang="en-US" dirty="0"/>
          </a:p>
          <a:p>
            <a:r>
              <a:rPr lang="en-US" i="1" dirty="0"/>
              <a:t>Experimentation</a:t>
            </a:r>
            <a:r>
              <a:rPr lang="en-US" dirty="0"/>
              <a:t> – To be able to make </a:t>
            </a:r>
            <a:r>
              <a:rPr lang="en-US" i="1" dirty="0"/>
              <a:t>causal</a:t>
            </a:r>
            <a:r>
              <a:rPr lang="en-US" dirty="0"/>
              <a:t> or cause and effect statements, we must be able to isolate variables. We have to manipulate one variable and see the effect of doing so on another variable. In order to stop the child from acting out, a teacher may use a specific strategy such as giving the child points for behaving that he can later cash in for some coveted prize. The points are part of a system that the teacher can manipulate and the problem behavior is what she is trying to affect. In this case, she is trying to bring about a reduction in the distracting behavior.</a:t>
            </a:r>
          </a:p>
          <a:p>
            <a:endParaRPr lang="en-US" dirty="0"/>
          </a:p>
          <a:p>
            <a:r>
              <a:rPr lang="en-US" i="1" dirty="0"/>
              <a:t>Measurement</a:t>
            </a:r>
            <a:r>
              <a:rPr lang="en-US" dirty="0"/>
              <a:t> – How does the teacher know that her strategy has worked? She can measure how often the child misbehaved before the strategy in terms of the various dimensions of behavior you learned about in Module 1.3. It is possible the child would act out about 6 times an hour (frequency) for a few minutes at a time (duration) and became really difficult during group work as compared to individual work (intensity). With her plan in place, she now measures behavior and notices a significant decline in the distracting behavior. Her plan must be working.</a:t>
            </a:r>
          </a:p>
        </p:txBody>
      </p:sp>
      <p:sp>
        <p:nvSpPr>
          <p:cNvPr id="4" name="Slide Number Placeholder 3"/>
          <p:cNvSpPr>
            <a:spLocks noGrp="1"/>
          </p:cNvSpPr>
          <p:nvPr>
            <p:ph type="sldNum" sz="quarter" idx="10"/>
          </p:nvPr>
        </p:nvSpPr>
        <p:spPr/>
        <p:txBody>
          <a:bodyPr/>
          <a:lstStyle/>
          <a:p>
            <a:fld id="{4B9AC269-0C01-4334-9FBD-BFD5A7ECFBF8}" type="slidenum">
              <a:rPr lang="en-US" smtClean="0"/>
              <a:t>9</a:t>
            </a:fld>
            <a:endParaRPr lang="en-US"/>
          </a:p>
        </p:txBody>
      </p:sp>
    </p:spTree>
    <p:extLst>
      <p:ext uri="{BB962C8B-B14F-4D97-AF65-F5344CB8AC3E}">
        <p14:creationId xmlns:p14="http://schemas.microsoft.com/office/powerpoint/2010/main" val="1942323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42485" y="96839"/>
            <a:ext cx="9544049" cy="1412875"/>
          </a:xfrm>
        </p:spPr>
        <p:txBody>
          <a:bodyPr/>
          <a:lstStyle/>
          <a:p>
            <a:r>
              <a:rPr lang="en-US"/>
              <a:t>Click to edit Master title style</a:t>
            </a:r>
          </a:p>
        </p:txBody>
      </p:sp>
      <p:sp>
        <p:nvSpPr>
          <p:cNvPr id="3" name="Text Placeholder 2"/>
          <p:cNvSpPr>
            <a:spLocks noGrp="1"/>
          </p:cNvSpPr>
          <p:nvPr>
            <p:ph type="body" sz="half" idx="1"/>
          </p:nvPr>
        </p:nvSpPr>
        <p:spPr>
          <a:xfrm>
            <a:off x="1265767" y="1981200"/>
            <a:ext cx="500591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74885" y="1981200"/>
            <a:ext cx="5005916"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E4B91D2-82E4-448B-8AF2-B96EF852B904}" type="slidenum">
              <a:rPr lang="en-US"/>
              <a:pPr>
                <a:defRPr/>
              </a:pPr>
              <a:t>‹#›</a:t>
            </a:fld>
            <a:endParaRPr lang="en-US"/>
          </a:p>
        </p:txBody>
      </p:sp>
    </p:spTree>
    <p:extLst>
      <p:ext uri="{BB962C8B-B14F-4D97-AF65-F5344CB8AC3E}">
        <p14:creationId xmlns:p14="http://schemas.microsoft.com/office/powerpoint/2010/main" val="121507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2: The Science of Behavior Analysis and Modification</a:t>
            </a:r>
          </a:p>
        </p:txBody>
      </p:sp>
      <p:sp>
        <p:nvSpPr>
          <p:cNvPr id="3" name="Subtitle 2"/>
          <p:cNvSpPr>
            <a:spLocks noGrp="1"/>
          </p:cNvSpPr>
          <p:nvPr>
            <p:ph type="subTitle" idx="1"/>
          </p:nvPr>
        </p:nvSpPr>
        <p:spPr>
          <a:xfrm>
            <a:off x="1524000" y="4350058"/>
            <a:ext cx="9144000" cy="907742"/>
          </a:xfrm>
        </p:spPr>
        <p:txBody>
          <a:bodyPr>
            <a:normAutofit/>
          </a:bodyPr>
          <a:lstStyle/>
          <a:p>
            <a:r>
              <a:rPr lang="en-US" sz="3200" dirty="0"/>
              <a:t>Part I. Setting the Stage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Research Methods</a:t>
            </a:r>
          </a:p>
        </p:txBody>
      </p:sp>
      <p:sp>
        <p:nvSpPr>
          <p:cNvPr id="18435" name="Content Placeholder 2"/>
          <p:cNvSpPr>
            <a:spLocks noGrp="1"/>
          </p:cNvSpPr>
          <p:nvPr>
            <p:ph idx="1"/>
          </p:nvPr>
        </p:nvSpPr>
        <p:spPr/>
        <p:txBody>
          <a:bodyPr>
            <a:normAutofit/>
          </a:bodyPr>
          <a:lstStyle/>
          <a:p>
            <a:r>
              <a:rPr lang="en-US" altLang="en-US" sz="3600" dirty="0"/>
              <a:t>Five main research methods are used by psychologists:</a:t>
            </a:r>
          </a:p>
          <a:p>
            <a:pPr marL="971550" lvl="1" indent="-514350">
              <a:buFont typeface="Calibri" pitchFamily="34" charset="0"/>
              <a:buAutoNum type="arabicPeriod"/>
            </a:pPr>
            <a:r>
              <a:rPr lang="en-US" altLang="en-US" sz="3200" dirty="0"/>
              <a:t>Naturalistic and Laboratory Observation</a:t>
            </a:r>
          </a:p>
          <a:p>
            <a:pPr marL="971550" lvl="1" indent="-514350">
              <a:buFont typeface="Calibri" pitchFamily="34" charset="0"/>
              <a:buAutoNum type="arabicPeriod"/>
            </a:pPr>
            <a:r>
              <a:rPr lang="en-US" altLang="en-US" sz="3200" dirty="0"/>
              <a:t>Case Study</a:t>
            </a:r>
          </a:p>
          <a:p>
            <a:pPr marL="971550" lvl="1" indent="-514350">
              <a:buFont typeface="Calibri" pitchFamily="34" charset="0"/>
              <a:buAutoNum type="arabicPeriod"/>
            </a:pPr>
            <a:r>
              <a:rPr lang="en-US" altLang="en-US" sz="3200" dirty="0"/>
              <a:t>Survey</a:t>
            </a:r>
          </a:p>
          <a:p>
            <a:pPr marL="971550" lvl="1" indent="-514350">
              <a:buFont typeface="Calibri" pitchFamily="34" charset="0"/>
              <a:buAutoNum type="arabicPeriod"/>
            </a:pPr>
            <a:r>
              <a:rPr lang="en-US" altLang="en-US" sz="3200" dirty="0"/>
              <a:t>Correlation</a:t>
            </a:r>
          </a:p>
          <a:p>
            <a:pPr marL="971550" lvl="1" indent="-514350">
              <a:buFont typeface="Calibri" pitchFamily="34" charset="0"/>
              <a:buAutoNum type="arabicPeriod"/>
            </a:pPr>
            <a:r>
              <a:rPr lang="en-US" altLang="en-US" sz="3200" dirty="0"/>
              <a:t>Experiment</a:t>
            </a:r>
          </a:p>
        </p:txBody>
      </p:sp>
    </p:spTree>
    <p:extLst>
      <p:ext uri="{BB962C8B-B14F-4D97-AF65-F5344CB8AC3E}">
        <p14:creationId xmlns:p14="http://schemas.microsoft.com/office/powerpoint/2010/main" val="334422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1a. Observational Studies:</a:t>
            </a:r>
            <a:br>
              <a:rPr lang="en-US" altLang="en-US"/>
            </a:br>
            <a:r>
              <a:rPr lang="en-US" altLang="en-US"/>
              <a:t>     Naturalistic Observation</a:t>
            </a:r>
          </a:p>
        </p:txBody>
      </p:sp>
      <p:sp>
        <p:nvSpPr>
          <p:cNvPr id="19459" name="Rectangle 3"/>
          <p:cNvSpPr>
            <a:spLocks noGrp="1" noChangeArrowheads="1"/>
          </p:cNvSpPr>
          <p:nvPr>
            <p:ph type="body" idx="1"/>
          </p:nvPr>
        </p:nvSpPr>
        <p:spPr>
          <a:xfrm>
            <a:off x="203200" y="1941094"/>
            <a:ext cx="11785600" cy="4535905"/>
          </a:xfrm>
        </p:spPr>
        <p:txBody>
          <a:bodyPr/>
          <a:lstStyle/>
          <a:p>
            <a:pPr eaLnBrk="1" hangingPunct="1"/>
            <a:r>
              <a:rPr lang="en-US" altLang="en-US" dirty="0"/>
              <a:t>What is it?</a:t>
            </a:r>
          </a:p>
          <a:p>
            <a:pPr eaLnBrk="1" hangingPunct="1"/>
            <a:endParaRPr lang="en-US" altLang="en-US" dirty="0"/>
          </a:p>
          <a:p>
            <a:pPr eaLnBrk="1" hangingPunct="1"/>
            <a:r>
              <a:rPr lang="en-US" altLang="en-US" dirty="0"/>
              <a:t>Example?</a:t>
            </a:r>
          </a:p>
          <a:p>
            <a:pPr eaLnBrk="1" hangingPunct="1"/>
            <a:endParaRPr lang="en-US" altLang="en-US" dirty="0"/>
          </a:p>
          <a:p>
            <a:pPr eaLnBrk="1" hangingPunct="1"/>
            <a:r>
              <a:rPr lang="en-US" altLang="en-US" dirty="0"/>
              <a:t>Advantages?</a:t>
            </a:r>
          </a:p>
          <a:p>
            <a:pPr eaLnBrk="1" hangingPunct="1"/>
            <a:endParaRPr lang="en-US" altLang="en-US" dirty="0"/>
          </a:p>
          <a:p>
            <a:pPr eaLnBrk="1" hangingPunct="1"/>
            <a:r>
              <a:rPr lang="en-US" altLang="en-US" dirty="0"/>
              <a:t>Limitations?</a:t>
            </a:r>
          </a:p>
          <a:p>
            <a:pPr eaLnBrk="1" hangingPunct="1"/>
            <a:endParaRPr lang="en-US" altLang="en-US" dirty="0"/>
          </a:p>
        </p:txBody>
      </p:sp>
      <p:pic>
        <p:nvPicPr>
          <p:cNvPr id="19460" name="Picture 2" descr="Cafeteria lunch young business people eat salad at office canteen - stock ph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322514"/>
            <a:ext cx="7645400" cy="407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09971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1b. Observational Studies:</a:t>
            </a:r>
            <a:br>
              <a:rPr lang="en-US" altLang="en-US"/>
            </a:br>
            <a:r>
              <a:rPr lang="en-US" altLang="en-US"/>
              <a:t>     Laboratory Observation</a:t>
            </a:r>
          </a:p>
        </p:txBody>
      </p:sp>
      <p:sp>
        <p:nvSpPr>
          <p:cNvPr id="20483" name="Content Placeholder 9"/>
          <p:cNvSpPr>
            <a:spLocks noGrp="1"/>
          </p:cNvSpPr>
          <p:nvPr>
            <p:ph idx="1"/>
          </p:nvPr>
        </p:nvSpPr>
        <p:spPr>
          <a:xfrm>
            <a:off x="304800" y="2085474"/>
            <a:ext cx="10972800" cy="4116890"/>
          </a:xfrm>
        </p:spPr>
        <p:txBody>
          <a:bodyPr/>
          <a:lstStyle/>
          <a:p>
            <a:r>
              <a:rPr lang="en-US" altLang="en-US" dirty="0"/>
              <a:t>What is it?</a:t>
            </a:r>
          </a:p>
          <a:p>
            <a:endParaRPr lang="en-US" altLang="en-US" dirty="0"/>
          </a:p>
          <a:p>
            <a:pPr eaLnBrk="1" hangingPunct="1"/>
            <a:r>
              <a:rPr lang="en-US" altLang="en-US" dirty="0"/>
              <a:t>Example?</a:t>
            </a:r>
          </a:p>
          <a:p>
            <a:pPr eaLnBrk="1" hangingPunct="1"/>
            <a:endParaRPr lang="en-US" altLang="en-US" dirty="0"/>
          </a:p>
          <a:p>
            <a:pPr eaLnBrk="1" hangingPunct="1"/>
            <a:r>
              <a:rPr lang="en-US" altLang="en-US" dirty="0"/>
              <a:t>Advantages?</a:t>
            </a:r>
          </a:p>
          <a:p>
            <a:pPr eaLnBrk="1" hangingPunct="1"/>
            <a:endParaRPr lang="en-US" altLang="en-US" dirty="0"/>
          </a:p>
          <a:p>
            <a:pPr eaLnBrk="1" hangingPunct="1"/>
            <a:r>
              <a:rPr lang="en-US" altLang="en-US" dirty="0"/>
              <a:t>Limitations?</a:t>
            </a:r>
          </a:p>
        </p:txBody>
      </p:sp>
    </p:spTree>
    <p:custDataLst>
      <p:tags r:id="rId1"/>
    </p:custDataLst>
    <p:extLst>
      <p:ext uri="{BB962C8B-B14F-4D97-AF65-F5344CB8AC3E}">
        <p14:creationId xmlns:p14="http://schemas.microsoft.com/office/powerpoint/2010/main" val="156516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2. Case Studies</a:t>
            </a:r>
          </a:p>
        </p:txBody>
      </p:sp>
      <p:sp>
        <p:nvSpPr>
          <p:cNvPr id="5" name="Content Placeholder 9"/>
          <p:cNvSpPr txBox="1">
            <a:spLocks/>
          </p:cNvSpPr>
          <p:nvPr/>
        </p:nvSpPr>
        <p:spPr bwMode="auto">
          <a:xfrm>
            <a:off x="304800" y="1600198"/>
            <a:ext cx="10972800" cy="4525963"/>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n-US" sz="3200" dirty="0">
                <a:latin typeface="+mn-lt"/>
                <a:cs typeface="+mn-cs"/>
              </a:rPr>
              <a:t>What is it?</a:t>
            </a:r>
          </a:p>
          <a:p>
            <a:pPr marL="342900" indent="-342900" eaLnBrk="0" hangingPunct="0">
              <a:spcBef>
                <a:spcPct val="20000"/>
              </a:spcBef>
              <a:buFont typeface="Arial" charset="0"/>
              <a:buChar char="•"/>
              <a:defRPr/>
            </a:pPr>
            <a:endParaRPr lang="en-US" sz="3200" dirty="0">
              <a:latin typeface="+mn-lt"/>
              <a:cs typeface="+mn-cs"/>
            </a:endParaRPr>
          </a:p>
          <a:p>
            <a:pPr marL="342900" indent="-342900">
              <a:spcBef>
                <a:spcPct val="20000"/>
              </a:spcBef>
              <a:buFont typeface="Arial" charset="0"/>
              <a:buChar char="•"/>
              <a:defRPr/>
            </a:pPr>
            <a:r>
              <a:rPr lang="en-US" sz="3200" dirty="0">
                <a:latin typeface="+mn-lt"/>
                <a:cs typeface="+mn-cs"/>
              </a:rPr>
              <a:t>Example?</a:t>
            </a:r>
          </a:p>
          <a:p>
            <a:pPr marL="342900" indent="-342900">
              <a:spcBef>
                <a:spcPct val="20000"/>
              </a:spcBef>
              <a:buFont typeface="Arial" charset="0"/>
              <a:buChar char="•"/>
              <a:defRPr/>
            </a:pPr>
            <a:endParaRPr lang="en-US" sz="3200" dirty="0">
              <a:latin typeface="+mn-lt"/>
              <a:cs typeface="+mn-cs"/>
            </a:endParaRPr>
          </a:p>
          <a:p>
            <a:pPr marL="342900" indent="-342900">
              <a:spcBef>
                <a:spcPct val="20000"/>
              </a:spcBef>
              <a:buFont typeface="Arial" charset="0"/>
              <a:buChar char="•"/>
              <a:defRPr/>
            </a:pPr>
            <a:r>
              <a:rPr lang="en-US" sz="3200" dirty="0">
                <a:latin typeface="+mn-lt"/>
                <a:cs typeface="+mn-cs"/>
              </a:rPr>
              <a:t>Advantages?</a:t>
            </a:r>
          </a:p>
          <a:p>
            <a:pPr marL="342900" indent="-342900">
              <a:spcBef>
                <a:spcPct val="20000"/>
              </a:spcBef>
              <a:buFont typeface="Arial" charset="0"/>
              <a:buChar char="•"/>
              <a:defRPr/>
            </a:pPr>
            <a:endParaRPr lang="en-US" sz="3200" dirty="0">
              <a:latin typeface="+mn-lt"/>
              <a:cs typeface="+mn-cs"/>
            </a:endParaRPr>
          </a:p>
          <a:p>
            <a:pPr marL="342900" indent="-342900">
              <a:spcBef>
                <a:spcPct val="20000"/>
              </a:spcBef>
              <a:buFont typeface="Arial" charset="0"/>
              <a:buChar char="•"/>
              <a:defRPr/>
            </a:pPr>
            <a:r>
              <a:rPr lang="en-US" sz="3200" dirty="0">
                <a:latin typeface="+mn-lt"/>
                <a:cs typeface="+mn-cs"/>
              </a:rPr>
              <a:t>Limitations?</a:t>
            </a:r>
          </a:p>
        </p:txBody>
      </p:sp>
    </p:spTree>
    <p:custDataLst>
      <p:tags r:id="rId1"/>
    </p:custDataLst>
    <p:extLst>
      <p:ext uri="{BB962C8B-B14F-4D97-AF65-F5344CB8AC3E}">
        <p14:creationId xmlns:p14="http://schemas.microsoft.com/office/powerpoint/2010/main" val="349389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3. Surveys</a:t>
            </a:r>
          </a:p>
        </p:txBody>
      </p:sp>
      <p:sp>
        <p:nvSpPr>
          <p:cNvPr id="10" name="Content Placeholder 9"/>
          <p:cNvSpPr txBox="1">
            <a:spLocks/>
          </p:cNvSpPr>
          <p:nvPr/>
        </p:nvSpPr>
        <p:spPr bwMode="auto">
          <a:xfrm>
            <a:off x="304800" y="1407694"/>
            <a:ext cx="10972800" cy="4525963"/>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n-US" sz="3200" dirty="0">
                <a:latin typeface="+mn-lt"/>
                <a:cs typeface="+mn-cs"/>
              </a:rPr>
              <a:t>What is it?</a:t>
            </a:r>
          </a:p>
          <a:p>
            <a:pPr marL="342900" indent="-342900" eaLnBrk="0" hangingPunct="0">
              <a:spcBef>
                <a:spcPct val="20000"/>
              </a:spcBef>
              <a:buFont typeface="Arial" charset="0"/>
              <a:buChar char="•"/>
              <a:defRPr/>
            </a:pPr>
            <a:endParaRPr lang="en-US" sz="3200" dirty="0">
              <a:latin typeface="+mn-lt"/>
              <a:cs typeface="+mn-cs"/>
            </a:endParaRPr>
          </a:p>
          <a:p>
            <a:pPr marL="342900" indent="-342900">
              <a:spcBef>
                <a:spcPct val="20000"/>
              </a:spcBef>
              <a:buFont typeface="Arial" charset="0"/>
              <a:buChar char="•"/>
              <a:defRPr/>
            </a:pPr>
            <a:r>
              <a:rPr lang="en-US" sz="3200" dirty="0">
                <a:latin typeface="+mn-lt"/>
                <a:cs typeface="+mn-cs"/>
              </a:rPr>
              <a:t>Example?</a:t>
            </a:r>
          </a:p>
          <a:p>
            <a:pPr marL="342900" indent="-342900">
              <a:spcBef>
                <a:spcPct val="20000"/>
              </a:spcBef>
              <a:buFont typeface="Arial" charset="0"/>
              <a:buChar char="•"/>
              <a:defRPr/>
            </a:pPr>
            <a:endParaRPr lang="en-US" sz="3200" dirty="0">
              <a:latin typeface="+mn-lt"/>
              <a:cs typeface="+mn-cs"/>
            </a:endParaRPr>
          </a:p>
          <a:p>
            <a:pPr marL="342900" indent="-342900">
              <a:spcBef>
                <a:spcPct val="20000"/>
              </a:spcBef>
              <a:buFont typeface="Arial" charset="0"/>
              <a:buChar char="•"/>
              <a:defRPr/>
            </a:pPr>
            <a:r>
              <a:rPr lang="en-US" sz="3200" dirty="0">
                <a:latin typeface="+mn-lt"/>
                <a:cs typeface="+mn-cs"/>
              </a:rPr>
              <a:t>Advantages?</a:t>
            </a:r>
          </a:p>
          <a:p>
            <a:pPr marL="342900" indent="-342900">
              <a:spcBef>
                <a:spcPct val="20000"/>
              </a:spcBef>
              <a:buFont typeface="Arial" charset="0"/>
              <a:buChar char="•"/>
              <a:defRPr/>
            </a:pPr>
            <a:endParaRPr lang="en-US" sz="3200" dirty="0">
              <a:latin typeface="+mn-lt"/>
              <a:cs typeface="+mn-cs"/>
            </a:endParaRPr>
          </a:p>
          <a:p>
            <a:pPr marL="342900" indent="-342900">
              <a:spcBef>
                <a:spcPct val="20000"/>
              </a:spcBef>
              <a:buFont typeface="Arial" charset="0"/>
              <a:buChar char="•"/>
              <a:defRPr/>
            </a:pPr>
            <a:r>
              <a:rPr lang="en-US" sz="3200" dirty="0">
                <a:latin typeface="+mn-lt"/>
                <a:cs typeface="+mn-cs"/>
              </a:rPr>
              <a:t>Limitations?</a:t>
            </a:r>
          </a:p>
        </p:txBody>
      </p:sp>
      <p:pic>
        <p:nvPicPr>
          <p:cNvPr id="22532" name="Picture 2" descr="Survey form with a tick placed in Outstanding checkbox. - stock ph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1501" y="1447800"/>
            <a:ext cx="6896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22760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4. Correlational Research</a:t>
            </a:r>
          </a:p>
        </p:txBody>
      </p:sp>
      <p:sp>
        <p:nvSpPr>
          <p:cNvPr id="23555" name="Rectangle 3"/>
          <p:cNvSpPr>
            <a:spLocks noGrp="1" noChangeArrowheads="1"/>
          </p:cNvSpPr>
          <p:nvPr>
            <p:ph type="body" idx="1"/>
          </p:nvPr>
        </p:nvSpPr>
        <p:spPr/>
        <p:txBody>
          <a:bodyPr/>
          <a:lstStyle/>
          <a:p>
            <a:r>
              <a:rPr lang="en-US" altLang="en-US" dirty="0"/>
              <a:t>What is it?</a:t>
            </a:r>
          </a:p>
          <a:p>
            <a:endParaRPr lang="en-US" altLang="en-US" dirty="0"/>
          </a:p>
          <a:p>
            <a:pPr eaLnBrk="1" hangingPunct="1"/>
            <a:r>
              <a:rPr lang="en-US" altLang="en-US" dirty="0"/>
              <a:t>Example?</a:t>
            </a:r>
          </a:p>
          <a:p>
            <a:pPr eaLnBrk="1" hangingPunct="1"/>
            <a:endParaRPr lang="en-US" altLang="en-US" dirty="0"/>
          </a:p>
          <a:p>
            <a:pPr eaLnBrk="1" hangingPunct="1"/>
            <a:r>
              <a:rPr lang="en-US" altLang="en-US" dirty="0"/>
              <a:t>Advantages?</a:t>
            </a:r>
          </a:p>
          <a:p>
            <a:pPr eaLnBrk="1" hangingPunct="1"/>
            <a:endParaRPr lang="en-US" altLang="en-US" dirty="0"/>
          </a:p>
          <a:p>
            <a:pPr eaLnBrk="1" hangingPunct="1"/>
            <a:r>
              <a:rPr lang="en-US" altLang="en-US" dirty="0"/>
              <a:t>Limitations?</a:t>
            </a:r>
          </a:p>
          <a:p>
            <a:pPr eaLnBrk="1" hangingPunct="1">
              <a:lnSpc>
                <a:spcPct val="90000"/>
              </a:lnSpc>
              <a:buFont typeface="Arial" charset="0"/>
              <a:buNone/>
            </a:pPr>
            <a:endParaRPr lang="en-US" altLang="en-US" i="1" dirty="0"/>
          </a:p>
        </p:txBody>
      </p:sp>
    </p:spTree>
    <p:custDataLst>
      <p:tags r:id="rId1"/>
    </p:custDataLst>
    <p:extLst>
      <p:ext uri="{BB962C8B-B14F-4D97-AF65-F5344CB8AC3E}">
        <p14:creationId xmlns:p14="http://schemas.microsoft.com/office/powerpoint/2010/main" val="403823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6"/>
          <p:cNvSpPr txBox="1">
            <a:spLocks noChangeArrowheads="1"/>
          </p:cNvSpPr>
          <p:nvPr/>
        </p:nvSpPr>
        <p:spPr bwMode="auto">
          <a:xfrm>
            <a:off x="2010834" y="79851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24579" name="Rectangle 17"/>
          <p:cNvSpPr>
            <a:spLocks noGrp="1" noChangeArrowheads="1"/>
          </p:cNvSpPr>
          <p:nvPr>
            <p:ph type="title"/>
          </p:nvPr>
        </p:nvSpPr>
        <p:spPr/>
        <p:txBody>
          <a:bodyPr/>
          <a:lstStyle/>
          <a:p>
            <a:pPr eaLnBrk="1" hangingPunct="1"/>
            <a:r>
              <a:rPr lang="en-US" altLang="en-US"/>
              <a:t>4. Correlations</a:t>
            </a:r>
          </a:p>
        </p:txBody>
      </p:sp>
      <p:grpSp>
        <p:nvGrpSpPr>
          <p:cNvPr id="24580" name="Group 20"/>
          <p:cNvGrpSpPr>
            <a:grpSpLocks/>
          </p:cNvGrpSpPr>
          <p:nvPr/>
        </p:nvGrpSpPr>
        <p:grpSpPr bwMode="auto">
          <a:xfrm>
            <a:off x="311152" y="1057275"/>
            <a:ext cx="11677649" cy="5035865"/>
            <a:chOff x="233318" y="1056721"/>
            <a:chExt cx="8758282" cy="5036390"/>
          </a:xfrm>
        </p:grpSpPr>
        <p:sp>
          <p:nvSpPr>
            <p:cNvPr id="24581" name="Text Box 4"/>
            <p:cNvSpPr txBox="1">
              <a:spLocks noChangeArrowheads="1"/>
            </p:cNvSpPr>
            <p:nvPr/>
          </p:nvSpPr>
          <p:spPr bwMode="auto">
            <a:xfrm>
              <a:off x="685800" y="4953000"/>
              <a:ext cx="3733800" cy="46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a:latin typeface="Arial" charset="0"/>
                </a:rPr>
                <a:t>Positive Correlation (+)</a:t>
              </a:r>
            </a:p>
          </p:txBody>
        </p:sp>
        <p:sp>
          <p:nvSpPr>
            <p:cNvPr id="24582" name="Text Box 7"/>
            <p:cNvSpPr txBox="1">
              <a:spLocks noChangeArrowheads="1"/>
            </p:cNvSpPr>
            <p:nvPr/>
          </p:nvSpPr>
          <p:spPr bwMode="auto">
            <a:xfrm>
              <a:off x="577850" y="3519488"/>
              <a:ext cx="138549" cy="369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24583" name="Text Box 8"/>
            <p:cNvSpPr txBox="1">
              <a:spLocks noChangeArrowheads="1"/>
            </p:cNvSpPr>
            <p:nvPr/>
          </p:nvSpPr>
          <p:spPr bwMode="auto">
            <a:xfrm>
              <a:off x="781050" y="5446713"/>
              <a:ext cx="2754614" cy="646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CC0000"/>
                  </a:solidFill>
                  <a:latin typeface="Arial" charset="0"/>
                </a:rPr>
                <a:t>As temperature increases, heat </a:t>
              </a:r>
            </a:p>
            <a:p>
              <a:pPr eaLnBrk="1" hangingPunct="1">
                <a:spcBef>
                  <a:spcPct val="0"/>
                </a:spcBef>
                <a:buFontTx/>
                <a:buNone/>
              </a:pPr>
              <a:r>
                <a:rPr lang="en-US" altLang="en-US" sz="1800" b="1">
                  <a:solidFill>
                    <a:srgbClr val="CC0000"/>
                  </a:solidFill>
                  <a:latin typeface="Arial" charset="0"/>
                </a:rPr>
                <a:t>related deaths increase</a:t>
              </a:r>
            </a:p>
          </p:txBody>
        </p:sp>
        <p:sp>
          <p:nvSpPr>
            <p:cNvPr id="24584" name="Text Box 12"/>
            <p:cNvSpPr txBox="1">
              <a:spLocks noChangeArrowheads="1"/>
            </p:cNvSpPr>
            <p:nvPr/>
          </p:nvSpPr>
          <p:spPr bwMode="auto">
            <a:xfrm>
              <a:off x="4876800" y="4953000"/>
              <a:ext cx="3733800" cy="46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a:latin typeface="Arial" charset="0"/>
                </a:rPr>
                <a:t>Negative Correlation (-)</a:t>
              </a:r>
            </a:p>
          </p:txBody>
        </p:sp>
        <p:sp>
          <p:nvSpPr>
            <p:cNvPr id="24585" name="Text Box 15"/>
            <p:cNvSpPr txBox="1">
              <a:spLocks noChangeArrowheads="1"/>
            </p:cNvSpPr>
            <p:nvPr/>
          </p:nvSpPr>
          <p:spPr bwMode="auto">
            <a:xfrm>
              <a:off x="5029200" y="5443537"/>
              <a:ext cx="3581400" cy="646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CC0000"/>
                  </a:solidFill>
                  <a:latin typeface="Arial" charset="0"/>
                </a:rPr>
                <a:t>As authoritarian parenting score goes up, attachment to parent goes down</a:t>
              </a:r>
            </a:p>
          </p:txBody>
        </p:sp>
        <p:grpSp>
          <p:nvGrpSpPr>
            <p:cNvPr id="24586" name="Group 26"/>
            <p:cNvGrpSpPr>
              <a:grpSpLocks/>
            </p:cNvGrpSpPr>
            <p:nvPr/>
          </p:nvGrpSpPr>
          <p:grpSpPr bwMode="auto">
            <a:xfrm>
              <a:off x="233318" y="1459468"/>
              <a:ext cx="4414882" cy="3493570"/>
              <a:chOff x="-71482" y="1219200"/>
              <a:chExt cx="4414882" cy="3493570"/>
            </a:xfrm>
          </p:grpSpPr>
          <p:grpSp>
            <p:nvGrpSpPr>
              <p:cNvPr id="24641" name="Group 81"/>
              <p:cNvGrpSpPr>
                <a:grpSpLocks/>
              </p:cNvGrpSpPr>
              <p:nvPr/>
            </p:nvGrpSpPr>
            <p:grpSpPr bwMode="auto">
              <a:xfrm>
                <a:off x="228600" y="1219200"/>
                <a:ext cx="4114800" cy="3048000"/>
                <a:chOff x="228600" y="1219200"/>
                <a:chExt cx="4114800" cy="3048000"/>
              </a:xfrm>
            </p:grpSpPr>
            <p:cxnSp>
              <p:nvCxnSpPr>
                <p:cNvPr id="85" name="Straight Connector 84"/>
                <p:cNvCxnSpPr/>
                <p:nvPr/>
              </p:nvCxnSpPr>
              <p:spPr>
                <a:xfrm>
                  <a:off x="228557" y="1219720"/>
                  <a:ext cx="0" cy="3046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28557" y="4266451"/>
                  <a:ext cx="411482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4646" name="Group 86"/>
                <p:cNvGrpSpPr>
                  <a:grpSpLocks/>
                </p:cNvGrpSpPr>
                <p:nvPr/>
              </p:nvGrpSpPr>
              <p:grpSpPr bwMode="auto">
                <a:xfrm>
                  <a:off x="381000" y="1447800"/>
                  <a:ext cx="3733800" cy="2209800"/>
                  <a:chOff x="1676400" y="1828800"/>
                  <a:chExt cx="3733800" cy="2209800"/>
                </a:xfrm>
              </p:grpSpPr>
              <p:cxnSp>
                <p:nvCxnSpPr>
                  <p:cNvPr id="88" name="Straight Connector 87"/>
                  <p:cNvCxnSpPr/>
                  <p:nvPr/>
                </p:nvCxnSpPr>
                <p:spPr>
                  <a:xfrm flipV="1">
                    <a:off x="1676358" y="1829344"/>
                    <a:ext cx="3733819" cy="21322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1989098" y="3275708"/>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0" name="Oval 89"/>
                  <p:cNvSpPr/>
                  <p:nvPr/>
                </p:nvSpPr>
                <p:spPr>
                  <a:xfrm>
                    <a:off x="2438362" y="2820048"/>
                    <a:ext cx="152401" cy="15082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1" name="Oval 90"/>
                  <p:cNvSpPr/>
                  <p:nvPr/>
                </p:nvSpPr>
                <p:spPr>
                  <a:xfrm>
                    <a:off x="2285961" y="373295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 name="Oval 91"/>
                  <p:cNvSpPr/>
                  <p:nvPr/>
                </p:nvSpPr>
                <p:spPr>
                  <a:xfrm>
                    <a:off x="2141498" y="350433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3" name="Oval 92"/>
                  <p:cNvSpPr/>
                  <p:nvPr/>
                </p:nvSpPr>
                <p:spPr>
                  <a:xfrm>
                    <a:off x="2362161" y="319950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4" name="Oval 93"/>
                  <p:cNvSpPr/>
                  <p:nvPr/>
                </p:nvSpPr>
                <p:spPr>
                  <a:xfrm>
                    <a:off x="2141498" y="342812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Oval 94"/>
                  <p:cNvSpPr/>
                  <p:nvPr/>
                </p:nvSpPr>
                <p:spPr>
                  <a:xfrm>
                    <a:off x="1676358" y="3656748"/>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Oval 95"/>
                  <p:cNvSpPr/>
                  <p:nvPr/>
                </p:nvSpPr>
                <p:spPr>
                  <a:xfrm>
                    <a:off x="2293899" y="358054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Oval 96"/>
                  <p:cNvSpPr/>
                  <p:nvPr/>
                </p:nvSpPr>
                <p:spPr>
                  <a:xfrm>
                    <a:off x="2819364" y="335191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Oval 97"/>
                  <p:cNvSpPr/>
                  <p:nvPr/>
                </p:nvSpPr>
                <p:spPr>
                  <a:xfrm>
                    <a:off x="2666963" y="297087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Oval 98"/>
                  <p:cNvSpPr/>
                  <p:nvPr/>
                </p:nvSpPr>
                <p:spPr>
                  <a:xfrm>
                    <a:off x="2446300" y="373295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Oval 99"/>
                  <p:cNvSpPr/>
                  <p:nvPr/>
                </p:nvSpPr>
                <p:spPr>
                  <a:xfrm>
                    <a:off x="2743163" y="350433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1" name="Oval 100"/>
                  <p:cNvSpPr/>
                  <p:nvPr/>
                </p:nvSpPr>
                <p:spPr>
                  <a:xfrm>
                    <a:off x="2598701" y="319950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 name="Oval 101"/>
                  <p:cNvSpPr/>
                  <p:nvPr/>
                </p:nvSpPr>
                <p:spPr>
                  <a:xfrm>
                    <a:off x="2362161" y="335191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 name="Oval 102"/>
                  <p:cNvSpPr/>
                  <p:nvPr/>
                </p:nvSpPr>
                <p:spPr>
                  <a:xfrm>
                    <a:off x="2598701" y="388537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4" name="Oval 103"/>
                  <p:cNvSpPr/>
                  <p:nvPr/>
                </p:nvSpPr>
                <p:spPr>
                  <a:xfrm>
                    <a:off x="2819364" y="2820048"/>
                    <a:ext cx="152401" cy="15082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Oval 104"/>
                  <p:cNvSpPr/>
                  <p:nvPr/>
                </p:nvSpPr>
                <p:spPr>
                  <a:xfrm>
                    <a:off x="3809969" y="228659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Oval 105"/>
                  <p:cNvSpPr/>
                  <p:nvPr/>
                </p:nvSpPr>
                <p:spPr>
                  <a:xfrm>
                    <a:off x="3276566" y="266763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7" name="Oval 106"/>
                  <p:cNvSpPr/>
                  <p:nvPr/>
                </p:nvSpPr>
                <p:spPr>
                  <a:xfrm>
                    <a:off x="3657568" y="297087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Oval 107"/>
                  <p:cNvSpPr/>
                  <p:nvPr/>
                </p:nvSpPr>
                <p:spPr>
                  <a:xfrm>
                    <a:off x="3200366" y="319950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Oval 108"/>
                  <p:cNvSpPr/>
                  <p:nvPr/>
                </p:nvSpPr>
                <p:spPr>
                  <a:xfrm>
                    <a:off x="3124165" y="2896256"/>
                    <a:ext cx="152401" cy="15082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0" name="Oval 109"/>
                  <p:cNvSpPr/>
                  <p:nvPr/>
                </p:nvSpPr>
                <p:spPr>
                  <a:xfrm>
                    <a:off x="3047965" y="259142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Oval 110"/>
                  <p:cNvSpPr/>
                  <p:nvPr/>
                </p:nvSpPr>
                <p:spPr>
                  <a:xfrm>
                    <a:off x="3200366" y="228659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Oval 111"/>
                  <p:cNvSpPr/>
                  <p:nvPr/>
                </p:nvSpPr>
                <p:spPr>
                  <a:xfrm>
                    <a:off x="3352767" y="2439008"/>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3" name="Oval 112"/>
                  <p:cNvSpPr/>
                  <p:nvPr/>
                </p:nvSpPr>
                <p:spPr>
                  <a:xfrm>
                    <a:off x="3505167" y="221038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Oval 113"/>
                  <p:cNvSpPr/>
                  <p:nvPr/>
                </p:nvSpPr>
                <p:spPr>
                  <a:xfrm>
                    <a:off x="3581368" y="259142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Oval 114"/>
                  <p:cNvSpPr/>
                  <p:nvPr/>
                </p:nvSpPr>
                <p:spPr>
                  <a:xfrm>
                    <a:off x="3733768" y="274384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6" name="Oval 115"/>
                  <p:cNvSpPr/>
                  <p:nvPr/>
                </p:nvSpPr>
                <p:spPr>
                  <a:xfrm>
                    <a:off x="3962370" y="251521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7" name="Oval 116"/>
                  <p:cNvSpPr/>
                  <p:nvPr/>
                </p:nvSpPr>
                <p:spPr>
                  <a:xfrm>
                    <a:off x="3962370" y="266763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8" name="Oval 117"/>
                  <p:cNvSpPr/>
                  <p:nvPr/>
                </p:nvSpPr>
                <p:spPr>
                  <a:xfrm>
                    <a:off x="4114770" y="221038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9" name="Oval 118"/>
                  <p:cNvSpPr/>
                  <p:nvPr/>
                </p:nvSpPr>
                <p:spPr>
                  <a:xfrm>
                    <a:off x="4038570" y="190555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0" name="Oval 119"/>
                  <p:cNvSpPr/>
                  <p:nvPr/>
                </p:nvSpPr>
                <p:spPr>
                  <a:xfrm>
                    <a:off x="4190971" y="266763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1" name="Oval 120"/>
                  <p:cNvSpPr/>
                  <p:nvPr/>
                </p:nvSpPr>
                <p:spPr>
                  <a:xfrm>
                    <a:off x="4343372" y="251521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 name="Oval 121"/>
                  <p:cNvSpPr/>
                  <p:nvPr/>
                </p:nvSpPr>
                <p:spPr>
                  <a:xfrm>
                    <a:off x="4495772" y="312329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3" name="Oval 122"/>
                  <p:cNvSpPr/>
                  <p:nvPr/>
                </p:nvSpPr>
                <p:spPr>
                  <a:xfrm>
                    <a:off x="4419572" y="198176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4" name="Oval 123"/>
                  <p:cNvSpPr/>
                  <p:nvPr/>
                </p:nvSpPr>
                <p:spPr>
                  <a:xfrm>
                    <a:off x="4571973" y="251521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5" name="Oval 124"/>
                  <p:cNvSpPr/>
                  <p:nvPr/>
                </p:nvSpPr>
                <p:spPr>
                  <a:xfrm>
                    <a:off x="4724374" y="198176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6" name="Oval 125"/>
                  <p:cNvSpPr/>
                  <p:nvPr/>
                </p:nvSpPr>
                <p:spPr>
                  <a:xfrm>
                    <a:off x="4876774" y="2362800"/>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7" name="Oval 126"/>
                  <p:cNvSpPr/>
                  <p:nvPr/>
                </p:nvSpPr>
                <p:spPr>
                  <a:xfrm>
                    <a:off x="5029175" y="221038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8" name="Oval 127"/>
                  <p:cNvSpPr/>
                  <p:nvPr/>
                </p:nvSpPr>
                <p:spPr>
                  <a:xfrm>
                    <a:off x="4952975" y="182934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9" name="Oval 128"/>
                  <p:cNvSpPr/>
                  <p:nvPr/>
                </p:nvSpPr>
                <p:spPr>
                  <a:xfrm>
                    <a:off x="5105375" y="2591424"/>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0" name="Oval 129"/>
                  <p:cNvSpPr/>
                  <p:nvPr/>
                </p:nvSpPr>
                <p:spPr>
                  <a:xfrm>
                    <a:off x="4114770" y="297087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1" name="Oval 130"/>
                  <p:cNvSpPr/>
                  <p:nvPr/>
                </p:nvSpPr>
                <p:spPr>
                  <a:xfrm>
                    <a:off x="3886169" y="312329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2" name="Oval 131"/>
                  <p:cNvSpPr/>
                  <p:nvPr/>
                </p:nvSpPr>
                <p:spPr>
                  <a:xfrm>
                    <a:off x="3505167" y="312329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 name="Oval 132"/>
                  <p:cNvSpPr/>
                  <p:nvPr/>
                </p:nvSpPr>
                <p:spPr>
                  <a:xfrm>
                    <a:off x="3581368" y="350433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4" name="Oval 133"/>
                  <p:cNvSpPr/>
                  <p:nvPr/>
                </p:nvSpPr>
                <p:spPr>
                  <a:xfrm>
                    <a:off x="3276566" y="3504332"/>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5" name="Oval 134"/>
                  <p:cNvSpPr/>
                  <p:nvPr/>
                </p:nvSpPr>
                <p:spPr>
                  <a:xfrm>
                    <a:off x="3047965" y="3732956"/>
                    <a:ext cx="152401" cy="1524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24642" name="TextBox 82"/>
              <p:cNvSpPr txBox="1">
                <a:spLocks noChangeArrowheads="1"/>
              </p:cNvSpPr>
              <p:nvPr/>
            </p:nvSpPr>
            <p:spPr bwMode="auto">
              <a:xfrm>
                <a:off x="2290718" y="4343400"/>
                <a:ext cx="225063" cy="36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x</a:t>
                </a:r>
              </a:p>
            </p:txBody>
          </p:sp>
          <p:sp>
            <p:nvSpPr>
              <p:cNvPr id="24643" name="TextBox 83"/>
              <p:cNvSpPr txBox="1">
                <a:spLocks noChangeArrowheads="1"/>
              </p:cNvSpPr>
              <p:nvPr/>
            </p:nvSpPr>
            <p:spPr bwMode="auto">
              <a:xfrm>
                <a:off x="-71482" y="2433486"/>
                <a:ext cx="225063" cy="36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y</a:t>
                </a:r>
              </a:p>
            </p:txBody>
          </p:sp>
        </p:grpSp>
        <p:grpSp>
          <p:nvGrpSpPr>
            <p:cNvPr id="24587" name="Group 27"/>
            <p:cNvGrpSpPr>
              <a:grpSpLocks/>
            </p:cNvGrpSpPr>
            <p:nvPr/>
          </p:nvGrpSpPr>
          <p:grpSpPr bwMode="auto">
            <a:xfrm>
              <a:off x="4500518" y="1056721"/>
              <a:ext cx="4491082" cy="3896317"/>
              <a:chOff x="4500518" y="816453"/>
              <a:chExt cx="4491082" cy="3896317"/>
            </a:xfrm>
          </p:grpSpPr>
          <p:cxnSp>
            <p:nvCxnSpPr>
              <p:cNvPr id="29" name="Straight Connector 28"/>
              <p:cNvCxnSpPr/>
              <p:nvPr/>
            </p:nvCxnSpPr>
            <p:spPr>
              <a:xfrm>
                <a:off x="4783116" y="1219720"/>
                <a:ext cx="0" cy="3046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00579" y="4266450"/>
                <a:ext cx="419102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4590" name="Group 30"/>
              <p:cNvGrpSpPr>
                <a:grpSpLocks/>
              </p:cNvGrpSpPr>
              <p:nvPr/>
            </p:nvGrpSpPr>
            <p:grpSpPr bwMode="auto">
              <a:xfrm rot="4023058">
                <a:off x="4876800" y="1578453"/>
                <a:ext cx="3733800" cy="2209800"/>
                <a:chOff x="1676400" y="1828800"/>
                <a:chExt cx="3733800" cy="2209800"/>
              </a:xfrm>
            </p:grpSpPr>
            <p:cxnSp>
              <p:nvCxnSpPr>
                <p:cNvPr id="34" name="Straight Connector 33"/>
                <p:cNvCxnSpPr/>
                <p:nvPr/>
              </p:nvCxnSpPr>
              <p:spPr>
                <a:xfrm flipV="1">
                  <a:off x="1675379" y="1828630"/>
                  <a:ext cx="3734189" cy="21336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1987690" y="3277598"/>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a:xfrm>
                  <a:off x="2436830" y="2819549"/>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p:nvPr/>
              </p:nvSpPr>
              <p:spPr>
                <a:xfrm>
                  <a:off x="2285504" y="3734687"/>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Oval 37"/>
                <p:cNvSpPr/>
                <p:nvPr/>
              </p:nvSpPr>
              <p:spPr>
                <a:xfrm>
                  <a:off x="2140871" y="3506229"/>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Oval 38"/>
                <p:cNvSpPr/>
                <p:nvPr/>
              </p:nvSpPr>
              <p:spPr>
                <a:xfrm>
                  <a:off x="2361358" y="3201345"/>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Oval 39"/>
                <p:cNvSpPr/>
                <p:nvPr/>
              </p:nvSpPr>
              <p:spPr>
                <a:xfrm>
                  <a:off x="2140331" y="3430146"/>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Oval 40"/>
                <p:cNvSpPr/>
                <p:nvPr/>
              </p:nvSpPr>
              <p:spPr>
                <a:xfrm>
                  <a:off x="1675176" y="3657300"/>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p:cNvSpPr/>
                <p:nvPr/>
              </p:nvSpPr>
              <p:spPr>
                <a:xfrm>
                  <a:off x="2292972" y="3582693"/>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2817741" y="3353195"/>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Oval 43"/>
                <p:cNvSpPr/>
                <p:nvPr/>
              </p:nvSpPr>
              <p:spPr>
                <a:xfrm>
                  <a:off x="2665561" y="2971557"/>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Oval 44"/>
                <p:cNvSpPr/>
                <p:nvPr/>
              </p:nvSpPr>
              <p:spPr>
                <a:xfrm>
                  <a:off x="2445613" y="3735241"/>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Oval 45"/>
                <p:cNvSpPr/>
                <p:nvPr/>
              </p:nvSpPr>
              <p:spPr>
                <a:xfrm>
                  <a:off x="2742730" y="3505901"/>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Oval 46"/>
                <p:cNvSpPr/>
                <p:nvPr/>
              </p:nvSpPr>
              <p:spPr>
                <a:xfrm>
                  <a:off x="2597557" y="3201359"/>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Oval 47"/>
                <p:cNvSpPr/>
                <p:nvPr/>
              </p:nvSpPr>
              <p:spPr>
                <a:xfrm>
                  <a:off x="2360975" y="3352891"/>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Oval 48"/>
                <p:cNvSpPr/>
                <p:nvPr/>
              </p:nvSpPr>
              <p:spPr>
                <a:xfrm>
                  <a:off x="2597411" y="3885707"/>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Oval 49"/>
                <p:cNvSpPr/>
                <p:nvPr/>
              </p:nvSpPr>
              <p:spPr>
                <a:xfrm>
                  <a:off x="2818123" y="2818931"/>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Oval 50"/>
                <p:cNvSpPr/>
                <p:nvPr/>
              </p:nvSpPr>
              <p:spPr>
                <a:xfrm>
                  <a:off x="3808969" y="2286815"/>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Oval 51"/>
                <p:cNvSpPr/>
                <p:nvPr/>
              </p:nvSpPr>
              <p:spPr>
                <a:xfrm>
                  <a:off x="3275270" y="2667688"/>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Oval 52"/>
                <p:cNvSpPr/>
                <p:nvPr/>
              </p:nvSpPr>
              <p:spPr>
                <a:xfrm>
                  <a:off x="3656642" y="2972244"/>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Oval 53"/>
                <p:cNvSpPr/>
                <p:nvPr/>
              </p:nvSpPr>
              <p:spPr>
                <a:xfrm>
                  <a:off x="3199417" y="3201030"/>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Oval 54"/>
                <p:cNvSpPr/>
                <p:nvPr/>
              </p:nvSpPr>
              <p:spPr>
                <a:xfrm>
                  <a:off x="3123248" y="2896397"/>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Oval 55"/>
                <p:cNvSpPr/>
                <p:nvPr/>
              </p:nvSpPr>
              <p:spPr>
                <a:xfrm>
                  <a:off x="3047079" y="2591763"/>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Oval 56"/>
                <p:cNvSpPr/>
                <p:nvPr/>
              </p:nvSpPr>
              <p:spPr>
                <a:xfrm>
                  <a:off x="3199181" y="2285511"/>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Oval 57"/>
                <p:cNvSpPr/>
                <p:nvPr/>
              </p:nvSpPr>
              <p:spPr>
                <a:xfrm>
                  <a:off x="3351822" y="2438058"/>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Oval 58"/>
                <p:cNvSpPr/>
                <p:nvPr/>
              </p:nvSpPr>
              <p:spPr>
                <a:xfrm>
                  <a:off x="3505307" y="2209968"/>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Oval 59"/>
                <p:cNvSpPr/>
                <p:nvPr/>
              </p:nvSpPr>
              <p:spPr>
                <a:xfrm>
                  <a:off x="3579934" y="2591528"/>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Oval 60"/>
                <p:cNvSpPr/>
                <p:nvPr/>
              </p:nvSpPr>
              <p:spPr>
                <a:xfrm>
                  <a:off x="3732575" y="2744075"/>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Oval 61"/>
                <p:cNvSpPr/>
                <p:nvPr/>
              </p:nvSpPr>
              <p:spPr>
                <a:xfrm>
                  <a:off x="3962150" y="2515446"/>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Oval 62"/>
                <p:cNvSpPr/>
                <p:nvPr/>
              </p:nvSpPr>
              <p:spPr>
                <a:xfrm>
                  <a:off x="3961767" y="2666992"/>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Oval 63"/>
                <p:cNvSpPr/>
                <p:nvPr/>
              </p:nvSpPr>
              <p:spPr>
                <a:xfrm>
                  <a:off x="4113632" y="2210654"/>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Oval 64"/>
                <p:cNvSpPr/>
                <p:nvPr/>
              </p:nvSpPr>
              <p:spPr>
                <a:xfrm>
                  <a:off x="4037464" y="1906021"/>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Oval 65"/>
                <p:cNvSpPr/>
                <p:nvPr/>
              </p:nvSpPr>
              <p:spPr>
                <a:xfrm>
                  <a:off x="4190881" y="2667453"/>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Oval 66"/>
                <p:cNvSpPr/>
                <p:nvPr/>
              </p:nvSpPr>
              <p:spPr>
                <a:xfrm>
                  <a:off x="4343444" y="2514827"/>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Oval 67"/>
                <p:cNvSpPr/>
                <p:nvPr/>
              </p:nvSpPr>
              <p:spPr>
                <a:xfrm>
                  <a:off x="4495162" y="3125556"/>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Oval 68"/>
                <p:cNvSpPr/>
                <p:nvPr/>
              </p:nvSpPr>
              <p:spPr>
                <a:xfrm>
                  <a:off x="4419298" y="1981485"/>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Oval 69"/>
                <p:cNvSpPr/>
                <p:nvPr/>
              </p:nvSpPr>
              <p:spPr>
                <a:xfrm>
                  <a:off x="4571095" y="2514670"/>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Oval 70"/>
                <p:cNvSpPr/>
                <p:nvPr/>
              </p:nvSpPr>
              <p:spPr>
                <a:xfrm>
                  <a:off x="4724501" y="1981406"/>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Oval 71"/>
                <p:cNvSpPr/>
                <p:nvPr/>
              </p:nvSpPr>
              <p:spPr>
                <a:xfrm>
                  <a:off x="4876681" y="2363044"/>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Oval 72"/>
                <p:cNvSpPr/>
                <p:nvPr/>
              </p:nvSpPr>
              <p:spPr>
                <a:xfrm>
                  <a:off x="5029244" y="2210419"/>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Oval 73"/>
                <p:cNvSpPr/>
                <p:nvPr/>
              </p:nvSpPr>
              <p:spPr>
                <a:xfrm>
                  <a:off x="4952535" y="1829702"/>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Oval 74"/>
                <p:cNvSpPr/>
                <p:nvPr/>
              </p:nvSpPr>
              <p:spPr>
                <a:xfrm>
                  <a:off x="5104490" y="2590516"/>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Oval 75"/>
                <p:cNvSpPr/>
                <p:nvPr/>
              </p:nvSpPr>
              <p:spPr>
                <a:xfrm>
                  <a:off x="4113408" y="2972548"/>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7" name="Oval 76"/>
                <p:cNvSpPr/>
                <p:nvPr/>
              </p:nvSpPr>
              <p:spPr>
                <a:xfrm>
                  <a:off x="3885374" y="3124251"/>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Oval 77"/>
                <p:cNvSpPr/>
                <p:nvPr/>
              </p:nvSpPr>
              <p:spPr>
                <a:xfrm>
                  <a:off x="3504080" y="3124870"/>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Oval 78"/>
                <p:cNvSpPr/>
                <p:nvPr/>
              </p:nvSpPr>
              <p:spPr>
                <a:xfrm>
                  <a:off x="3580789" y="3505586"/>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0" name="Oval 79"/>
                <p:cNvSpPr/>
                <p:nvPr/>
              </p:nvSpPr>
              <p:spPr>
                <a:xfrm>
                  <a:off x="3275585" y="3505664"/>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 name="Oval 80"/>
                <p:cNvSpPr/>
                <p:nvPr/>
              </p:nvSpPr>
              <p:spPr>
                <a:xfrm>
                  <a:off x="3047472" y="3734913"/>
                  <a:ext cx="152416" cy="1524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4591" name="TextBox 31"/>
              <p:cNvSpPr txBox="1">
                <a:spLocks noChangeArrowheads="1"/>
              </p:cNvSpPr>
              <p:nvPr/>
            </p:nvSpPr>
            <p:spPr bwMode="auto">
              <a:xfrm>
                <a:off x="6629400" y="4343400"/>
                <a:ext cx="225063" cy="36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x</a:t>
                </a:r>
              </a:p>
            </p:txBody>
          </p:sp>
          <p:sp>
            <p:nvSpPr>
              <p:cNvPr id="24592" name="TextBox 32"/>
              <p:cNvSpPr txBox="1">
                <a:spLocks noChangeArrowheads="1"/>
              </p:cNvSpPr>
              <p:nvPr/>
            </p:nvSpPr>
            <p:spPr bwMode="auto">
              <a:xfrm>
                <a:off x="4500518" y="2438400"/>
                <a:ext cx="225063" cy="36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y</a:t>
                </a:r>
              </a:p>
            </p:txBody>
          </p:sp>
        </p:grpSp>
      </p:grpSp>
    </p:spTree>
    <p:custDataLst>
      <p:tags r:id="rId1"/>
    </p:custDataLst>
    <p:extLst>
      <p:ext uri="{BB962C8B-B14F-4D97-AF65-F5344CB8AC3E}">
        <p14:creationId xmlns:p14="http://schemas.microsoft.com/office/powerpoint/2010/main" val="985624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5. Experiments</a:t>
            </a:r>
          </a:p>
        </p:txBody>
      </p:sp>
      <p:sp>
        <p:nvSpPr>
          <p:cNvPr id="25603" name="Content Placeholder 9"/>
          <p:cNvSpPr>
            <a:spLocks noGrp="1"/>
          </p:cNvSpPr>
          <p:nvPr>
            <p:ph type="body" idx="1"/>
          </p:nvPr>
        </p:nvSpPr>
        <p:spPr/>
        <p:txBody>
          <a:bodyPr/>
          <a:lstStyle/>
          <a:p>
            <a:r>
              <a:rPr lang="en-US" altLang="en-US" dirty="0"/>
              <a:t>What is it?</a:t>
            </a:r>
          </a:p>
          <a:p>
            <a:endParaRPr lang="en-US" altLang="en-US" dirty="0"/>
          </a:p>
          <a:p>
            <a:pPr eaLnBrk="1" hangingPunct="1"/>
            <a:r>
              <a:rPr lang="en-US" altLang="en-US" dirty="0"/>
              <a:t>Example?</a:t>
            </a:r>
          </a:p>
          <a:p>
            <a:pPr eaLnBrk="1" hangingPunct="1"/>
            <a:endParaRPr lang="en-US" altLang="en-US" dirty="0"/>
          </a:p>
          <a:p>
            <a:pPr eaLnBrk="1" hangingPunct="1"/>
            <a:r>
              <a:rPr lang="en-US" altLang="en-US" dirty="0"/>
              <a:t>Advantages?</a:t>
            </a:r>
          </a:p>
          <a:p>
            <a:pPr eaLnBrk="1" hangingPunct="1"/>
            <a:endParaRPr lang="en-US" altLang="en-US" dirty="0"/>
          </a:p>
          <a:p>
            <a:pPr eaLnBrk="1" hangingPunct="1"/>
            <a:r>
              <a:rPr lang="en-US" altLang="en-US" dirty="0"/>
              <a:t>Limitations?</a:t>
            </a:r>
          </a:p>
        </p:txBody>
      </p:sp>
    </p:spTree>
    <p:custDataLst>
      <p:tags r:id="rId1"/>
    </p:custDataLst>
    <p:extLst>
      <p:ext uri="{BB962C8B-B14F-4D97-AF65-F5344CB8AC3E}">
        <p14:creationId xmlns:p14="http://schemas.microsoft.com/office/powerpoint/2010/main" val="341365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a:t>5. Experiments</a:t>
            </a:r>
          </a:p>
        </p:txBody>
      </p:sp>
      <p:sp>
        <p:nvSpPr>
          <p:cNvPr id="105475" name="Rectangle 3"/>
          <p:cNvSpPr>
            <a:spLocks noGrp="1" noChangeArrowheads="1"/>
          </p:cNvSpPr>
          <p:nvPr>
            <p:ph type="body" idx="1"/>
          </p:nvPr>
        </p:nvSpPr>
        <p:spPr>
          <a:xfrm>
            <a:off x="859368" y="1664368"/>
            <a:ext cx="10215033" cy="2438400"/>
          </a:xfrm>
        </p:spPr>
        <p:txBody>
          <a:bodyPr/>
          <a:lstStyle/>
          <a:p>
            <a:pPr eaLnBrk="1" hangingPunct="1"/>
            <a:r>
              <a:rPr lang="en-US" altLang="en-US" dirty="0">
                <a:latin typeface="Times New Roman" pitchFamily="18" charset="0"/>
                <a:cs typeface="Times New Roman" pitchFamily="18" charset="0"/>
              </a:rPr>
              <a:t>Variables:</a:t>
            </a:r>
          </a:p>
          <a:p>
            <a:pPr lvl="1" eaLnBrk="1" hangingPunct="1"/>
            <a:r>
              <a:rPr lang="en-US" altLang="en-US" dirty="0">
                <a:latin typeface="Times New Roman" pitchFamily="18" charset="0"/>
                <a:cs typeface="Times New Roman" pitchFamily="18" charset="0"/>
              </a:rPr>
              <a:t>Independent Variable (IV)</a:t>
            </a:r>
          </a:p>
          <a:p>
            <a:pPr marL="1147763" lvl="2" indent="-285750" eaLnBrk="1" hangingPunct="1"/>
            <a:r>
              <a:rPr lang="en-US" altLang="en-US" dirty="0">
                <a:latin typeface="Times New Roman" pitchFamily="18" charset="0"/>
                <a:cs typeface="Times New Roman" pitchFamily="18" charset="0"/>
              </a:rPr>
              <a:t>Classification Variable (CV)</a:t>
            </a:r>
          </a:p>
          <a:p>
            <a:pPr lvl="1" eaLnBrk="1" hangingPunct="1"/>
            <a:r>
              <a:rPr lang="en-US" altLang="en-US" dirty="0">
                <a:latin typeface="Times New Roman" pitchFamily="18" charset="0"/>
                <a:cs typeface="Times New Roman" pitchFamily="18" charset="0"/>
              </a:rPr>
              <a:t>Dependent Variable (DV)</a:t>
            </a:r>
          </a:p>
        </p:txBody>
      </p:sp>
      <p:sp>
        <p:nvSpPr>
          <p:cNvPr id="105476" name="Rectangle 4"/>
          <p:cNvSpPr>
            <a:spLocks noChangeArrowheads="1"/>
          </p:cNvSpPr>
          <p:nvPr/>
        </p:nvSpPr>
        <p:spPr bwMode="auto">
          <a:xfrm>
            <a:off x="812800" y="4114800"/>
            <a:ext cx="934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SzPct val="70000"/>
            </a:pPr>
            <a:r>
              <a:rPr lang="en-US" altLang="en-US">
                <a:latin typeface="Times New Roman" pitchFamily="18" charset="0"/>
                <a:cs typeface="Times New Roman" pitchFamily="18" charset="0"/>
              </a:rPr>
              <a:t>Conditions/Groups:</a:t>
            </a:r>
          </a:p>
          <a:p>
            <a:pPr lvl="1" eaLnBrk="1" hangingPunct="1">
              <a:buSzPct val="65000"/>
              <a:buFont typeface="Arial" charset="0"/>
              <a:buChar char="•"/>
            </a:pPr>
            <a:r>
              <a:rPr lang="en-US" altLang="en-US">
                <a:latin typeface="Times New Roman" pitchFamily="18" charset="0"/>
                <a:cs typeface="Times New Roman" pitchFamily="18" charset="0"/>
              </a:rPr>
              <a:t>Control</a:t>
            </a:r>
          </a:p>
          <a:p>
            <a:pPr lvl="1" eaLnBrk="1" hangingPunct="1">
              <a:buSzPct val="65000"/>
              <a:buFont typeface="Arial" charset="0"/>
              <a:buChar char="•"/>
            </a:pPr>
            <a:r>
              <a:rPr lang="en-US" altLang="en-US">
                <a:latin typeface="Times New Roman" pitchFamily="18" charset="0"/>
                <a:cs typeface="Times New Roman" pitchFamily="18" charset="0"/>
              </a:rPr>
              <a:t>Experimental</a:t>
            </a:r>
          </a:p>
          <a:p>
            <a:pPr lvl="1" eaLnBrk="1" hangingPunct="1">
              <a:buSzPct val="65000"/>
              <a:buFont typeface="Arial" charset="0"/>
              <a:buChar char="•"/>
            </a:pPr>
            <a:endParaRPr lang="en-US" altLang="en-US">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623430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amond(in)">
                                      <p:cBhvr>
                                        <p:cTn id="7" dur="500"/>
                                        <p:tgtEl>
                                          <p:spTgt spid="105475">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05475">
                                            <p:txEl>
                                              <p:pRg st="1" end="1"/>
                                            </p:txEl>
                                          </p:spTgt>
                                        </p:tgtEl>
                                        <p:attrNameLst>
                                          <p:attrName>style.visibility</p:attrName>
                                        </p:attrNameLst>
                                      </p:cBhvr>
                                      <p:to>
                                        <p:strVal val="visible"/>
                                      </p:to>
                                    </p:set>
                                    <p:animEffect transition="in" filter="diamond(in)">
                                      <p:cBhvr>
                                        <p:cTn id="10" dur="500"/>
                                        <p:tgtEl>
                                          <p:spTgt spid="105475">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05475">
                                            <p:txEl>
                                              <p:pRg st="2" end="2"/>
                                            </p:txEl>
                                          </p:spTgt>
                                        </p:tgtEl>
                                        <p:attrNameLst>
                                          <p:attrName>style.visibility</p:attrName>
                                        </p:attrNameLst>
                                      </p:cBhvr>
                                      <p:to>
                                        <p:strVal val="visible"/>
                                      </p:to>
                                    </p:set>
                                    <p:animEffect transition="in" filter="diamond(in)">
                                      <p:cBhvr>
                                        <p:cTn id="13" dur="500"/>
                                        <p:tgtEl>
                                          <p:spTgt spid="105475">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05475">
                                            <p:txEl>
                                              <p:pRg st="3" end="3"/>
                                            </p:txEl>
                                          </p:spTgt>
                                        </p:tgtEl>
                                        <p:attrNameLst>
                                          <p:attrName>style.visibility</p:attrName>
                                        </p:attrNameLst>
                                      </p:cBhvr>
                                      <p:to>
                                        <p:strVal val="visible"/>
                                      </p:to>
                                    </p:set>
                                    <p:animEffect transition="in" filter="diamond(in)">
                                      <p:cBhvr>
                                        <p:cTn id="16" dur="500"/>
                                        <p:tgtEl>
                                          <p:spTgt spid="10547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105476"/>
                                        </p:tgtEl>
                                        <p:attrNameLst>
                                          <p:attrName>style.visibility</p:attrName>
                                        </p:attrNameLst>
                                      </p:cBhvr>
                                      <p:to>
                                        <p:strVal val="visible"/>
                                      </p:to>
                                    </p:set>
                                    <p:anim calcmode="lin" valueType="num">
                                      <p:cBhvr additive="base">
                                        <p:cTn id="21" dur="500" fill="hold"/>
                                        <p:tgtEl>
                                          <p:spTgt spid="105476"/>
                                        </p:tgtEl>
                                        <p:attrNameLst>
                                          <p:attrName>ppt_x</p:attrName>
                                        </p:attrNameLst>
                                      </p:cBhvr>
                                      <p:tavLst>
                                        <p:tav tm="0">
                                          <p:val>
                                            <p:strVal val="1+#ppt_w/2"/>
                                          </p:val>
                                        </p:tav>
                                        <p:tav tm="100000">
                                          <p:val>
                                            <p:strVal val="#ppt_x"/>
                                          </p:val>
                                        </p:tav>
                                      </p:tavLst>
                                    </p:anim>
                                    <p:anim calcmode="lin" valueType="num">
                                      <p:cBhvr additive="base">
                                        <p:cTn id="22" dur="500" fill="hold"/>
                                        <p:tgtEl>
                                          <p:spTgt spid="1054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P spid="10547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5. Experiments</a:t>
            </a:r>
          </a:p>
        </p:txBody>
      </p:sp>
      <p:sp>
        <p:nvSpPr>
          <p:cNvPr id="27651" name="Rectangle 3"/>
          <p:cNvSpPr>
            <a:spLocks noGrp="1" noChangeArrowheads="1"/>
          </p:cNvSpPr>
          <p:nvPr>
            <p:ph type="body" idx="1"/>
          </p:nvPr>
        </p:nvSpPr>
        <p:spPr>
          <a:xfrm>
            <a:off x="406401" y="1728534"/>
            <a:ext cx="10215033" cy="4527884"/>
          </a:xfrm>
          <a:noFill/>
        </p:spPr>
        <p:txBody>
          <a:bodyPr/>
          <a:lstStyle/>
          <a:p>
            <a:pPr eaLnBrk="1" hangingPunct="1"/>
            <a:r>
              <a:rPr lang="en-US" altLang="en-US" b="1" dirty="0"/>
              <a:t>Random Assignment</a:t>
            </a:r>
          </a:p>
          <a:p>
            <a:pPr eaLnBrk="1" hangingPunct="1"/>
            <a:endParaRPr lang="en-US" altLang="en-US" dirty="0"/>
          </a:p>
          <a:p>
            <a:pPr eaLnBrk="1" hangingPunct="1"/>
            <a:r>
              <a:rPr lang="en-US" altLang="en-US" dirty="0"/>
              <a:t>Can participants influence the results?</a:t>
            </a:r>
          </a:p>
          <a:p>
            <a:pPr marL="784225" lvl="1" indent="-342900" eaLnBrk="1" hangingPunct="1"/>
            <a:r>
              <a:rPr lang="en-US" altLang="en-US" b="1" dirty="0"/>
              <a:t>Single blind study</a:t>
            </a:r>
          </a:p>
          <a:p>
            <a:pPr marL="784225" lvl="1" indent="-342900" eaLnBrk="1" hangingPunct="1"/>
            <a:r>
              <a:rPr lang="en-US" altLang="en-US" b="1" dirty="0"/>
              <a:t>Placebo</a:t>
            </a:r>
          </a:p>
          <a:p>
            <a:pPr eaLnBrk="1" hangingPunct="1"/>
            <a:endParaRPr lang="en-US" altLang="en-US" dirty="0"/>
          </a:p>
          <a:p>
            <a:pPr eaLnBrk="1" hangingPunct="1"/>
            <a:r>
              <a:rPr lang="en-US" altLang="en-US" b="1" dirty="0"/>
              <a:t>Experimenter Effects </a:t>
            </a:r>
            <a:r>
              <a:rPr lang="en-US" altLang="en-US" dirty="0"/>
              <a:t>(Bias)</a:t>
            </a:r>
          </a:p>
          <a:p>
            <a:pPr marL="784225" lvl="1" indent="-342900" eaLnBrk="1" hangingPunct="1"/>
            <a:r>
              <a:rPr lang="en-US" altLang="en-US" b="1" dirty="0"/>
              <a:t>Double Blind Study</a:t>
            </a:r>
          </a:p>
        </p:txBody>
      </p:sp>
    </p:spTree>
    <p:custDataLst>
      <p:tags r:id="rId1"/>
    </p:custDataLst>
    <p:extLst>
      <p:ext uri="{BB962C8B-B14F-4D97-AF65-F5344CB8AC3E}">
        <p14:creationId xmlns:p14="http://schemas.microsoft.com/office/powerpoint/2010/main" val="3252152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normAutofit/>
          </a:bodyPr>
          <a:lstStyle/>
          <a:p>
            <a:r>
              <a:rPr lang="en-US" sz="3600" dirty="0"/>
              <a:t>We will examine what makes psychology </a:t>
            </a:r>
            <a:r>
              <a:rPr lang="en-US" sz="3600" dirty="0">
                <a:solidFill>
                  <a:srgbClr val="FF0000"/>
                </a:solidFill>
              </a:rPr>
              <a:t>scientific</a:t>
            </a:r>
            <a:r>
              <a:rPr lang="en-US" sz="3600" dirty="0"/>
              <a:t> and how we go about declaring with a great deal of certainty that our treatment plan was the </a:t>
            </a:r>
            <a:r>
              <a:rPr lang="en-US" sz="3600" dirty="0">
                <a:solidFill>
                  <a:srgbClr val="FF0000"/>
                </a:solidFill>
              </a:rPr>
              <a:t>cause of the change</a:t>
            </a:r>
            <a:r>
              <a:rPr lang="en-US" sz="3600" dirty="0"/>
              <a:t>.</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t>5. Experiments</a:t>
            </a:r>
          </a:p>
        </p:txBody>
      </p:sp>
      <p:sp>
        <p:nvSpPr>
          <p:cNvPr id="28675" name="Rectangle 3"/>
          <p:cNvSpPr>
            <a:spLocks noGrp="1" noChangeArrowheads="1"/>
          </p:cNvSpPr>
          <p:nvPr>
            <p:ph type="body" idx="1"/>
          </p:nvPr>
        </p:nvSpPr>
        <p:spPr>
          <a:xfrm>
            <a:off x="406401" y="1608220"/>
            <a:ext cx="10215033" cy="1752600"/>
          </a:xfrm>
        </p:spPr>
        <p:txBody>
          <a:bodyPr/>
          <a:lstStyle/>
          <a:p>
            <a:pPr eaLnBrk="1" hangingPunct="1"/>
            <a:r>
              <a:rPr lang="en-US" altLang="en-US" dirty="0"/>
              <a:t>Two Types</a:t>
            </a:r>
          </a:p>
          <a:p>
            <a:pPr lvl="1" eaLnBrk="1" hangingPunct="1"/>
            <a:r>
              <a:rPr lang="en-US" altLang="en-US" b="1" dirty="0"/>
              <a:t>Longitudinal</a:t>
            </a:r>
          </a:p>
          <a:p>
            <a:pPr lvl="1" eaLnBrk="1" hangingPunct="1"/>
            <a:r>
              <a:rPr lang="en-US" altLang="en-US" b="1" dirty="0"/>
              <a:t>Cross-sectional</a:t>
            </a:r>
          </a:p>
        </p:txBody>
      </p:sp>
      <p:grpSp>
        <p:nvGrpSpPr>
          <p:cNvPr id="2" name="Group 19"/>
          <p:cNvGrpSpPr>
            <a:grpSpLocks/>
          </p:cNvGrpSpPr>
          <p:nvPr/>
        </p:nvGrpSpPr>
        <p:grpSpPr bwMode="auto">
          <a:xfrm>
            <a:off x="304800" y="3200400"/>
            <a:ext cx="11480800" cy="3200400"/>
            <a:chOff x="228600" y="3200400"/>
            <a:chExt cx="8610600" cy="3200400"/>
          </a:xfrm>
        </p:grpSpPr>
        <p:grpSp>
          <p:nvGrpSpPr>
            <p:cNvPr id="28677" name="Group 4"/>
            <p:cNvGrpSpPr>
              <a:grpSpLocks/>
            </p:cNvGrpSpPr>
            <p:nvPr/>
          </p:nvGrpSpPr>
          <p:grpSpPr bwMode="auto">
            <a:xfrm>
              <a:off x="5318125" y="3200400"/>
              <a:ext cx="3444875" cy="1868488"/>
              <a:chOff x="374" y="2663"/>
              <a:chExt cx="2170" cy="1177"/>
            </a:xfrm>
          </p:grpSpPr>
          <p:sp>
            <p:nvSpPr>
              <p:cNvPr id="28689" name="Text Box 5"/>
              <p:cNvSpPr txBox="1">
                <a:spLocks noChangeArrowheads="1"/>
              </p:cNvSpPr>
              <p:nvPr/>
            </p:nvSpPr>
            <p:spPr bwMode="auto">
              <a:xfrm>
                <a:off x="374" y="2663"/>
                <a:ext cx="114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charset="0"/>
                  </a:rPr>
                  <a:t>Cross-sectional Study</a:t>
                </a:r>
              </a:p>
            </p:txBody>
          </p:sp>
          <p:sp>
            <p:nvSpPr>
              <p:cNvPr id="28690" name="AutoShape 6"/>
              <p:cNvSpPr>
                <a:spLocks noChangeArrowheads="1"/>
              </p:cNvSpPr>
              <p:nvPr/>
            </p:nvSpPr>
            <p:spPr bwMode="auto">
              <a:xfrm>
                <a:off x="624" y="2928"/>
                <a:ext cx="1920" cy="24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Group A: 20 year olds</a:t>
                </a:r>
              </a:p>
            </p:txBody>
          </p:sp>
          <p:sp>
            <p:nvSpPr>
              <p:cNvPr id="28691" name="AutoShape 7"/>
              <p:cNvSpPr>
                <a:spLocks noChangeArrowheads="1"/>
              </p:cNvSpPr>
              <p:nvPr/>
            </p:nvSpPr>
            <p:spPr bwMode="auto">
              <a:xfrm>
                <a:off x="624" y="3264"/>
                <a:ext cx="1920" cy="240"/>
              </a:xfrm>
              <a:prstGeom prst="roundRect">
                <a:avLst>
                  <a:gd name="adj" fmla="val 16667"/>
                </a:avLst>
              </a:prstGeom>
              <a:solidFill>
                <a:srgbClr val="FF990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Group B: 40 year olds</a:t>
                </a:r>
              </a:p>
            </p:txBody>
          </p:sp>
          <p:sp>
            <p:nvSpPr>
              <p:cNvPr id="28692" name="AutoShape 8"/>
              <p:cNvSpPr>
                <a:spLocks noChangeArrowheads="1"/>
              </p:cNvSpPr>
              <p:nvPr/>
            </p:nvSpPr>
            <p:spPr bwMode="auto">
              <a:xfrm>
                <a:off x="624" y="3600"/>
                <a:ext cx="1920" cy="240"/>
              </a:xfrm>
              <a:prstGeom prst="roundRect">
                <a:avLst>
                  <a:gd name="adj" fmla="val 16667"/>
                </a:avLst>
              </a:prstGeom>
              <a:solidFill>
                <a:srgbClr val="00FF0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Group C: 60 year olds</a:t>
                </a:r>
              </a:p>
            </p:txBody>
          </p:sp>
        </p:grpSp>
        <p:sp>
          <p:nvSpPr>
            <p:cNvPr id="28678" name="Line 9"/>
            <p:cNvSpPr>
              <a:spLocks noChangeShapeType="1"/>
            </p:cNvSpPr>
            <p:nvPr/>
          </p:nvSpPr>
          <p:spPr bwMode="auto">
            <a:xfrm>
              <a:off x="228600" y="5943600"/>
              <a:ext cx="861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9" name="Text Box 10"/>
            <p:cNvSpPr txBox="1">
              <a:spLocks noChangeArrowheads="1"/>
            </p:cNvSpPr>
            <p:nvPr/>
          </p:nvSpPr>
          <p:spPr bwMode="auto">
            <a:xfrm>
              <a:off x="228600" y="5942013"/>
              <a:ext cx="8534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b="1">
                  <a:solidFill>
                    <a:schemeClr val="tx2"/>
                  </a:solidFill>
                  <a:latin typeface="Arial" charset="0"/>
                </a:rPr>
                <a:t>Time</a:t>
              </a:r>
            </a:p>
          </p:txBody>
        </p:sp>
        <p:sp>
          <p:nvSpPr>
            <p:cNvPr id="28680" name="Line 11"/>
            <p:cNvSpPr>
              <a:spLocks noChangeShapeType="1"/>
            </p:cNvSpPr>
            <p:nvPr/>
          </p:nvSpPr>
          <p:spPr bwMode="auto">
            <a:xfrm>
              <a:off x="6858000" y="53340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Line 12"/>
            <p:cNvSpPr>
              <a:spLocks noChangeShapeType="1"/>
            </p:cNvSpPr>
            <p:nvPr/>
          </p:nvSpPr>
          <p:spPr bwMode="auto">
            <a:xfrm>
              <a:off x="7239000" y="53340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8682" name="Group 13"/>
            <p:cNvGrpSpPr>
              <a:grpSpLocks/>
            </p:cNvGrpSpPr>
            <p:nvPr/>
          </p:nvGrpSpPr>
          <p:grpSpPr bwMode="auto">
            <a:xfrm>
              <a:off x="228600" y="4684713"/>
              <a:ext cx="4876800" cy="1182687"/>
              <a:chOff x="144" y="3191"/>
              <a:chExt cx="3072" cy="745"/>
            </a:xfrm>
          </p:grpSpPr>
          <p:sp>
            <p:nvSpPr>
              <p:cNvPr id="28683" name="Text Box 14"/>
              <p:cNvSpPr txBox="1">
                <a:spLocks noChangeArrowheads="1"/>
              </p:cNvSpPr>
              <p:nvPr/>
            </p:nvSpPr>
            <p:spPr bwMode="auto">
              <a:xfrm>
                <a:off x="182" y="3191"/>
                <a:ext cx="30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Longitudinal Study</a:t>
                </a:r>
              </a:p>
            </p:txBody>
          </p:sp>
          <p:sp>
            <p:nvSpPr>
              <p:cNvPr id="28684" name="AutoShape 15"/>
              <p:cNvSpPr>
                <a:spLocks noChangeArrowheads="1"/>
              </p:cNvSpPr>
              <p:nvPr/>
            </p:nvSpPr>
            <p:spPr bwMode="auto">
              <a:xfrm>
                <a:off x="144" y="3552"/>
                <a:ext cx="816" cy="384"/>
              </a:xfrm>
              <a:prstGeom prst="roundRect">
                <a:avLst>
                  <a:gd name="adj" fmla="val 16667"/>
                </a:avLst>
              </a:prstGeom>
              <a:solidFill>
                <a:srgbClr val="FFFF00"/>
              </a:solidFill>
              <a:ln w="9525">
                <a:solidFill>
                  <a:srgbClr val="000000"/>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Group A</a:t>
                </a:r>
              </a:p>
              <a:p>
                <a:pPr algn="ctr" eaLnBrk="1" hangingPunct="1">
                  <a:spcBef>
                    <a:spcPct val="0"/>
                  </a:spcBef>
                  <a:buFontTx/>
                  <a:buNone/>
                </a:pPr>
                <a:r>
                  <a:rPr lang="en-US" altLang="en-US" sz="1800">
                    <a:latin typeface="Arial" charset="0"/>
                  </a:rPr>
                  <a:t>at age 20</a:t>
                </a:r>
              </a:p>
            </p:txBody>
          </p:sp>
          <p:sp>
            <p:nvSpPr>
              <p:cNvPr id="28685" name="AutoShape 16"/>
              <p:cNvSpPr>
                <a:spLocks noChangeArrowheads="1"/>
              </p:cNvSpPr>
              <p:nvPr/>
            </p:nvSpPr>
            <p:spPr bwMode="auto">
              <a:xfrm>
                <a:off x="1296" y="3552"/>
                <a:ext cx="816" cy="384"/>
              </a:xfrm>
              <a:prstGeom prst="roundRect">
                <a:avLst>
                  <a:gd name="adj" fmla="val 16667"/>
                </a:avLst>
              </a:prstGeom>
              <a:solidFill>
                <a:srgbClr val="FFFF00"/>
              </a:solidFill>
              <a:ln w="9525">
                <a:solidFill>
                  <a:srgbClr val="000000"/>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Group A</a:t>
                </a:r>
              </a:p>
              <a:p>
                <a:pPr algn="ctr" eaLnBrk="1" hangingPunct="1">
                  <a:spcBef>
                    <a:spcPct val="0"/>
                  </a:spcBef>
                  <a:buFontTx/>
                  <a:buNone/>
                </a:pPr>
                <a:r>
                  <a:rPr lang="en-US" altLang="en-US" sz="1800">
                    <a:latin typeface="Arial" charset="0"/>
                  </a:rPr>
                  <a:t>at age 40</a:t>
                </a:r>
              </a:p>
            </p:txBody>
          </p:sp>
          <p:sp>
            <p:nvSpPr>
              <p:cNvPr id="28686" name="AutoShape 17"/>
              <p:cNvSpPr>
                <a:spLocks noChangeArrowheads="1"/>
              </p:cNvSpPr>
              <p:nvPr/>
            </p:nvSpPr>
            <p:spPr bwMode="auto">
              <a:xfrm>
                <a:off x="2400" y="3552"/>
                <a:ext cx="816" cy="384"/>
              </a:xfrm>
              <a:prstGeom prst="roundRect">
                <a:avLst>
                  <a:gd name="adj" fmla="val 16667"/>
                </a:avLst>
              </a:prstGeom>
              <a:solidFill>
                <a:srgbClr val="FFFF00"/>
              </a:solidFill>
              <a:ln w="9525">
                <a:solidFill>
                  <a:srgbClr val="000000"/>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Group A</a:t>
                </a:r>
              </a:p>
              <a:p>
                <a:pPr algn="ctr" eaLnBrk="1" hangingPunct="1">
                  <a:spcBef>
                    <a:spcPct val="0"/>
                  </a:spcBef>
                  <a:buFontTx/>
                  <a:buNone/>
                </a:pPr>
                <a:r>
                  <a:rPr lang="en-US" altLang="en-US" sz="1800">
                    <a:latin typeface="Arial" charset="0"/>
                  </a:rPr>
                  <a:t>at age 60</a:t>
                </a:r>
              </a:p>
            </p:txBody>
          </p:sp>
          <p:sp>
            <p:nvSpPr>
              <p:cNvPr id="28687" name="Line 18"/>
              <p:cNvSpPr>
                <a:spLocks noChangeShapeType="1"/>
              </p:cNvSpPr>
              <p:nvPr/>
            </p:nvSpPr>
            <p:spPr bwMode="auto">
              <a:xfrm>
                <a:off x="1008" y="3792"/>
                <a:ext cx="2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8" name="Line 19"/>
              <p:cNvSpPr>
                <a:spLocks noChangeShapeType="1"/>
              </p:cNvSpPr>
              <p:nvPr/>
            </p:nvSpPr>
            <p:spPr bwMode="auto">
              <a:xfrm>
                <a:off x="2160" y="3792"/>
                <a:ext cx="19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ustDataLst>
      <p:tags r:id="rId1"/>
    </p:custDataLst>
    <p:extLst>
      <p:ext uri="{BB962C8B-B14F-4D97-AF65-F5344CB8AC3E}">
        <p14:creationId xmlns:p14="http://schemas.microsoft.com/office/powerpoint/2010/main" val="4143186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Multimethod Research</a:t>
            </a:r>
          </a:p>
        </p:txBody>
      </p:sp>
      <p:sp>
        <p:nvSpPr>
          <p:cNvPr id="29699" name="Rectangle 3"/>
          <p:cNvSpPr>
            <a:spLocks noGrp="1" noChangeArrowheads="1"/>
          </p:cNvSpPr>
          <p:nvPr>
            <p:ph type="body" idx="1"/>
          </p:nvPr>
        </p:nvSpPr>
        <p:spPr>
          <a:xfrm>
            <a:off x="711200" y="1981200"/>
            <a:ext cx="10769600" cy="4648200"/>
          </a:xfrm>
        </p:spPr>
        <p:txBody>
          <a:bodyPr/>
          <a:lstStyle/>
          <a:p>
            <a:pPr eaLnBrk="1" hangingPunct="1">
              <a:lnSpc>
                <a:spcPct val="90000"/>
              </a:lnSpc>
            </a:pPr>
            <a:r>
              <a:rPr lang="en-US" altLang="en-US" sz="2800"/>
              <a:t>Any combination of the five preceding research methods can be used to answer one question</a:t>
            </a:r>
          </a:p>
          <a:p>
            <a:pPr lvl="1" eaLnBrk="1" hangingPunct="1">
              <a:lnSpc>
                <a:spcPct val="90000"/>
              </a:lnSpc>
            </a:pPr>
            <a:r>
              <a:rPr lang="en-US" altLang="en-US" sz="2400"/>
              <a:t>A </a:t>
            </a:r>
            <a:r>
              <a:rPr lang="en-US" altLang="en-US" sz="2400" b="1">
                <a:solidFill>
                  <a:srgbClr val="FF0066"/>
                </a:solidFill>
              </a:rPr>
              <a:t>survey</a:t>
            </a:r>
            <a:r>
              <a:rPr lang="en-US" altLang="en-US" sz="2400"/>
              <a:t> could be given to help find </a:t>
            </a:r>
            <a:r>
              <a:rPr lang="en-US" altLang="en-US" sz="2400" b="1">
                <a:solidFill>
                  <a:schemeClr val="accent1"/>
                </a:solidFill>
              </a:rPr>
              <a:t>correlations</a:t>
            </a:r>
            <a:r>
              <a:rPr lang="en-US" altLang="en-US" sz="2400"/>
              <a:t> between study variables.</a:t>
            </a:r>
          </a:p>
          <a:p>
            <a:pPr lvl="1" eaLnBrk="1" hangingPunct="1">
              <a:lnSpc>
                <a:spcPct val="90000"/>
              </a:lnSpc>
            </a:pPr>
            <a:r>
              <a:rPr lang="en-US" altLang="en-US" sz="2400"/>
              <a:t>From this, </a:t>
            </a:r>
            <a:r>
              <a:rPr lang="en-US" altLang="en-US" sz="2400" b="1">
                <a:solidFill>
                  <a:srgbClr val="000099"/>
                </a:solidFill>
              </a:rPr>
              <a:t>observational research </a:t>
            </a:r>
            <a:r>
              <a:rPr lang="en-US" altLang="en-US" sz="2400"/>
              <a:t>or</a:t>
            </a:r>
            <a:r>
              <a:rPr lang="en-US" altLang="en-US" sz="2400" b="1">
                <a:solidFill>
                  <a:srgbClr val="000099"/>
                </a:solidFill>
              </a:rPr>
              <a:t> </a:t>
            </a:r>
            <a:r>
              <a:rPr lang="en-US" altLang="en-US" sz="2400" b="1">
                <a:solidFill>
                  <a:srgbClr val="009999"/>
                </a:solidFill>
              </a:rPr>
              <a:t>case studies</a:t>
            </a:r>
            <a:r>
              <a:rPr lang="en-US" altLang="en-US" sz="2400"/>
              <a:t> (through interviews) could be used to discover other potential confounding variables and to correlate observer ratings with the scores from the self-report survey.</a:t>
            </a:r>
          </a:p>
          <a:p>
            <a:pPr lvl="1" eaLnBrk="1" hangingPunct="1">
              <a:lnSpc>
                <a:spcPct val="90000"/>
              </a:lnSpc>
            </a:pPr>
            <a:r>
              <a:rPr lang="en-US" altLang="en-US" sz="2400"/>
              <a:t>An </a:t>
            </a:r>
            <a:r>
              <a:rPr lang="en-US" altLang="en-US" sz="2400" b="1">
                <a:solidFill>
                  <a:srgbClr val="6600CC"/>
                </a:solidFill>
              </a:rPr>
              <a:t>experiment</a:t>
            </a:r>
            <a:r>
              <a:rPr lang="en-US" altLang="en-US" sz="2400"/>
              <a:t> can be designed to more completely test a hypothesis and to draw cause-and-effect relationships. </a:t>
            </a:r>
          </a:p>
        </p:txBody>
      </p:sp>
    </p:spTree>
    <p:custDataLst>
      <p:tags r:id="rId1"/>
    </p:custDataLst>
    <p:extLst>
      <p:ext uri="{BB962C8B-B14F-4D97-AF65-F5344CB8AC3E}">
        <p14:creationId xmlns:p14="http://schemas.microsoft.com/office/powerpoint/2010/main" val="356948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2.2</a:t>
            </a:r>
          </a:p>
        </p:txBody>
      </p:sp>
      <p:sp>
        <p:nvSpPr>
          <p:cNvPr id="5" name="Text Placeholder 4"/>
          <p:cNvSpPr>
            <a:spLocks noGrp="1"/>
          </p:cNvSpPr>
          <p:nvPr>
            <p:ph type="body" idx="1"/>
          </p:nvPr>
        </p:nvSpPr>
        <p:spPr/>
        <p:txBody>
          <a:bodyPr/>
          <a:lstStyle/>
          <a:p>
            <a:r>
              <a:rPr lang="en-US" dirty="0"/>
              <a:t>Behavioral Assessment</a:t>
            </a:r>
          </a:p>
        </p:txBody>
      </p:sp>
    </p:spTree>
    <p:extLst>
      <p:ext uri="{BB962C8B-B14F-4D97-AF65-F5344CB8AC3E}">
        <p14:creationId xmlns:p14="http://schemas.microsoft.com/office/powerpoint/2010/main" val="1242139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behavioral assessment?</a:t>
            </a:r>
          </a:p>
        </p:txBody>
      </p:sp>
      <p:sp>
        <p:nvSpPr>
          <p:cNvPr id="5" name="Content Placeholder 4"/>
          <p:cNvSpPr>
            <a:spLocks noGrp="1"/>
          </p:cNvSpPr>
          <p:nvPr>
            <p:ph idx="1"/>
          </p:nvPr>
        </p:nvSpPr>
        <p:spPr/>
        <p:txBody>
          <a:bodyPr/>
          <a:lstStyle/>
          <a:p>
            <a:r>
              <a:rPr lang="en-US" dirty="0"/>
              <a:t>The measurement of a target behavior.</a:t>
            </a:r>
          </a:p>
          <a:p>
            <a:pPr lvl="1"/>
            <a:r>
              <a:rPr lang="en-US" dirty="0"/>
              <a:t>THE WHAT?????</a:t>
            </a:r>
          </a:p>
          <a:p>
            <a:endParaRPr lang="en-US" dirty="0"/>
          </a:p>
          <a:p>
            <a:r>
              <a:rPr lang="en-US" dirty="0"/>
              <a:t>A target behavior is….. </a:t>
            </a:r>
          </a:p>
          <a:p>
            <a:pPr lvl="1"/>
            <a:r>
              <a:rPr lang="en-US" dirty="0"/>
              <a:t>It can be an _____ or a _____.</a:t>
            </a:r>
          </a:p>
          <a:p>
            <a:pPr marL="457200" lvl="1" indent="0">
              <a:buNone/>
            </a:pPr>
            <a:endParaRPr lang="en-US" dirty="0"/>
          </a:p>
          <a:p>
            <a:r>
              <a:rPr lang="en-US" dirty="0"/>
              <a:t>Why might we need to measure behavior? </a:t>
            </a:r>
          </a:p>
        </p:txBody>
      </p:sp>
    </p:spTree>
    <p:extLst>
      <p:ext uri="{BB962C8B-B14F-4D97-AF65-F5344CB8AC3E}">
        <p14:creationId xmlns:p14="http://schemas.microsoft.com/office/powerpoint/2010/main" val="9539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3698" y="427119"/>
            <a:ext cx="10515600" cy="1325563"/>
          </a:xfrm>
        </p:spPr>
        <p:txBody>
          <a:bodyPr/>
          <a:lstStyle/>
          <a:p>
            <a:r>
              <a:rPr lang="en-US" dirty="0"/>
              <a:t>Phases of Behavior Modification</a:t>
            </a:r>
          </a:p>
        </p:txBody>
      </p:sp>
      <p:sp>
        <p:nvSpPr>
          <p:cNvPr id="5" name="Content Placeholder 4"/>
          <p:cNvSpPr>
            <a:spLocks noGrp="1"/>
          </p:cNvSpPr>
          <p:nvPr>
            <p:ph idx="1"/>
          </p:nvPr>
        </p:nvSpPr>
        <p:spPr/>
        <p:txBody>
          <a:bodyPr>
            <a:normAutofit/>
          </a:bodyPr>
          <a:lstStyle/>
          <a:p>
            <a:r>
              <a:rPr lang="en-US" sz="4000" dirty="0"/>
              <a:t>Our measurement therefore occurs during three phases:</a:t>
            </a:r>
          </a:p>
          <a:p>
            <a:pPr lvl="1"/>
            <a:r>
              <a:rPr lang="en-US" sz="3600" dirty="0"/>
              <a:t>Baseline</a:t>
            </a:r>
          </a:p>
          <a:p>
            <a:pPr lvl="1"/>
            <a:r>
              <a:rPr lang="en-US" sz="3600" dirty="0"/>
              <a:t>Treatment</a:t>
            </a:r>
          </a:p>
          <a:p>
            <a:pPr lvl="1"/>
            <a:r>
              <a:rPr lang="en-US" sz="3600" dirty="0"/>
              <a:t>Maintenance</a:t>
            </a:r>
          </a:p>
        </p:txBody>
      </p:sp>
    </p:spTree>
    <p:extLst>
      <p:ext uri="{BB962C8B-B14F-4D97-AF65-F5344CB8AC3E}">
        <p14:creationId xmlns:p14="http://schemas.microsoft.com/office/powerpoint/2010/main" val="284814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2.3</a:t>
            </a:r>
          </a:p>
        </p:txBody>
      </p:sp>
      <p:sp>
        <p:nvSpPr>
          <p:cNvPr id="5" name="Text Placeholder 4"/>
          <p:cNvSpPr>
            <a:spLocks noGrp="1"/>
          </p:cNvSpPr>
          <p:nvPr>
            <p:ph type="body" idx="1"/>
          </p:nvPr>
        </p:nvSpPr>
        <p:spPr/>
        <p:txBody>
          <a:bodyPr/>
          <a:lstStyle/>
          <a:p>
            <a:r>
              <a:rPr lang="en-US" dirty="0"/>
              <a:t>Establishing a Functional Relationship and Experimental Designs</a:t>
            </a:r>
          </a:p>
        </p:txBody>
      </p:sp>
    </p:spTree>
    <p:extLst>
      <p:ext uri="{BB962C8B-B14F-4D97-AF65-F5344CB8AC3E}">
        <p14:creationId xmlns:p14="http://schemas.microsoft.com/office/powerpoint/2010/main" val="3837718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Cause ….and effect?</a:t>
            </a:r>
          </a:p>
        </p:txBody>
      </p:sp>
      <p:sp>
        <p:nvSpPr>
          <p:cNvPr id="5" name="Content Placeholder 4"/>
          <p:cNvSpPr>
            <a:spLocks noGrp="1"/>
          </p:cNvSpPr>
          <p:nvPr>
            <p:ph idx="1"/>
          </p:nvPr>
        </p:nvSpPr>
        <p:spPr/>
        <p:txBody>
          <a:bodyPr>
            <a:normAutofit/>
          </a:bodyPr>
          <a:lstStyle/>
          <a:p>
            <a:r>
              <a:rPr lang="en-US" sz="3200" dirty="0"/>
              <a:t>Scientists seek to make causal statements about what they are studying. </a:t>
            </a:r>
          </a:p>
          <a:p>
            <a:endParaRPr lang="en-US" sz="3200" dirty="0"/>
          </a:p>
          <a:p>
            <a:r>
              <a:rPr lang="en-US" sz="3200" dirty="0"/>
              <a:t>In the realm of behavior modification, we call this a  ……</a:t>
            </a:r>
          </a:p>
          <a:p>
            <a:endParaRPr lang="en-US" sz="3200" dirty="0"/>
          </a:p>
        </p:txBody>
      </p:sp>
    </p:spTree>
    <p:extLst>
      <p:ext uri="{BB962C8B-B14F-4D97-AF65-F5344CB8AC3E}">
        <p14:creationId xmlns:p14="http://schemas.microsoft.com/office/powerpoint/2010/main" val="69961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Experimental Procedures in Behavior Modification</a:t>
            </a:r>
          </a:p>
        </p:txBody>
      </p:sp>
      <p:sp>
        <p:nvSpPr>
          <p:cNvPr id="5" name="Content Placeholder 4"/>
          <p:cNvSpPr>
            <a:spLocks noGrp="1"/>
          </p:cNvSpPr>
          <p:nvPr>
            <p:ph idx="1"/>
          </p:nvPr>
        </p:nvSpPr>
        <p:spPr>
          <a:xfrm>
            <a:off x="838200" y="1937919"/>
            <a:ext cx="10515600" cy="4351338"/>
          </a:xfrm>
        </p:spPr>
        <p:txBody>
          <a:bodyPr>
            <a:normAutofit/>
          </a:bodyPr>
          <a:lstStyle/>
          <a:p>
            <a:r>
              <a:rPr lang="en-US" sz="3600" dirty="0"/>
              <a:t>To make a causal statement, we already know that an experimental procedure is required.</a:t>
            </a:r>
          </a:p>
          <a:p>
            <a:r>
              <a:rPr lang="en-US" sz="3600" dirty="0"/>
              <a:t>These procedures take on several different forms</a:t>
            </a:r>
          </a:p>
          <a:p>
            <a:endParaRPr lang="en-US" sz="3600" dirty="0"/>
          </a:p>
          <a:p>
            <a:r>
              <a:rPr lang="en-US" sz="3600" dirty="0"/>
              <a:t>‘A’ will represent the baseline phase and ‘B’ will represent the treatment phase.</a:t>
            </a:r>
          </a:p>
        </p:txBody>
      </p:sp>
    </p:spTree>
    <p:extLst>
      <p:ext uri="{BB962C8B-B14F-4D97-AF65-F5344CB8AC3E}">
        <p14:creationId xmlns:p14="http://schemas.microsoft.com/office/powerpoint/2010/main" val="342676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A-B design</a:t>
            </a:r>
            <a:r>
              <a:rPr lang="en-US" dirty="0"/>
              <a:t> </a:t>
            </a:r>
          </a:p>
        </p:txBody>
      </p:sp>
      <p:sp>
        <p:nvSpPr>
          <p:cNvPr id="5" name="Content Placeholder 4"/>
          <p:cNvSpPr>
            <a:spLocks noGrp="1"/>
          </p:cNvSpPr>
          <p:nvPr>
            <p:ph idx="1"/>
          </p:nvPr>
        </p:nvSpPr>
        <p:spPr/>
        <p:txBody>
          <a:bodyPr>
            <a:normAutofit/>
          </a:bodyPr>
          <a:lstStyle/>
          <a:p>
            <a:r>
              <a:rPr lang="en-US" sz="3600" dirty="0"/>
              <a:t>Includes just one rotation from baseline to treatment phase.</a:t>
            </a:r>
          </a:p>
          <a:p>
            <a:endParaRPr lang="en-US" sz="3600" dirty="0"/>
          </a:p>
          <a:p>
            <a:r>
              <a:rPr lang="en-US" sz="3600" dirty="0"/>
              <a:t>The problem with this design???</a:t>
            </a:r>
          </a:p>
          <a:p>
            <a:endParaRPr lang="en-US" sz="3600" dirty="0"/>
          </a:p>
          <a:p>
            <a:r>
              <a:rPr lang="en-US" sz="3600" dirty="0"/>
              <a:t>Extraneous variables? </a:t>
            </a:r>
          </a:p>
        </p:txBody>
      </p:sp>
    </p:spTree>
    <p:extLst>
      <p:ext uri="{BB962C8B-B14F-4D97-AF65-F5344CB8AC3E}">
        <p14:creationId xmlns:p14="http://schemas.microsoft.com/office/powerpoint/2010/main" val="37349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A-B-A-B Reversal Design</a:t>
            </a:r>
            <a:r>
              <a:rPr lang="en-US" dirty="0"/>
              <a:t> </a:t>
            </a:r>
          </a:p>
        </p:txBody>
      </p:sp>
      <p:sp>
        <p:nvSpPr>
          <p:cNvPr id="5" name="Content Placeholder 4"/>
          <p:cNvSpPr>
            <a:spLocks noGrp="1"/>
          </p:cNvSpPr>
          <p:nvPr>
            <p:ph idx="1"/>
          </p:nvPr>
        </p:nvSpPr>
        <p:spPr>
          <a:xfrm>
            <a:off x="838200" y="1825624"/>
            <a:ext cx="10515600" cy="4896017"/>
          </a:xfrm>
        </p:spPr>
        <p:txBody>
          <a:bodyPr>
            <a:noAutofit/>
          </a:bodyPr>
          <a:lstStyle/>
          <a:p>
            <a:r>
              <a:rPr lang="en-US" sz="3200" dirty="0"/>
              <a:t>The baseline and treatment phases are implemented twice.</a:t>
            </a:r>
          </a:p>
          <a:p>
            <a:endParaRPr lang="en-US" sz="3200" dirty="0"/>
          </a:p>
          <a:p>
            <a:r>
              <a:rPr lang="en-US" sz="3200" dirty="0"/>
              <a:t>Has ______ built in.</a:t>
            </a:r>
          </a:p>
          <a:p>
            <a:endParaRPr lang="en-US" sz="3200" dirty="0"/>
          </a:p>
          <a:p>
            <a:r>
              <a:rPr lang="en-US" sz="3200" dirty="0"/>
              <a:t>Issues?</a:t>
            </a:r>
          </a:p>
          <a:p>
            <a:endParaRPr lang="en-US" sz="3200" dirty="0"/>
          </a:p>
          <a:p>
            <a:r>
              <a:rPr lang="en-US" sz="3200" dirty="0"/>
              <a:t>Work well at establishing functional relationships if you can take the person back to baseline but are problematic if you cannot. </a:t>
            </a:r>
          </a:p>
        </p:txBody>
      </p:sp>
    </p:spTree>
    <p:extLst>
      <p:ext uri="{BB962C8B-B14F-4D97-AF65-F5344CB8AC3E}">
        <p14:creationId xmlns:p14="http://schemas.microsoft.com/office/powerpoint/2010/main" val="123287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normAutofit/>
          </a:bodyPr>
          <a:lstStyle/>
          <a:p>
            <a:r>
              <a:rPr lang="en-US" sz="3600" dirty="0"/>
              <a:t>2.1. Science and Psychology </a:t>
            </a:r>
          </a:p>
          <a:p>
            <a:r>
              <a:rPr lang="en-US" sz="3600" dirty="0"/>
              <a:t>2.2. Behavioral Assessment</a:t>
            </a:r>
          </a:p>
          <a:p>
            <a:r>
              <a:rPr lang="en-US" sz="3600" dirty="0"/>
              <a:t>2.3. Establishing a Functional Relationship and Experimental Designs</a:t>
            </a:r>
          </a:p>
        </p:txBody>
      </p:sp>
    </p:spTree>
    <p:extLst>
      <p:ext uri="{BB962C8B-B14F-4D97-AF65-F5344CB8AC3E}">
        <p14:creationId xmlns:p14="http://schemas.microsoft.com/office/powerpoint/2010/main" val="3303079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Multiple-baseline Designs</a:t>
            </a:r>
            <a:r>
              <a:rPr lang="en-US" dirty="0"/>
              <a:t> </a:t>
            </a:r>
          </a:p>
        </p:txBody>
      </p:sp>
      <p:sp>
        <p:nvSpPr>
          <p:cNvPr id="5" name="Content Placeholder 4"/>
          <p:cNvSpPr>
            <a:spLocks noGrp="1"/>
          </p:cNvSpPr>
          <p:nvPr>
            <p:ph idx="1"/>
          </p:nvPr>
        </p:nvSpPr>
        <p:spPr/>
        <p:txBody>
          <a:bodyPr>
            <a:normAutofit/>
          </a:bodyPr>
          <a:lstStyle/>
          <a:p>
            <a:r>
              <a:rPr lang="en-US" sz="4000" dirty="0"/>
              <a:t>Takes three forms:</a:t>
            </a:r>
          </a:p>
          <a:p>
            <a:pPr lvl="1"/>
            <a:r>
              <a:rPr lang="en-US" sz="3600" dirty="0"/>
              <a:t>Across-subjects designs</a:t>
            </a:r>
          </a:p>
          <a:p>
            <a:pPr lvl="1"/>
            <a:endParaRPr lang="en-US" sz="3600" dirty="0"/>
          </a:p>
          <a:p>
            <a:pPr lvl="1"/>
            <a:r>
              <a:rPr lang="en-US" sz="3600" dirty="0"/>
              <a:t>Across-behaviors designs</a:t>
            </a:r>
          </a:p>
          <a:p>
            <a:pPr lvl="1"/>
            <a:endParaRPr lang="en-US" sz="3600" dirty="0"/>
          </a:p>
          <a:p>
            <a:pPr lvl="1"/>
            <a:r>
              <a:rPr lang="en-US" sz="3600" dirty="0"/>
              <a:t>Across-settings designs</a:t>
            </a:r>
          </a:p>
        </p:txBody>
      </p:sp>
    </p:spTree>
    <p:extLst>
      <p:ext uri="{BB962C8B-B14F-4D97-AF65-F5344CB8AC3E}">
        <p14:creationId xmlns:p14="http://schemas.microsoft.com/office/powerpoint/2010/main" val="354513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Changing-Criterion Design </a:t>
            </a:r>
            <a:endParaRPr lang="en-US" dirty="0"/>
          </a:p>
        </p:txBody>
      </p:sp>
      <p:sp>
        <p:nvSpPr>
          <p:cNvPr id="5" name="Content Placeholder 4"/>
          <p:cNvSpPr>
            <a:spLocks noGrp="1"/>
          </p:cNvSpPr>
          <p:nvPr>
            <p:ph idx="1"/>
          </p:nvPr>
        </p:nvSpPr>
        <p:spPr/>
        <p:txBody>
          <a:bodyPr>
            <a:normAutofit/>
          </a:bodyPr>
          <a:lstStyle/>
          <a:p>
            <a:r>
              <a:rPr lang="en-US" sz="3200" dirty="0"/>
              <a:t>The performance criteria changes as the subject achieves specific goals. </a:t>
            </a:r>
          </a:p>
          <a:p>
            <a:endParaRPr lang="en-US" sz="3200" dirty="0"/>
          </a:p>
          <a:p>
            <a:r>
              <a:rPr lang="en-US" sz="3200" dirty="0"/>
              <a:t>Example?</a:t>
            </a:r>
          </a:p>
          <a:p>
            <a:endParaRPr lang="en-US" sz="3200" dirty="0"/>
          </a:p>
          <a:p>
            <a:r>
              <a:rPr lang="en-US" sz="3200" dirty="0"/>
              <a:t>It has an A-B design and rules out extraneous variables since the person continues meeting the changing criterion/new goals using the same treatment plan. </a:t>
            </a:r>
          </a:p>
        </p:txBody>
      </p:sp>
    </p:spTree>
    <p:extLst>
      <p:ext uri="{BB962C8B-B14F-4D97-AF65-F5344CB8AC3E}">
        <p14:creationId xmlns:p14="http://schemas.microsoft.com/office/powerpoint/2010/main" val="203689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Recap</a:t>
            </a:r>
          </a:p>
        </p:txBody>
      </p:sp>
      <p:sp>
        <p:nvSpPr>
          <p:cNvPr id="3" name="Content Placeholder 2"/>
          <p:cNvSpPr>
            <a:spLocks noGrp="1"/>
          </p:cNvSpPr>
          <p:nvPr>
            <p:ph idx="1"/>
          </p:nvPr>
        </p:nvSpPr>
        <p:spPr/>
        <p:txBody>
          <a:bodyPr/>
          <a:lstStyle/>
          <a:p>
            <a:r>
              <a:rPr lang="en-US" dirty="0"/>
              <a:t>In Module 2, we dove deeper into what science is and how psychology is scientific in its pursuit of an understanding of behavior and mental processes. </a:t>
            </a:r>
          </a:p>
          <a:p>
            <a:endParaRPr lang="en-US" dirty="0"/>
          </a:p>
          <a:p>
            <a:r>
              <a:rPr lang="en-US" dirty="0"/>
              <a:t>Our discussion started general but then worked down to specific details about applied behavior analysis and how behavior is measured, functional relationships are established, and what experimental designs are used to test the validity of our hypotheses.</a:t>
            </a:r>
          </a:p>
        </p:txBody>
      </p:sp>
    </p:spTree>
    <p:extLst>
      <p:ext uri="{BB962C8B-B14F-4D97-AF65-F5344CB8AC3E}">
        <p14:creationId xmlns:p14="http://schemas.microsoft.com/office/powerpoint/2010/main" val="217380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Recap</a:t>
            </a:r>
          </a:p>
        </p:txBody>
      </p:sp>
      <p:sp>
        <p:nvSpPr>
          <p:cNvPr id="3" name="Content Placeholder 2"/>
          <p:cNvSpPr>
            <a:spLocks noGrp="1"/>
          </p:cNvSpPr>
          <p:nvPr>
            <p:ph idx="1"/>
          </p:nvPr>
        </p:nvSpPr>
        <p:spPr/>
        <p:txBody>
          <a:bodyPr>
            <a:normAutofit/>
          </a:bodyPr>
          <a:lstStyle/>
          <a:p>
            <a:r>
              <a:rPr lang="en-US" sz="3600" dirty="0"/>
              <a:t>Lastly, the course project was introduced and Planning Sheet 1 was assigned. </a:t>
            </a:r>
          </a:p>
          <a:p>
            <a:endParaRPr lang="en-US" sz="3600" dirty="0"/>
          </a:p>
          <a:p>
            <a:pPr marL="0" indent="0" algn="ctr">
              <a:buNone/>
            </a:pPr>
            <a:r>
              <a:rPr lang="en-US" sz="4400" dirty="0">
                <a:solidFill>
                  <a:srgbClr val="FF0000"/>
                </a:solidFill>
              </a:rPr>
              <a:t>THE FOUNDATION IS NOW SET.</a:t>
            </a:r>
          </a:p>
          <a:p>
            <a:endParaRPr lang="en-US" sz="3600" dirty="0"/>
          </a:p>
          <a:p>
            <a:r>
              <a:rPr lang="en-US" sz="3600" dirty="0"/>
              <a:t>In Module 3, we discuss why we must want to change, for our own reasons. </a:t>
            </a:r>
          </a:p>
        </p:txBody>
      </p:sp>
    </p:spTree>
    <p:extLst>
      <p:ext uri="{BB962C8B-B14F-4D97-AF65-F5344CB8AC3E}">
        <p14:creationId xmlns:p14="http://schemas.microsoft.com/office/powerpoint/2010/main" val="394443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lstStyle/>
          <a:p>
            <a:r>
              <a:rPr lang="en-US" dirty="0"/>
              <a:t>Clarify what it means for psychology to be scientific by examining the steps of the scientific method, the three cardinal features of science, and the five main research methods that are used.</a:t>
            </a:r>
          </a:p>
          <a:p>
            <a:r>
              <a:rPr lang="en-US" dirty="0"/>
              <a:t>Describe methods of measuring behavior.</a:t>
            </a:r>
          </a:p>
          <a:p>
            <a:r>
              <a:rPr lang="en-US" dirty="0"/>
              <a:t>Clarify what is needed for a functional relationship to be established and describe designs which aid with hypothesis testing.</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2.1</a:t>
            </a:r>
          </a:p>
        </p:txBody>
      </p:sp>
      <p:sp>
        <p:nvSpPr>
          <p:cNvPr id="5" name="Text Placeholder 4"/>
          <p:cNvSpPr>
            <a:spLocks noGrp="1"/>
          </p:cNvSpPr>
          <p:nvPr>
            <p:ph type="body" idx="1"/>
          </p:nvPr>
        </p:nvSpPr>
        <p:spPr/>
        <p:txBody>
          <a:bodyPr/>
          <a:lstStyle/>
          <a:p>
            <a:r>
              <a:rPr lang="en-US" dirty="0"/>
              <a:t>Science and Psychology</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There is to be a </a:t>
            </a:r>
            <a:r>
              <a:rPr lang="en-US" dirty="0">
                <a:solidFill>
                  <a:srgbClr val="FF0000"/>
                </a:solidFill>
              </a:rPr>
              <a:t>science</a:t>
            </a:r>
            <a:r>
              <a:rPr lang="en-US" dirty="0"/>
              <a:t> of psychology…..</a:t>
            </a:r>
          </a:p>
        </p:txBody>
      </p:sp>
      <p:sp>
        <p:nvSpPr>
          <p:cNvPr id="5" name="Content Placeholder 4"/>
          <p:cNvSpPr>
            <a:spLocks noGrp="1"/>
          </p:cNvSpPr>
          <p:nvPr>
            <p:ph idx="1"/>
          </p:nvPr>
        </p:nvSpPr>
        <p:spPr/>
        <p:txBody>
          <a:bodyPr>
            <a:normAutofit/>
          </a:bodyPr>
          <a:lstStyle/>
          <a:p>
            <a:r>
              <a:rPr lang="en-US" sz="3200" dirty="0"/>
              <a:t> What is psychology again?</a:t>
            </a:r>
          </a:p>
          <a:p>
            <a:endParaRPr lang="en-US" sz="3200" dirty="0"/>
          </a:p>
          <a:p>
            <a:r>
              <a:rPr lang="en-US" sz="3200" dirty="0"/>
              <a:t>If it is scientific, then it must use the scientific method. What is that?</a:t>
            </a:r>
          </a:p>
          <a:p>
            <a:pPr lvl="1"/>
            <a:r>
              <a:rPr lang="en-US" sz="2800" dirty="0"/>
              <a:t>A systematic method for gathering knowledge about the world around us.</a:t>
            </a:r>
          </a:p>
          <a:p>
            <a:pPr lvl="1"/>
            <a:endParaRPr lang="en-US" sz="2800" dirty="0"/>
          </a:p>
          <a:p>
            <a:pPr lvl="1"/>
            <a:r>
              <a:rPr lang="en-US" sz="2800" dirty="0"/>
              <a:t>Why is the word systematic so important?</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Steps of the Scientific Method</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09764915"/>
              </p:ext>
            </p:extLst>
          </p:nvPr>
        </p:nvGraphicFramePr>
        <p:xfrm>
          <a:off x="838200" y="1825625"/>
          <a:ext cx="10515600" cy="3383280"/>
        </p:xfrm>
        <a:graphic>
          <a:graphicData uri="http://schemas.openxmlformats.org/drawingml/2006/table">
            <a:tbl>
              <a:tblPr firstRow="1" bandRow="1">
                <a:tableStyleId>{5C22544A-7EE6-4342-B048-85BDC9FD1C3A}</a:tableStyleId>
              </a:tblPr>
              <a:tblGrid>
                <a:gridCol w="1393556">
                  <a:extLst>
                    <a:ext uri="{9D8B030D-6E8A-4147-A177-3AD203B41FA5}">
                      <a16:colId xmlns:a16="http://schemas.microsoft.com/office/drawing/2014/main" val="20000"/>
                    </a:ext>
                  </a:extLst>
                </a:gridCol>
                <a:gridCol w="9122044">
                  <a:extLst>
                    <a:ext uri="{9D8B030D-6E8A-4147-A177-3AD203B41FA5}">
                      <a16:colId xmlns:a16="http://schemas.microsoft.com/office/drawing/2014/main" val="20001"/>
                    </a:ext>
                  </a:extLst>
                </a:gridCol>
              </a:tblGrid>
              <a:tr h="370840">
                <a:tc>
                  <a:txBody>
                    <a:bodyPr/>
                    <a:lstStyle/>
                    <a:p>
                      <a:r>
                        <a:rPr lang="en-US" sz="3200" dirty="0"/>
                        <a:t>Step</a:t>
                      </a:r>
                    </a:p>
                  </a:txBody>
                  <a:tcPr/>
                </a:tc>
                <a:tc>
                  <a:txBody>
                    <a:bodyPr/>
                    <a:lstStyle/>
                    <a:p>
                      <a:r>
                        <a:rPr lang="en-US" sz="3200" dirty="0"/>
                        <a:t>Name</a:t>
                      </a:r>
                    </a:p>
                  </a:txBody>
                  <a:tcPr/>
                </a:tc>
                <a:extLst>
                  <a:ext uri="{0D108BD9-81ED-4DB2-BD59-A6C34878D82A}">
                    <a16:rowId xmlns:a16="http://schemas.microsoft.com/office/drawing/2014/main" val="10000"/>
                  </a:ext>
                </a:extLst>
              </a:tr>
              <a:tr h="370840">
                <a:tc>
                  <a:txBody>
                    <a:bodyPr/>
                    <a:lstStyle/>
                    <a:p>
                      <a:r>
                        <a:rPr lang="en-US" sz="3200" dirty="0"/>
                        <a:t>0</a:t>
                      </a:r>
                    </a:p>
                  </a:txBody>
                  <a:tcPr/>
                </a:tc>
                <a:tc>
                  <a:txBody>
                    <a:bodyPr/>
                    <a:lstStyle/>
                    <a:p>
                      <a:r>
                        <a:rPr lang="en-US" sz="3200" kern="1200" dirty="0">
                          <a:solidFill>
                            <a:schemeClr val="dk1"/>
                          </a:solidFill>
                          <a:effectLst/>
                          <a:latin typeface="+mn-lt"/>
                          <a:ea typeface="+mn-ea"/>
                          <a:cs typeface="+mn-cs"/>
                        </a:rPr>
                        <a:t>Ask questions and be willing to wonder.</a:t>
                      </a:r>
                      <a:endParaRPr lang="en-US" sz="3200" dirty="0"/>
                    </a:p>
                  </a:txBody>
                  <a:tcPr/>
                </a:tc>
                <a:extLst>
                  <a:ext uri="{0D108BD9-81ED-4DB2-BD59-A6C34878D82A}">
                    <a16:rowId xmlns:a16="http://schemas.microsoft.com/office/drawing/2014/main" val="10001"/>
                  </a:ext>
                </a:extLst>
              </a:tr>
              <a:tr h="370840">
                <a:tc>
                  <a:txBody>
                    <a:bodyPr/>
                    <a:lstStyle/>
                    <a:p>
                      <a:r>
                        <a:rPr lang="en-US" sz="3200" dirty="0"/>
                        <a:t>1</a:t>
                      </a:r>
                    </a:p>
                  </a:txBody>
                  <a:tcPr/>
                </a:tc>
                <a:tc>
                  <a:txBody>
                    <a:bodyPr/>
                    <a:lstStyle/>
                    <a:p>
                      <a:r>
                        <a:rPr lang="en-US" sz="3200" kern="1200" dirty="0">
                          <a:solidFill>
                            <a:schemeClr val="dk1"/>
                          </a:solidFill>
                          <a:effectLst/>
                          <a:latin typeface="+mn-lt"/>
                          <a:ea typeface="+mn-ea"/>
                          <a:cs typeface="+mn-cs"/>
                        </a:rPr>
                        <a:t>Generate a research question or identify a problem to investigate.</a:t>
                      </a:r>
                      <a:endParaRPr lang="en-US" sz="3200" dirty="0"/>
                    </a:p>
                  </a:txBody>
                  <a:tcPr/>
                </a:tc>
                <a:extLst>
                  <a:ext uri="{0D108BD9-81ED-4DB2-BD59-A6C34878D82A}">
                    <a16:rowId xmlns:a16="http://schemas.microsoft.com/office/drawing/2014/main" val="10002"/>
                  </a:ext>
                </a:extLst>
              </a:tr>
              <a:tr h="370840">
                <a:tc>
                  <a:txBody>
                    <a:bodyPr/>
                    <a:lstStyle/>
                    <a:p>
                      <a:r>
                        <a:rPr lang="en-US" sz="3200" dirty="0"/>
                        <a:t>2</a:t>
                      </a:r>
                    </a:p>
                  </a:txBody>
                  <a:tcPr/>
                </a:tc>
                <a:tc>
                  <a:txBody>
                    <a:bodyPr/>
                    <a:lstStyle/>
                    <a:p>
                      <a:r>
                        <a:rPr lang="en-US" sz="3200" kern="1200" dirty="0">
                          <a:solidFill>
                            <a:schemeClr val="dk1"/>
                          </a:solidFill>
                          <a:effectLst/>
                          <a:latin typeface="+mn-lt"/>
                          <a:ea typeface="+mn-ea"/>
                          <a:cs typeface="+mn-cs"/>
                        </a:rPr>
                        <a:t>Attempt to explain the phenomena we wish to study.</a:t>
                      </a:r>
                      <a:endParaRPr lang="en-US" sz="3200" dirty="0"/>
                    </a:p>
                  </a:txBody>
                  <a:tcPr/>
                </a:tc>
                <a:extLst>
                  <a:ext uri="{0D108BD9-81ED-4DB2-BD59-A6C34878D82A}">
                    <a16:rowId xmlns:a16="http://schemas.microsoft.com/office/drawing/2014/main" val="10003"/>
                  </a:ext>
                </a:extLst>
              </a:tr>
              <a:tr h="370840">
                <a:tc>
                  <a:txBody>
                    <a:bodyPr/>
                    <a:lstStyle/>
                    <a:p>
                      <a:r>
                        <a:rPr lang="en-US" sz="3200" dirty="0"/>
                        <a:t>3</a:t>
                      </a:r>
                    </a:p>
                  </a:txBody>
                  <a:tcPr/>
                </a:tc>
                <a:tc>
                  <a:txBody>
                    <a:bodyPr/>
                    <a:lstStyle/>
                    <a:p>
                      <a:r>
                        <a:rPr lang="en-US" sz="3200" kern="1200" dirty="0">
                          <a:solidFill>
                            <a:schemeClr val="dk1"/>
                          </a:solidFill>
                          <a:effectLst/>
                          <a:latin typeface="+mn-lt"/>
                          <a:ea typeface="+mn-ea"/>
                          <a:cs typeface="+mn-cs"/>
                        </a:rPr>
                        <a:t>Test the hypothesis.</a:t>
                      </a:r>
                      <a:endParaRPr lang="en-US" sz="3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3908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Steps of the Scientific Method</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154085806"/>
              </p:ext>
            </p:extLst>
          </p:nvPr>
        </p:nvGraphicFramePr>
        <p:xfrm>
          <a:off x="838200" y="1825625"/>
          <a:ext cx="10515600" cy="2804160"/>
        </p:xfrm>
        <a:graphic>
          <a:graphicData uri="http://schemas.openxmlformats.org/drawingml/2006/table">
            <a:tbl>
              <a:tblPr firstRow="1" bandRow="1">
                <a:tableStyleId>{5C22544A-7EE6-4342-B048-85BDC9FD1C3A}</a:tableStyleId>
              </a:tblPr>
              <a:tblGrid>
                <a:gridCol w="1393556">
                  <a:extLst>
                    <a:ext uri="{9D8B030D-6E8A-4147-A177-3AD203B41FA5}">
                      <a16:colId xmlns:a16="http://schemas.microsoft.com/office/drawing/2014/main" val="20000"/>
                    </a:ext>
                  </a:extLst>
                </a:gridCol>
                <a:gridCol w="9122044">
                  <a:extLst>
                    <a:ext uri="{9D8B030D-6E8A-4147-A177-3AD203B41FA5}">
                      <a16:colId xmlns:a16="http://schemas.microsoft.com/office/drawing/2014/main" val="20001"/>
                    </a:ext>
                  </a:extLst>
                </a:gridCol>
              </a:tblGrid>
              <a:tr h="370840">
                <a:tc>
                  <a:txBody>
                    <a:bodyPr/>
                    <a:lstStyle/>
                    <a:p>
                      <a:r>
                        <a:rPr lang="en-US" sz="3200" dirty="0"/>
                        <a:t>Step</a:t>
                      </a:r>
                    </a:p>
                  </a:txBody>
                  <a:tcPr/>
                </a:tc>
                <a:tc>
                  <a:txBody>
                    <a:bodyPr/>
                    <a:lstStyle/>
                    <a:p>
                      <a:r>
                        <a:rPr lang="en-US" sz="3200" dirty="0"/>
                        <a:t>Name</a:t>
                      </a:r>
                    </a:p>
                  </a:txBody>
                  <a:tcPr/>
                </a:tc>
                <a:extLst>
                  <a:ext uri="{0D108BD9-81ED-4DB2-BD59-A6C34878D82A}">
                    <a16:rowId xmlns:a16="http://schemas.microsoft.com/office/drawing/2014/main" val="10000"/>
                  </a:ext>
                </a:extLst>
              </a:tr>
              <a:tr h="370840">
                <a:tc>
                  <a:txBody>
                    <a:bodyPr/>
                    <a:lstStyle/>
                    <a:p>
                      <a:r>
                        <a:rPr lang="en-US" sz="3200" dirty="0"/>
                        <a:t>4</a:t>
                      </a:r>
                    </a:p>
                  </a:txBody>
                  <a:tcPr/>
                </a:tc>
                <a:tc>
                  <a:txBody>
                    <a:bodyPr/>
                    <a:lstStyle/>
                    <a:p>
                      <a:r>
                        <a:rPr lang="en-US" sz="3200" kern="1200" dirty="0">
                          <a:solidFill>
                            <a:schemeClr val="dk1"/>
                          </a:solidFill>
                          <a:effectLst/>
                          <a:latin typeface="+mn-lt"/>
                          <a:ea typeface="+mn-ea"/>
                          <a:cs typeface="+mn-cs"/>
                        </a:rPr>
                        <a:t>Interpret the results.</a:t>
                      </a:r>
                      <a:endParaRPr lang="en-US" sz="4800" dirty="0"/>
                    </a:p>
                  </a:txBody>
                  <a:tcPr/>
                </a:tc>
                <a:extLst>
                  <a:ext uri="{0D108BD9-81ED-4DB2-BD59-A6C34878D82A}">
                    <a16:rowId xmlns:a16="http://schemas.microsoft.com/office/drawing/2014/main" val="10001"/>
                  </a:ext>
                </a:extLst>
              </a:tr>
              <a:tr h="370840">
                <a:tc>
                  <a:txBody>
                    <a:bodyPr/>
                    <a:lstStyle/>
                    <a:p>
                      <a:r>
                        <a:rPr lang="en-US" sz="3200" dirty="0"/>
                        <a:t>5</a:t>
                      </a:r>
                    </a:p>
                  </a:txBody>
                  <a:tcPr/>
                </a:tc>
                <a:tc>
                  <a:txBody>
                    <a:bodyPr/>
                    <a:lstStyle/>
                    <a:p>
                      <a:r>
                        <a:rPr lang="en-US" sz="3200" kern="1200" dirty="0">
                          <a:solidFill>
                            <a:schemeClr val="dk1"/>
                          </a:solidFill>
                          <a:effectLst/>
                          <a:latin typeface="+mn-lt"/>
                          <a:ea typeface="+mn-ea"/>
                          <a:cs typeface="+mn-cs"/>
                        </a:rPr>
                        <a:t>Draw conclusions carefully.</a:t>
                      </a:r>
                      <a:endParaRPr lang="en-US" sz="4800" dirty="0"/>
                    </a:p>
                  </a:txBody>
                  <a:tcPr/>
                </a:tc>
                <a:extLst>
                  <a:ext uri="{0D108BD9-81ED-4DB2-BD59-A6C34878D82A}">
                    <a16:rowId xmlns:a16="http://schemas.microsoft.com/office/drawing/2014/main" val="10002"/>
                  </a:ext>
                </a:extLst>
              </a:tr>
              <a:tr h="370840">
                <a:tc>
                  <a:txBody>
                    <a:bodyPr/>
                    <a:lstStyle/>
                    <a:p>
                      <a:r>
                        <a:rPr lang="en-US" sz="3200" dirty="0"/>
                        <a:t>6</a:t>
                      </a:r>
                    </a:p>
                  </a:txBody>
                  <a:tcPr/>
                </a:tc>
                <a:tc>
                  <a:txBody>
                    <a:bodyPr/>
                    <a:lstStyle/>
                    <a:p>
                      <a:r>
                        <a:rPr lang="en-US" sz="3200" kern="1200" dirty="0">
                          <a:solidFill>
                            <a:schemeClr val="dk1"/>
                          </a:solidFill>
                          <a:effectLst/>
                          <a:latin typeface="+mn-lt"/>
                          <a:ea typeface="+mn-ea"/>
                          <a:cs typeface="+mn-cs"/>
                        </a:rPr>
                        <a:t>Communicate our findings to the larger scientific community.</a:t>
                      </a:r>
                      <a:endParaRPr lang="en-US" sz="4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6405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Cardinal Features of Science</a:t>
            </a:r>
          </a:p>
        </p:txBody>
      </p:sp>
      <p:sp>
        <p:nvSpPr>
          <p:cNvPr id="5" name="Content Placeholder 4"/>
          <p:cNvSpPr>
            <a:spLocks noGrp="1"/>
          </p:cNvSpPr>
          <p:nvPr>
            <p:ph idx="1"/>
          </p:nvPr>
        </p:nvSpPr>
        <p:spPr/>
        <p:txBody>
          <a:bodyPr>
            <a:normAutofit/>
          </a:bodyPr>
          <a:lstStyle/>
          <a:p>
            <a:r>
              <a:rPr lang="en-US" sz="4000" dirty="0"/>
              <a:t>Science has at its root three cardinal features :</a:t>
            </a:r>
          </a:p>
          <a:p>
            <a:pPr lvl="1"/>
            <a:r>
              <a:rPr lang="en-US" sz="3600" dirty="0"/>
              <a:t>Observation </a:t>
            </a:r>
          </a:p>
          <a:p>
            <a:pPr lvl="1"/>
            <a:endParaRPr lang="en-US" sz="3600" dirty="0"/>
          </a:p>
          <a:p>
            <a:pPr lvl="1"/>
            <a:r>
              <a:rPr lang="en-US" sz="3600" dirty="0"/>
              <a:t>Experimentation </a:t>
            </a:r>
          </a:p>
          <a:p>
            <a:pPr lvl="1"/>
            <a:endParaRPr lang="en-US" sz="3600" dirty="0"/>
          </a:p>
          <a:p>
            <a:pPr lvl="1"/>
            <a:r>
              <a:rPr lang="en-US" sz="3600" dirty="0"/>
              <a:t>Measurement </a:t>
            </a:r>
          </a:p>
        </p:txBody>
      </p:sp>
    </p:spTree>
    <p:extLst>
      <p:ext uri="{BB962C8B-B14F-4D97-AF65-F5344CB8AC3E}">
        <p14:creationId xmlns:p14="http://schemas.microsoft.com/office/powerpoint/2010/main" val="17747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TotalTime>
  <Words>4151</Words>
  <Application>Microsoft Office PowerPoint</Application>
  <PresentationFormat>Widescreen</PresentationFormat>
  <Paragraphs>478</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Module 2: The Science of Behavior Analysis and Modification</vt:lpstr>
      <vt:lpstr>Module Overview</vt:lpstr>
      <vt:lpstr>Module Outline</vt:lpstr>
      <vt:lpstr>Module Learning Outcomes</vt:lpstr>
      <vt:lpstr>Section 2.1</vt:lpstr>
      <vt:lpstr>There is to be a science of psychology…..</vt:lpstr>
      <vt:lpstr>The Steps of the Scientific Method</vt:lpstr>
      <vt:lpstr>The Steps of the Scientific Method</vt:lpstr>
      <vt:lpstr>Cardinal Features of Science</vt:lpstr>
      <vt:lpstr>Research Methods</vt:lpstr>
      <vt:lpstr>1a. Observational Studies:      Naturalistic Observation</vt:lpstr>
      <vt:lpstr>1b. Observational Studies:      Laboratory Observation</vt:lpstr>
      <vt:lpstr>2. Case Studies</vt:lpstr>
      <vt:lpstr>3. Surveys</vt:lpstr>
      <vt:lpstr>4. Correlational Research</vt:lpstr>
      <vt:lpstr>4. Correlations</vt:lpstr>
      <vt:lpstr>5. Experiments</vt:lpstr>
      <vt:lpstr>5. Experiments</vt:lpstr>
      <vt:lpstr>5. Experiments</vt:lpstr>
      <vt:lpstr>5. Experiments</vt:lpstr>
      <vt:lpstr>Multimethod Research</vt:lpstr>
      <vt:lpstr>Section 2.2</vt:lpstr>
      <vt:lpstr>What is behavioral assessment?</vt:lpstr>
      <vt:lpstr>Phases of Behavior Modification</vt:lpstr>
      <vt:lpstr>Section 2.3</vt:lpstr>
      <vt:lpstr>Cause ….and effect?</vt:lpstr>
      <vt:lpstr>Experimental Procedures in Behavior Modification</vt:lpstr>
      <vt:lpstr>A-B design </vt:lpstr>
      <vt:lpstr>A-B-A-B Reversal Design </vt:lpstr>
      <vt:lpstr>Multiple-baseline Designs </vt:lpstr>
      <vt:lpstr>Changing-Criterion Design </vt:lpstr>
      <vt:lpstr>Module Recap</vt:lpstr>
      <vt:lpstr>Module Recap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22</cp:revision>
  <dcterms:created xsi:type="dcterms:W3CDTF">2017-05-12T13:12:09Z</dcterms:created>
  <dcterms:modified xsi:type="dcterms:W3CDTF">2021-08-23T17:30:26Z</dcterms:modified>
</cp:coreProperties>
</file>