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5" r:id="rId10"/>
    <p:sldId id="266" r:id="rId11"/>
    <p:sldId id="267" r:id="rId12"/>
    <p:sldId id="277" r:id="rId13"/>
    <p:sldId id="278" r:id="rId14"/>
    <p:sldId id="279" r:id="rId15"/>
    <p:sldId id="280" r:id="rId16"/>
    <p:sldId id="264" r:id="rId17"/>
    <p:sldId id="270" r:id="rId18"/>
    <p:sldId id="271" r:id="rId19"/>
    <p:sldId id="273" r:id="rId20"/>
    <p:sldId id="281"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036" autoAdjust="0"/>
  </p:normalViewPr>
  <p:slideViewPr>
    <p:cSldViewPr snapToGrid="0">
      <p:cViewPr varScale="1">
        <p:scale>
          <a:sx n="73" d="100"/>
          <a:sy n="73" d="100"/>
        </p:scale>
        <p:origin x="72" y="6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3F4BD3-FED7-4FF0-B039-CC5971AF5DBF}" type="datetimeFigureOut">
              <a:rPr lang="en-US" smtClean="0"/>
              <a:t>8/23/2021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5F4CEC-CAA0-4EAB-9C71-E01EEE7BA81B}" type="slidenum">
              <a:rPr lang="en-US" smtClean="0"/>
              <a:t>‹#›</a:t>
            </a:fld>
            <a:endParaRPr lang="en-US"/>
          </a:p>
        </p:txBody>
      </p:sp>
    </p:spTree>
    <p:extLst>
      <p:ext uri="{BB962C8B-B14F-4D97-AF65-F5344CB8AC3E}">
        <p14:creationId xmlns:p14="http://schemas.microsoft.com/office/powerpoint/2010/main" val="3920227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5F4CEC-CAA0-4EAB-9C71-E01EEE7BA81B}" type="slidenum">
              <a:rPr lang="en-US" smtClean="0"/>
              <a:t>2</a:t>
            </a:fld>
            <a:endParaRPr lang="en-US"/>
          </a:p>
        </p:txBody>
      </p:sp>
    </p:spTree>
    <p:extLst>
      <p:ext uri="{BB962C8B-B14F-4D97-AF65-F5344CB8AC3E}">
        <p14:creationId xmlns:p14="http://schemas.microsoft.com/office/powerpoint/2010/main" val="3064967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If you stop recording your behavior using your ABC chart and journal, you are more likely to stop making the behavior all together. Your records provide you with feedback as to how you are doing and remember, you can visually “see” your progress by obtaining counts, an average, a percentage; or making a graph.</a:t>
            </a:r>
          </a:p>
          <a:p>
            <a:endParaRPr lang="en-US" sz="1600" kern="1200" dirty="0">
              <a:solidFill>
                <a:schemeClr val="tx1"/>
              </a:solidFill>
              <a:effectLst/>
              <a:latin typeface="+mn-lt"/>
              <a:ea typeface="+mn-ea"/>
              <a:cs typeface="+mn-cs"/>
            </a:endParaRPr>
          </a:p>
          <a:p>
            <a:endParaRPr lang="en-US" sz="1600" dirty="0"/>
          </a:p>
        </p:txBody>
      </p:sp>
      <p:sp>
        <p:nvSpPr>
          <p:cNvPr id="4" name="Slide Number Placeholder 3"/>
          <p:cNvSpPr>
            <a:spLocks noGrp="1"/>
          </p:cNvSpPr>
          <p:nvPr>
            <p:ph type="sldNum" sz="quarter" idx="10"/>
          </p:nvPr>
        </p:nvSpPr>
        <p:spPr/>
        <p:txBody>
          <a:bodyPr/>
          <a:lstStyle/>
          <a:p>
            <a:fld id="{0D5F4CEC-CAA0-4EAB-9C71-E01EEE7BA81B}" type="slidenum">
              <a:rPr lang="en-US" smtClean="0"/>
              <a:t>10</a:t>
            </a:fld>
            <a:endParaRPr lang="en-US"/>
          </a:p>
        </p:txBody>
      </p:sp>
    </p:spTree>
    <p:extLst>
      <p:ext uri="{BB962C8B-B14F-4D97-AF65-F5344CB8AC3E}">
        <p14:creationId xmlns:p14="http://schemas.microsoft.com/office/powerpoint/2010/main" val="58557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a:solidFill>
                  <a:schemeClr val="tx1"/>
                </a:solidFill>
                <a:effectLst/>
                <a:latin typeface="+mn-lt"/>
                <a:ea typeface="+mn-ea"/>
                <a:cs typeface="+mn-cs"/>
              </a:rPr>
              <a:t>Maintenance Problem</a:t>
            </a:r>
            <a:r>
              <a:rPr lang="en-US" sz="1600" kern="1200" dirty="0">
                <a:solidFill>
                  <a:schemeClr val="tx1"/>
                </a:solidFill>
                <a:effectLst/>
                <a:latin typeface="+mn-lt"/>
                <a:ea typeface="+mn-ea"/>
                <a:cs typeface="+mn-cs"/>
              </a:rPr>
              <a:t> – though we have gone to great lengths to ensure our target behavior stays at our desired level, based on the final goal, at times we falter. This is not necessarily due to a return to problem or undesirable behavior, but maybe just a loss of motivation for walking your dog every night, reading at bed time, going to the gym, drinking water, studying more regularly, etc.</a:t>
            </a:r>
          </a:p>
          <a:p>
            <a:endParaRPr lang="en-US" sz="1600" kern="1200" dirty="0">
              <a:solidFill>
                <a:schemeClr val="tx1"/>
              </a:solidFill>
              <a:effectLst/>
              <a:latin typeface="+mn-lt"/>
              <a:ea typeface="+mn-ea"/>
              <a:cs typeface="+mn-cs"/>
            </a:endParaRPr>
          </a:p>
          <a:p>
            <a:r>
              <a:rPr lang="en-US" sz="1600" b="1" kern="1200" dirty="0">
                <a:solidFill>
                  <a:schemeClr val="tx1"/>
                </a:solidFill>
                <a:effectLst/>
                <a:latin typeface="+mn-lt"/>
                <a:ea typeface="+mn-ea"/>
                <a:cs typeface="+mn-cs"/>
              </a:rPr>
              <a:t>Transfer Problem</a:t>
            </a:r>
            <a:r>
              <a:rPr lang="en-US" sz="1600" kern="1200" dirty="0">
                <a:solidFill>
                  <a:schemeClr val="tx1"/>
                </a:solidFill>
                <a:effectLst/>
                <a:latin typeface="+mn-lt"/>
                <a:ea typeface="+mn-ea"/>
                <a:cs typeface="+mn-cs"/>
              </a:rPr>
              <a:t> – recall that we want to generalize our new behavior beyond just training situations/environments. If we establish good study habits when in our dorm, we want to do the same when studying in the student union or in the library. If we go to the gym regularly while at school we want to do so at home on break. Or maybe you are studying well in all places, but this positive behavior only occurs for classes in your major. In all other classes, your poor study habits have not changed. So you are performing as well as you want to in some instances, but not in all instances. The desirable behavior has not transferred or generalized as expected.</a:t>
            </a:r>
            <a:endParaRPr lang="en-US" sz="1600" dirty="0"/>
          </a:p>
        </p:txBody>
      </p:sp>
      <p:sp>
        <p:nvSpPr>
          <p:cNvPr id="4" name="Slide Number Placeholder 3"/>
          <p:cNvSpPr>
            <a:spLocks noGrp="1"/>
          </p:cNvSpPr>
          <p:nvPr>
            <p:ph type="sldNum" sz="quarter" idx="10"/>
          </p:nvPr>
        </p:nvSpPr>
        <p:spPr/>
        <p:txBody>
          <a:bodyPr/>
          <a:lstStyle/>
          <a:p>
            <a:fld id="{0D5F4CEC-CAA0-4EAB-9C71-E01EEE7BA81B}" type="slidenum">
              <a:rPr lang="en-US" smtClean="0"/>
              <a:t>12</a:t>
            </a:fld>
            <a:endParaRPr lang="en-US"/>
          </a:p>
        </p:txBody>
      </p:sp>
    </p:spTree>
    <p:extLst>
      <p:ext uri="{BB962C8B-B14F-4D97-AF65-F5344CB8AC3E}">
        <p14:creationId xmlns:p14="http://schemas.microsoft.com/office/powerpoint/2010/main" val="247538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4603"/>
            <a:ext cx="9144000" cy="3169328"/>
          </a:xfrm>
        </p:spPr>
        <p:txBody>
          <a:bodyPr>
            <a:normAutofit/>
          </a:bodyPr>
          <a:lstStyle/>
          <a:p>
            <a:r>
              <a:rPr lang="en-US" sz="5000" dirty="0"/>
              <a:t>Module 14: Maintenance and Relapse Prevention</a:t>
            </a:r>
          </a:p>
        </p:txBody>
      </p:sp>
      <p:sp>
        <p:nvSpPr>
          <p:cNvPr id="3" name="Subtitle 2"/>
          <p:cNvSpPr>
            <a:spLocks noGrp="1"/>
          </p:cNvSpPr>
          <p:nvPr>
            <p:ph type="subTitle" idx="1"/>
          </p:nvPr>
        </p:nvSpPr>
        <p:spPr>
          <a:xfrm>
            <a:off x="1524000" y="4350058"/>
            <a:ext cx="8907262" cy="907742"/>
          </a:xfrm>
        </p:spPr>
        <p:txBody>
          <a:bodyPr>
            <a:normAutofit lnSpcReduction="10000"/>
          </a:bodyPr>
          <a:lstStyle/>
          <a:p>
            <a:r>
              <a:rPr lang="en-US" sz="3200" dirty="0"/>
              <a:t>Part V. Running the Plan and Staying the </a:t>
            </a:r>
            <a:r>
              <a:rPr lang="en-US" sz="3200" i="1" dirty="0"/>
              <a:t>(New) </a:t>
            </a:r>
            <a:r>
              <a:rPr lang="en-US" sz="3200" dirty="0"/>
              <a:t>Course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Record Keeping</a:t>
            </a:r>
          </a:p>
        </p:txBody>
      </p:sp>
      <p:sp>
        <p:nvSpPr>
          <p:cNvPr id="5" name="Content Placeholder 4"/>
          <p:cNvSpPr>
            <a:spLocks noGrp="1"/>
          </p:cNvSpPr>
          <p:nvPr>
            <p:ph idx="1"/>
          </p:nvPr>
        </p:nvSpPr>
        <p:spPr/>
        <p:txBody>
          <a:bodyPr>
            <a:normAutofit/>
          </a:bodyPr>
          <a:lstStyle/>
          <a:p>
            <a:r>
              <a:rPr lang="en-US" sz="3600" dirty="0"/>
              <a:t>Though not a strategy, it is important to continue </a:t>
            </a:r>
            <a:r>
              <a:rPr lang="en-US" sz="3600" i="1" dirty="0"/>
              <a:t>recording keeping</a:t>
            </a:r>
            <a:r>
              <a:rPr lang="en-US" sz="3600" dirty="0"/>
              <a:t>. </a:t>
            </a:r>
          </a:p>
          <a:p>
            <a:endParaRPr lang="en-US" sz="3600" dirty="0"/>
          </a:p>
          <a:p>
            <a:r>
              <a:rPr lang="en-US" sz="3600" dirty="0"/>
              <a:t>Why? </a:t>
            </a:r>
          </a:p>
        </p:txBody>
      </p:sp>
    </p:spTree>
    <p:extLst>
      <p:ext uri="{BB962C8B-B14F-4D97-AF65-F5344CB8AC3E}">
        <p14:creationId xmlns:p14="http://schemas.microsoft.com/office/powerpoint/2010/main" val="284814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Self-Efficacy Again</a:t>
            </a:r>
          </a:p>
        </p:txBody>
      </p:sp>
      <p:sp>
        <p:nvSpPr>
          <p:cNvPr id="5" name="Content Placeholder 4"/>
          <p:cNvSpPr>
            <a:spLocks noGrp="1"/>
          </p:cNvSpPr>
          <p:nvPr>
            <p:ph idx="1"/>
          </p:nvPr>
        </p:nvSpPr>
        <p:spPr/>
        <p:txBody>
          <a:bodyPr>
            <a:normAutofit/>
          </a:bodyPr>
          <a:lstStyle/>
          <a:p>
            <a:r>
              <a:rPr lang="en-US" sz="3200" dirty="0"/>
              <a:t>Once your new, target behavior has been established you should notice that the behavior increasingly falls under your control. </a:t>
            </a:r>
          </a:p>
          <a:p>
            <a:endParaRPr lang="en-US" sz="3200" dirty="0"/>
          </a:p>
          <a:p>
            <a:r>
              <a:rPr lang="en-US" sz="3200" dirty="0"/>
              <a:t>But is it time to stop your plan? How do you know?</a:t>
            </a:r>
          </a:p>
          <a:p>
            <a:endParaRPr lang="en-US" sz="3200" dirty="0"/>
          </a:p>
          <a:p>
            <a:endParaRPr lang="en-US"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796" y="4850290"/>
            <a:ext cx="10211213" cy="1526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834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During Maintenance Phase</a:t>
            </a:r>
          </a:p>
        </p:txBody>
      </p:sp>
      <p:sp>
        <p:nvSpPr>
          <p:cNvPr id="3" name="Content Placeholder 2"/>
          <p:cNvSpPr>
            <a:spLocks noGrp="1"/>
          </p:cNvSpPr>
          <p:nvPr>
            <p:ph idx="1"/>
          </p:nvPr>
        </p:nvSpPr>
        <p:spPr/>
        <p:txBody>
          <a:bodyPr>
            <a:normAutofit/>
          </a:bodyPr>
          <a:lstStyle/>
          <a:p>
            <a:r>
              <a:rPr lang="en-US" sz="4000" dirty="0"/>
              <a:t>Maintenance Problems</a:t>
            </a:r>
          </a:p>
          <a:p>
            <a:endParaRPr lang="en-US" sz="4000" dirty="0"/>
          </a:p>
          <a:p>
            <a:r>
              <a:rPr lang="en-US" sz="4000" dirty="0"/>
              <a:t>Transfer Problems</a:t>
            </a:r>
          </a:p>
        </p:txBody>
      </p:sp>
    </p:spTree>
    <p:extLst>
      <p:ext uri="{BB962C8B-B14F-4D97-AF65-F5344CB8AC3E}">
        <p14:creationId xmlns:p14="http://schemas.microsoft.com/office/powerpoint/2010/main" val="297443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6089"/>
          </a:xfrm>
        </p:spPr>
        <p:txBody>
          <a:bodyPr/>
          <a:lstStyle/>
          <a:p>
            <a:r>
              <a:rPr lang="en-US" dirty="0"/>
              <a:t>Maintenance Problems - Solutions</a:t>
            </a:r>
          </a:p>
        </p:txBody>
      </p:sp>
      <p:sp>
        <p:nvSpPr>
          <p:cNvPr id="3" name="Content Placeholder 2"/>
          <p:cNvSpPr>
            <a:spLocks noGrp="1"/>
          </p:cNvSpPr>
          <p:nvPr>
            <p:ph idx="1"/>
          </p:nvPr>
        </p:nvSpPr>
        <p:spPr>
          <a:xfrm>
            <a:off x="685801" y="1649186"/>
            <a:ext cx="11070770" cy="4980213"/>
          </a:xfrm>
        </p:spPr>
        <p:txBody>
          <a:bodyPr>
            <a:noAutofit/>
          </a:bodyPr>
          <a:lstStyle/>
          <a:p>
            <a:r>
              <a:rPr lang="en-US" sz="3200" dirty="0"/>
              <a:t>Take a look at your pros and cons for changing the behavior. </a:t>
            </a:r>
          </a:p>
          <a:p>
            <a:endParaRPr lang="en-US" sz="3200" dirty="0"/>
          </a:p>
          <a:p>
            <a:r>
              <a:rPr lang="en-US" sz="3200" dirty="0"/>
              <a:t>Revisit your goals and reflect on how much you have accomplished, and likewise, how much you have to lose.</a:t>
            </a:r>
          </a:p>
          <a:p>
            <a:endParaRPr lang="en-US" sz="3200" dirty="0"/>
          </a:p>
          <a:p>
            <a:r>
              <a:rPr lang="en-US" sz="3200" dirty="0"/>
              <a:t>Ask yourself how performing the desired/target behavior makes you feel.</a:t>
            </a:r>
          </a:p>
          <a:p>
            <a:endParaRPr lang="en-US" sz="3200" dirty="0"/>
          </a:p>
          <a:p>
            <a:r>
              <a:rPr lang="en-US" sz="3200" dirty="0"/>
              <a:t>Make sure you are still recording your behavior as noted above. </a:t>
            </a:r>
          </a:p>
        </p:txBody>
      </p:sp>
    </p:spTree>
    <p:extLst>
      <p:ext uri="{BB962C8B-B14F-4D97-AF65-F5344CB8AC3E}">
        <p14:creationId xmlns:p14="http://schemas.microsoft.com/office/powerpoint/2010/main" val="111450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Problems - Solutions</a:t>
            </a:r>
          </a:p>
        </p:txBody>
      </p:sp>
      <p:sp>
        <p:nvSpPr>
          <p:cNvPr id="3" name="Content Placeholder 2"/>
          <p:cNvSpPr>
            <a:spLocks noGrp="1"/>
          </p:cNvSpPr>
          <p:nvPr>
            <p:ph idx="1"/>
          </p:nvPr>
        </p:nvSpPr>
        <p:spPr>
          <a:xfrm>
            <a:off x="838200" y="1825625"/>
            <a:ext cx="10515600" cy="4705804"/>
          </a:xfrm>
        </p:spPr>
        <p:txBody>
          <a:bodyPr>
            <a:noAutofit/>
          </a:bodyPr>
          <a:lstStyle/>
          <a:p>
            <a:r>
              <a:rPr lang="en-US" sz="3600" dirty="0"/>
              <a:t>Restate your commitment to your final goal, or maybe state your commitment to your new you, publically. </a:t>
            </a:r>
          </a:p>
          <a:p>
            <a:endParaRPr lang="en-US" sz="3600" dirty="0"/>
          </a:p>
          <a:p>
            <a:r>
              <a:rPr lang="en-US" sz="3600" dirty="0"/>
              <a:t>Seek social support. Ask friends and family to help you out.</a:t>
            </a:r>
          </a:p>
          <a:p>
            <a:endParaRPr lang="en-US" sz="3600" dirty="0"/>
          </a:p>
          <a:p>
            <a:r>
              <a:rPr lang="en-US" sz="3600" dirty="0"/>
              <a:t>In dire situations, re-establish your behavior modification plan. </a:t>
            </a:r>
          </a:p>
        </p:txBody>
      </p:sp>
    </p:spTree>
    <p:extLst>
      <p:ext uri="{BB962C8B-B14F-4D97-AF65-F5344CB8AC3E}">
        <p14:creationId xmlns:p14="http://schemas.microsoft.com/office/powerpoint/2010/main" val="111450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8118"/>
          </a:xfrm>
        </p:spPr>
        <p:txBody>
          <a:bodyPr/>
          <a:lstStyle/>
          <a:p>
            <a:r>
              <a:rPr lang="en-US" dirty="0"/>
              <a:t>Transfer Problems - Solutions</a:t>
            </a:r>
          </a:p>
        </p:txBody>
      </p:sp>
      <p:sp>
        <p:nvSpPr>
          <p:cNvPr id="3" name="Content Placeholder 2"/>
          <p:cNvSpPr>
            <a:spLocks noGrp="1"/>
          </p:cNvSpPr>
          <p:nvPr>
            <p:ph idx="1"/>
          </p:nvPr>
        </p:nvSpPr>
        <p:spPr>
          <a:xfrm>
            <a:off x="571501" y="1600200"/>
            <a:ext cx="11054442" cy="5110843"/>
          </a:xfrm>
        </p:spPr>
        <p:txBody>
          <a:bodyPr>
            <a:noAutofit/>
          </a:bodyPr>
          <a:lstStyle/>
          <a:p>
            <a:r>
              <a:rPr lang="en-US" dirty="0"/>
              <a:t>If you are having issues with transfer, you likely did not train yourself to transfer from the start. </a:t>
            </a:r>
          </a:p>
          <a:p>
            <a:endParaRPr lang="en-US" dirty="0"/>
          </a:p>
          <a:p>
            <a:r>
              <a:rPr lang="en-US" dirty="0"/>
              <a:t>You will need to program for transfer now, which again, means generalizing beyond the training situation. </a:t>
            </a:r>
          </a:p>
          <a:p>
            <a:endParaRPr lang="en-US" dirty="0"/>
          </a:p>
          <a:p>
            <a:r>
              <a:rPr lang="en-US" dirty="0"/>
              <a:t>Practice using your new behavior in a variety of situations and environments. </a:t>
            </a:r>
          </a:p>
          <a:p>
            <a:endParaRPr lang="en-US" dirty="0"/>
          </a:p>
          <a:p>
            <a:r>
              <a:rPr lang="en-US" dirty="0"/>
              <a:t>Enlist your social support network to help you and recall that prompts are used in programming.</a:t>
            </a:r>
          </a:p>
        </p:txBody>
      </p:sp>
    </p:spTree>
    <p:extLst>
      <p:ext uri="{BB962C8B-B14F-4D97-AF65-F5344CB8AC3E}">
        <p14:creationId xmlns:p14="http://schemas.microsoft.com/office/powerpoint/2010/main" val="111450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14.2</a:t>
            </a:r>
          </a:p>
        </p:txBody>
      </p:sp>
      <p:sp>
        <p:nvSpPr>
          <p:cNvPr id="5" name="Text Placeholder 4"/>
          <p:cNvSpPr>
            <a:spLocks noGrp="1"/>
          </p:cNvSpPr>
          <p:nvPr>
            <p:ph type="body" idx="1"/>
          </p:nvPr>
        </p:nvSpPr>
        <p:spPr/>
        <p:txBody>
          <a:bodyPr/>
          <a:lstStyle/>
          <a:p>
            <a:r>
              <a:rPr lang="en-US" b="1" dirty="0">
                <a:solidFill>
                  <a:srgbClr val="FF0000"/>
                </a:solidFill>
              </a:rPr>
              <a:t>Relapse Prevention</a:t>
            </a:r>
          </a:p>
        </p:txBody>
      </p:sp>
    </p:spTree>
    <p:extLst>
      <p:ext uri="{BB962C8B-B14F-4D97-AF65-F5344CB8AC3E}">
        <p14:creationId xmlns:p14="http://schemas.microsoft.com/office/powerpoint/2010/main" val="1242139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Lapse vs. Relapse</a:t>
            </a:r>
          </a:p>
        </p:txBody>
      </p:sp>
      <p:sp>
        <p:nvSpPr>
          <p:cNvPr id="5" name="Content Placeholder 4"/>
          <p:cNvSpPr>
            <a:spLocks noGrp="1"/>
          </p:cNvSpPr>
          <p:nvPr>
            <p:ph idx="1"/>
          </p:nvPr>
        </p:nvSpPr>
        <p:spPr/>
        <p:txBody>
          <a:bodyPr>
            <a:normAutofit/>
          </a:bodyPr>
          <a:lstStyle/>
          <a:p>
            <a:r>
              <a:rPr lang="en-US" sz="3600" dirty="0"/>
              <a:t>A </a:t>
            </a:r>
            <a:r>
              <a:rPr lang="en-US" sz="3600" b="1" dirty="0"/>
              <a:t>lapse</a:t>
            </a:r>
            <a:r>
              <a:rPr lang="en-US" sz="3600" dirty="0"/>
              <a:t> is when we make a mistake or slip up. </a:t>
            </a:r>
          </a:p>
          <a:p>
            <a:endParaRPr lang="en-US" sz="3600" dirty="0"/>
          </a:p>
          <a:p>
            <a:r>
              <a:rPr lang="en-US" sz="3600" dirty="0"/>
              <a:t>A </a:t>
            </a:r>
            <a:r>
              <a:rPr lang="en-US" sz="3600" b="1" dirty="0"/>
              <a:t>relapse </a:t>
            </a:r>
            <a:r>
              <a:rPr lang="en-US" sz="3600" dirty="0"/>
              <a:t>is when an isolated incident becomes a pattern of behavior. </a:t>
            </a:r>
          </a:p>
        </p:txBody>
      </p:sp>
    </p:spTree>
    <p:extLst>
      <p:ext uri="{BB962C8B-B14F-4D97-AF65-F5344CB8AC3E}">
        <p14:creationId xmlns:p14="http://schemas.microsoft.com/office/powerpoint/2010/main" val="342676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Temptations…Again</a:t>
            </a:r>
          </a:p>
        </p:txBody>
      </p:sp>
      <p:sp>
        <p:nvSpPr>
          <p:cNvPr id="5" name="Content Placeholder 4"/>
          <p:cNvSpPr>
            <a:spLocks noGrp="1"/>
          </p:cNvSpPr>
          <p:nvPr>
            <p:ph idx="1"/>
          </p:nvPr>
        </p:nvSpPr>
        <p:spPr/>
        <p:txBody>
          <a:bodyPr>
            <a:normAutofit/>
          </a:bodyPr>
          <a:lstStyle/>
          <a:p>
            <a:r>
              <a:rPr lang="en-US" sz="3200" dirty="0"/>
              <a:t>To avoid a lapse turning into a relapse, revisit Planning Sheet 7 and take special note of these high-risk situations and environments.</a:t>
            </a:r>
          </a:p>
          <a:p>
            <a:endParaRPr lang="en-US" sz="3200" dirty="0"/>
          </a:p>
          <a:p>
            <a:r>
              <a:rPr lang="en-US" sz="3200" dirty="0"/>
              <a:t>Keeping good records of the ABCs of behavior, and your journal, will help you to identify these situations and people. Then you can develop new </a:t>
            </a:r>
            <a:r>
              <a:rPr lang="en-US" sz="3200" i="1" dirty="0"/>
              <a:t>If-then</a:t>
            </a:r>
            <a:r>
              <a:rPr lang="en-US" sz="3200" dirty="0"/>
              <a:t> plans to deal with them, or to re-establish old ones. </a:t>
            </a:r>
          </a:p>
        </p:txBody>
      </p:sp>
    </p:spTree>
    <p:extLst>
      <p:ext uri="{BB962C8B-B14F-4D97-AF65-F5344CB8AC3E}">
        <p14:creationId xmlns:p14="http://schemas.microsoft.com/office/powerpoint/2010/main" val="37349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Don’t let your emotions dictate your behavior. </a:t>
            </a:r>
          </a:p>
        </p:txBody>
      </p:sp>
      <p:pic>
        <p:nvPicPr>
          <p:cNvPr id="3" name="Picture 2" descr="Graphical user interface, text, application, timeline&#10;&#10;Description automatically generated">
            <a:extLst>
              <a:ext uri="{FF2B5EF4-FFF2-40B4-BE49-F238E27FC236}">
                <a16:creationId xmlns:a16="http://schemas.microsoft.com/office/drawing/2014/main" id="{69F9195E-CBCF-4887-B375-3606704281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709" y="1433141"/>
            <a:ext cx="9468091" cy="5278939"/>
          </a:xfrm>
          <a:prstGeom prst="rect">
            <a:avLst/>
          </a:prstGeom>
        </p:spPr>
      </p:pic>
    </p:spTree>
    <p:extLst>
      <p:ext uri="{BB962C8B-B14F-4D97-AF65-F5344CB8AC3E}">
        <p14:creationId xmlns:p14="http://schemas.microsoft.com/office/powerpoint/2010/main" val="123287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normAutofit/>
          </a:bodyPr>
          <a:lstStyle/>
          <a:p>
            <a:r>
              <a:rPr lang="en-US" sz="3200" dirty="0"/>
              <a:t>Our final content chapter in the textbook covers the last stage of behavior modification – maintenance. </a:t>
            </a:r>
          </a:p>
          <a:p>
            <a:r>
              <a:rPr lang="en-US" sz="3200" dirty="0"/>
              <a:t>Once our behavior is occurring reliably we need to begin to phase out most strategies we employed and ensure that we maintain our desired level of the target behavior. </a:t>
            </a:r>
          </a:p>
          <a:p>
            <a:r>
              <a:rPr lang="en-US" sz="3200" dirty="0"/>
              <a:t>Also important is to make sure we do not fall back into old patterns, called relapse prevention.</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Words</a:t>
            </a:r>
          </a:p>
        </p:txBody>
      </p:sp>
      <p:sp>
        <p:nvSpPr>
          <p:cNvPr id="3" name="Content Placeholder 2"/>
          <p:cNvSpPr>
            <a:spLocks noGrp="1"/>
          </p:cNvSpPr>
          <p:nvPr>
            <p:ph idx="1"/>
          </p:nvPr>
        </p:nvSpPr>
        <p:spPr/>
        <p:txBody>
          <a:bodyPr>
            <a:normAutofit/>
          </a:bodyPr>
          <a:lstStyle/>
          <a:p>
            <a:r>
              <a:rPr lang="en-US" sz="3600" dirty="0"/>
              <a:t>The best advice I have is that if you are in an emotional state or stressed out, </a:t>
            </a:r>
            <a:r>
              <a:rPr lang="en-US" sz="3600" b="1" i="1" dirty="0"/>
              <a:t>avoid high-risk situations, environments, and people all together</a:t>
            </a:r>
            <a:r>
              <a:rPr lang="en-US" sz="3600" dirty="0"/>
              <a:t>.</a:t>
            </a:r>
          </a:p>
          <a:p>
            <a:endParaRPr lang="en-US" sz="3600" dirty="0"/>
          </a:p>
          <a:p>
            <a:r>
              <a:rPr lang="en-US" sz="3600" dirty="0"/>
              <a:t> The best way to not have a problem is to make it a non-factor from the start. </a:t>
            </a:r>
          </a:p>
        </p:txBody>
      </p:sp>
    </p:spTree>
    <p:extLst>
      <p:ext uri="{BB962C8B-B14F-4D97-AF65-F5344CB8AC3E}">
        <p14:creationId xmlns:p14="http://schemas.microsoft.com/office/powerpoint/2010/main" val="3214549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normAutofit/>
          </a:bodyPr>
          <a:lstStyle/>
          <a:p>
            <a:r>
              <a:rPr lang="en-US" sz="3600" dirty="0"/>
              <a:t>14.1. Maintenance Phase</a:t>
            </a:r>
          </a:p>
          <a:p>
            <a:r>
              <a:rPr lang="en-US" sz="3600" dirty="0"/>
              <a:t>14.2. Relapse Prevention</a:t>
            </a:r>
          </a:p>
        </p:txBody>
      </p:sp>
    </p:spTree>
    <p:extLst>
      <p:ext uri="{BB962C8B-B14F-4D97-AF65-F5344CB8AC3E}">
        <p14:creationId xmlns:p14="http://schemas.microsoft.com/office/powerpoint/2010/main" val="330307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normAutofit/>
          </a:bodyPr>
          <a:lstStyle/>
          <a:p>
            <a:r>
              <a:rPr lang="en-US" sz="3200" dirty="0"/>
              <a:t>State the importance of the maintenance phase and how to phase out strategies that are no longer needed.</a:t>
            </a:r>
          </a:p>
          <a:p>
            <a:r>
              <a:rPr lang="en-US" sz="3200" dirty="0"/>
              <a:t>Develop a criterion for knowing when to move to maintenance. </a:t>
            </a:r>
          </a:p>
          <a:p>
            <a:r>
              <a:rPr lang="en-US" sz="3200" dirty="0"/>
              <a:t>Describe issues that may occur during the maintenance phase.</a:t>
            </a:r>
          </a:p>
          <a:p>
            <a:r>
              <a:rPr lang="en-US" sz="3200" dirty="0"/>
              <a:t>Propose strategies to make relapse less likely to occur.</a:t>
            </a:r>
          </a:p>
          <a:p>
            <a:r>
              <a:rPr lang="en-US" sz="3200" dirty="0"/>
              <a:t>Clarify the role demands, stress, and coping play in relapse.</a:t>
            </a:r>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14.1</a:t>
            </a:r>
          </a:p>
        </p:txBody>
      </p:sp>
      <p:sp>
        <p:nvSpPr>
          <p:cNvPr id="5" name="Text Placeholder 4"/>
          <p:cNvSpPr>
            <a:spLocks noGrp="1"/>
          </p:cNvSpPr>
          <p:nvPr>
            <p:ph type="body" idx="1"/>
          </p:nvPr>
        </p:nvSpPr>
        <p:spPr/>
        <p:txBody>
          <a:bodyPr/>
          <a:lstStyle/>
          <a:p>
            <a:r>
              <a:rPr lang="en-US" b="1" dirty="0">
                <a:solidFill>
                  <a:srgbClr val="FF0000"/>
                </a:solidFill>
              </a:rPr>
              <a:t>Maintenance Phase</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Maintenance Phase</a:t>
            </a:r>
          </a:p>
        </p:txBody>
      </p:sp>
      <p:sp>
        <p:nvSpPr>
          <p:cNvPr id="5" name="Content Placeholder 4"/>
          <p:cNvSpPr>
            <a:spLocks noGrp="1"/>
          </p:cNvSpPr>
          <p:nvPr>
            <p:ph idx="1"/>
          </p:nvPr>
        </p:nvSpPr>
        <p:spPr/>
        <p:txBody>
          <a:bodyPr>
            <a:normAutofit/>
          </a:bodyPr>
          <a:lstStyle/>
          <a:p>
            <a:r>
              <a:rPr lang="en-US" sz="3200" dirty="0"/>
              <a:t>When planning to change our behavior we cannot lose sight of the fact that eventually, we will obtain our </a:t>
            </a:r>
            <a:r>
              <a:rPr lang="en-US" sz="3200" dirty="0">
                <a:solidFill>
                  <a:srgbClr val="FF0000"/>
                </a:solidFill>
              </a:rPr>
              <a:t>final goal</a:t>
            </a:r>
            <a:r>
              <a:rPr lang="en-US" sz="3200" dirty="0"/>
              <a:t>. </a:t>
            </a:r>
          </a:p>
          <a:p>
            <a:r>
              <a:rPr lang="en-US" sz="3200" dirty="0"/>
              <a:t>At this point, the target behavior is now occurring </a:t>
            </a:r>
            <a:r>
              <a:rPr lang="en-US" sz="3200" dirty="0">
                <a:solidFill>
                  <a:srgbClr val="FF0000"/>
                </a:solidFill>
              </a:rPr>
              <a:t>habitually</a:t>
            </a:r>
            <a:r>
              <a:rPr lang="en-US" sz="3200" dirty="0"/>
              <a:t> or without conscious effort, or due to use of the many strategies we selected. </a:t>
            </a:r>
          </a:p>
          <a:p>
            <a:r>
              <a:rPr lang="en-US" sz="3200" dirty="0"/>
              <a:t>Once this occurs, we need to transition from treatment phase to </a:t>
            </a:r>
            <a:r>
              <a:rPr lang="en-US" sz="3200" dirty="0">
                <a:solidFill>
                  <a:srgbClr val="FF0000"/>
                </a:solidFill>
              </a:rPr>
              <a:t>maintenance phase</a:t>
            </a:r>
            <a:r>
              <a:rPr lang="en-US" sz="3200" dirty="0"/>
              <a:t>. </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Strategies to Keep</a:t>
            </a:r>
          </a:p>
        </p:txBody>
      </p:sp>
      <p:sp>
        <p:nvSpPr>
          <p:cNvPr id="5" name="Content Placeholder 4"/>
          <p:cNvSpPr>
            <a:spLocks noGrp="1"/>
          </p:cNvSpPr>
          <p:nvPr>
            <p:ph idx="1"/>
          </p:nvPr>
        </p:nvSpPr>
        <p:spPr/>
        <p:txBody>
          <a:bodyPr>
            <a:normAutofit/>
          </a:bodyPr>
          <a:lstStyle/>
          <a:p>
            <a:r>
              <a:rPr lang="en-US" sz="3200" dirty="0"/>
              <a:t>Goal Setting</a:t>
            </a:r>
          </a:p>
          <a:p>
            <a:r>
              <a:rPr lang="en-US" sz="3200" dirty="0"/>
              <a:t>Self-Instructions</a:t>
            </a:r>
          </a:p>
          <a:p>
            <a:r>
              <a:rPr lang="en-US" sz="3200" dirty="0"/>
              <a:t>Social Support</a:t>
            </a:r>
          </a:p>
          <a:p>
            <a:r>
              <a:rPr lang="en-US" sz="3200" dirty="0"/>
              <a:t>Relaxation Techniques</a:t>
            </a:r>
          </a:p>
          <a:p>
            <a:r>
              <a:rPr lang="en-US" sz="3200" dirty="0"/>
              <a:t>Cognitive Behavior Modification</a:t>
            </a:r>
          </a:p>
          <a:p>
            <a:r>
              <a:rPr lang="en-US" sz="3200" dirty="0"/>
              <a:t>Self-Praise</a:t>
            </a:r>
          </a:p>
          <a:p>
            <a:r>
              <a:rPr lang="en-US" sz="3200" dirty="0"/>
              <a:t>Record Keeping</a:t>
            </a:r>
          </a:p>
        </p:txBody>
      </p:sp>
    </p:spTree>
    <p:extLst>
      <p:ext uri="{BB962C8B-B14F-4D97-AF65-F5344CB8AC3E}">
        <p14:creationId xmlns:p14="http://schemas.microsoft.com/office/powerpoint/2010/main" val="103908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Strategies to Fade or Phase Out</a:t>
            </a:r>
          </a:p>
        </p:txBody>
      </p:sp>
      <p:sp>
        <p:nvSpPr>
          <p:cNvPr id="5" name="Content Placeholder 4"/>
          <p:cNvSpPr>
            <a:spLocks noGrp="1"/>
          </p:cNvSpPr>
          <p:nvPr>
            <p:ph idx="1"/>
          </p:nvPr>
        </p:nvSpPr>
        <p:spPr/>
        <p:txBody>
          <a:bodyPr>
            <a:normAutofit/>
          </a:bodyPr>
          <a:lstStyle/>
          <a:p>
            <a:r>
              <a:rPr lang="en-US" sz="3200" dirty="0"/>
              <a:t>Antecedent Manipulations</a:t>
            </a:r>
          </a:p>
          <a:p>
            <a:r>
              <a:rPr lang="en-US" sz="3200" dirty="0"/>
              <a:t>Generalization/Programming</a:t>
            </a:r>
          </a:p>
          <a:p>
            <a:r>
              <a:rPr lang="en-US" sz="3200" dirty="0"/>
              <a:t>Prompts</a:t>
            </a:r>
          </a:p>
          <a:p>
            <a:r>
              <a:rPr lang="en-US" sz="3200" dirty="0"/>
              <a:t>Shaping</a:t>
            </a:r>
          </a:p>
          <a:p>
            <a:r>
              <a:rPr lang="en-US" sz="3200" dirty="0"/>
              <a:t>Fear or Anxiety Procedures</a:t>
            </a:r>
          </a:p>
          <a:p>
            <a:r>
              <a:rPr lang="en-US" sz="3200" dirty="0"/>
              <a:t>Habit Reversal</a:t>
            </a:r>
          </a:p>
          <a:p>
            <a:r>
              <a:rPr lang="en-US" sz="3200" dirty="0"/>
              <a:t>Cognitive Behavior Modification</a:t>
            </a:r>
          </a:p>
          <a:p>
            <a:pPr marL="0" indent="0">
              <a:buNone/>
            </a:pPr>
            <a:endParaRPr lang="en-US" sz="3200" dirty="0"/>
          </a:p>
        </p:txBody>
      </p:sp>
    </p:spTree>
    <p:extLst>
      <p:ext uri="{BB962C8B-B14F-4D97-AF65-F5344CB8AC3E}">
        <p14:creationId xmlns:p14="http://schemas.microsoft.com/office/powerpoint/2010/main" val="177475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Strategies to Fade or Phase Out</a:t>
            </a:r>
          </a:p>
        </p:txBody>
      </p:sp>
      <p:sp>
        <p:nvSpPr>
          <p:cNvPr id="5" name="Content Placeholder 4"/>
          <p:cNvSpPr>
            <a:spLocks noGrp="1"/>
          </p:cNvSpPr>
          <p:nvPr>
            <p:ph idx="1"/>
          </p:nvPr>
        </p:nvSpPr>
        <p:spPr/>
        <p:txBody>
          <a:bodyPr>
            <a:normAutofit/>
          </a:bodyPr>
          <a:lstStyle/>
          <a:p>
            <a:r>
              <a:rPr lang="en-US" sz="3600" dirty="0"/>
              <a:t>Token Economy</a:t>
            </a:r>
          </a:p>
          <a:p>
            <a:r>
              <a:rPr lang="en-US" sz="3600" dirty="0"/>
              <a:t>Differential Reinforcement</a:t>
            </a:r>
          </a:p>
          <a:p>
            <a:r>
              <a:rPr lang="en-US" sz="3600" dirty="0"/>
              <a:t>Punishment Procedures</a:t>
            </a:r>
          </a:p>
          <a:p>
            <a:r>
              <a:rPr lang="en-US" sz="3600" dirty="0"/>
              <a:t>Rules</a:t>
            </a:r>
          </a:p>
        </p:txBody>
      </p:sp>
    </p:spTree>
    <p:extLst>
      <p:ext uri="{BB962C8B-B14F-4D97-AF65-F5344CB8AC3E}">
        <p14:creationId xmlns:p14="http://schemas.microsoft.com/office/powerpoint/2010/main" val="953917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971</Words>
  <Application>Microsoft Office PowerPoint</Application>
  <PresentationFormat>Widescreen</PresentationFormat>
  <Paragraphs>99</Paragraphs>
  <Slides>21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Module 14: Maintenance and Relapse Prevention</vt:lpstr>
      <vt:lpstr>Module Overview</vt:lpstr>
      <vt:lpstr>Module Outline</vt:lpstr>
      <vt:lpstr>Module Learning Outcomes</vt:lpstr>
      <vt:lpstr>Section 14.1</vt:lpstr>
      <vt:lpstr>Maintenance Phase</vt:lpstr>
      <vt:lpstr>Strategies to Keep</vt:lpstr>
      <vt:lpstr>Strategies to Fade or Phase Out</vt:lpstr>
      <vt:lpstr>Strategies to Fade or Phase Out</vt:lpstr>
      <vt:lpstr>Record Keeping</vt:lpstr>
      <vt:lpstr>Self-Efficacy Again</vt:lpstr>
      <vt:lpstr>Problems During Maintenance Phase</vt:lpstr>
      <vt:lpstr>Maintenance Problems - Solutions</vt:lpstr>
      <vt:lpstr>Maintenance Problems - Solutions</vt:lpstr>
      <vt:lpstr>Transfer Problems - Solutions</vt:lpstr>
      <vt:lpstr>Section 14.2</vt:lpstr>
      <vt:lpstr>Lapse vs. Relapse</vt:lpstr>
      <vt:lpstr>Temptations…Again</vt:lpstr>
      <vt:lpstr>Don’t let your emotions dictate your behavior. </vt:lpstr>
      <vt:lpstr>Final Words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39</cp:revision>
  <dcterms:created xsi:type="dcterms:W3CDTF">2017-05-12T13:12:09Z</dcterms:created>
  <dcterms:modified xsi:type="dcterms:W3CDTF">2021-08-23T17:51:41Z</dcterms:modified>
</cp:coreProperties>
</file>