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77" r:id="rId10"/>
    <p:sldId id="278" r:id="rId11"/>
    <p:sldId id="279" r:id="rId12"/>
    <p:sldId id="280" r:id="rId13"/>
    <p:sldId id="286" r:id="rId14"/>
    <p:sldId id="265" r:id="rId15"/>
    <p:sldId id="266" r:id="rId16"/>
    <p:sldId id="282" r:id="rId17"/>
    <p:sldId id="264" r:id="rId18"/>
    <p:sldId id="281" r:id="rId19"/>
    <p:sldId id="267" r:id="rId20"/>
    <p:sldId id="276"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180" autoAdjust="0"/>
  </p:normalViewPr>
  <p:slideViewPr>
    <p:cSldViewPr snapToGrid="0">
      <p:cViewPr varScale="1">
        <p:scale>
          <a:sx n="73" d="100"/>
          <a:sy n="73" d="100"/>
        </p:scale>
        <p:origin x="72" y="6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C080083-3545-4BCC-963D-07BC6E9AAFFA}" type="datetimeFigureOut">
              <a:rPr lang="en-US" smtClean="0"/>
              <a:t>8/23/2021</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3D0BA7B-15F7-4FA9-93B6-7CAFA606E2E7}" type="slidenum">
              <a:rPr lang="en-US" smtClean="0"/>
              <a:t>‹#›</a:t>
            </a:fld>
            <a:endParaRPr lang="en-US"/>
          </a:p>
        </p:txBody>
      </p:sp>
    </p:spTree>
    <p:extLst>
      <p:ext uri="{BB962C8B-B14F-4D97-AF65-F5344CB8AC3E}">
        <p14:creationId xmlns:p14="http://schemas.microsoft.com/office/powerpoint/2010/main" val="527507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0BA7B-15F7-4FA9-93B6-7CAFA606E2E7}" type="slidenum">
              <a:rPr lang="en-US" smtClean="0"/>
              <a:t>1</a:t>
            </a:fld>
            <a:endParaRPr lang="en-US"/>
          </a:p>
        </p:txBody>
      </p:sp>
    </p:spTree>
    <p:extLst>
      <p:ext uri="{BB962C8B-B14F-4D97-AF65-F5344CB8AC3E}">
        <p14:creationId xmlns:p14="http://schemas.microsoft.com/office/powerpoint/2010/main" val="16501689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sz="1600" dirty="0"/>
              <a:t>We could also calculate an </a:t>
            </a:r>
            <a:r>
              <a:rPr lang="en-US" sz="1600" b="1" i="1" dirty="0"/>
              <a:t>average</a:t>
            </a:r>
            <a:r>
              <a:rPr lang="en-US" sz="1600" dirty="0"/>
              <a:t>  to gauge our success for the week. In this case, we would want to divide the total amount of water drank for the week by the total amount of water that could have been consumed. Based on our goals, we know we were shooting for 8oz. of water a day for 7 days in Week 1, or 56 total ounces, and in Week 2, we should have drank 112 oz. (16oz. x 7 days). Since we drank 64 oz. in Week 1 we were at 114% success rate while in Week 2 we drank 88oz. which was a 78.57% success. </a:t>
            </a:r>
          </a:p>
          <a:p>
            <a:endParaRPr lang="en-US" sz="1600" dirty="0"/>
          </a:p>
        </p:txBody>
      </p:sp>
      <p:sp>
        <p:nvSpPr>
          <p:cNvPr id="4" name="Slide Number Placeholder 3"/>
          <p:cNvSpPr>
            <a:spLocks noGrp="1"/>
          </p:cNvSpPr>
          <p:nvPr>
            <p:ph type="sldNum" sz="quarter" idx="10"/>
          </p:nvPr>
        </p:nvSpPr>
        <p:spPr/>
        <p:txBody>
          <a:bodyPr/>
          <a:lstStyle/>
          <a:p>
            <a:fld id="{03D0BA7B-15F7-4FA9-93B6-7CAFA606E2E7}" type="slidenum">
              <a:rPr lang="en-US" smtClean="0"/>
              <a:t>10</a:t>
            </a:fld>
            <a:endParaRPr lang="en-US"/>
          </a:p>
        </p:txBody>
      </p:sp>
    </p:spTree>
    <p:extLst>
      <p:ext uri="{BB962C8B-B14F-4D97-AF65-F5344CB8AC3E}">
        <p14:creationId xmlns:p14="http://schemas.microsoft.com/office/powerpoint/2010/main" val="22840478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sz="1600" dirty="0"/>
              <a:t>You can also </a:t>
            </a:r>
            <a:r>
              <a:rPr lang="en-US" sz="1600" b="1" i="1" dirty="0"/>
              <a:t>count the number of behaviors</a:t>
            </a:r>
            <a:r>
              <a:rPr lang="en-US" sz="1600" dirty="0"/>
              <a:t> that were made. Your behavioral definition likely was 1 behavior = drinking 8 oz. of water. As such, in Week 1 you made 8 total behaviors and in Week 2 you made 11 behaviors. </a:t>
            </a:r>
            <a:endParaRPr lang="en-US" sz="2000" dirty="0"/>
          </a:p>
          <a:p>
            <a:endParaRPr lang="en-US" sz="1600" dirty="0"/>
          </a:p>
        </p:txBody>
      </p:sp>
      <p:sp>
        <p:nvSpPr>
          <p:cNvPr id="4" name="Slide Number Placeholder 3"/>
          <p:cNvSpPr>
            <a:spLocks noGrp="1"/>
          </p:cNvSpPr>
          <p:nvPr>
            <p:ph type="sldNum" sz="quarter" idx="10"/>
          </p:nvPr>
        </p:nvSpPr>
        <p:spPr/>
        <p:txBody>
          <a:bodyPr/>
          <a:lstStyle/>
          <a:p>
            <a:fld id="{03D0BA7B-15F7-4FA9-93B6-7CAFA606E2E7}" type="slidenum">
              <a:rPr lang="en-US" smtClean="0"/>
              <a:t>11</a:t>
            </a:fld>
            <a:endParaRPr lang="en-US"/>
          </a:p>
        </p:txBody>
      </p:sp>
    </p:spTree>
    <p:extLst>
      <p:ext uri="{BB962C8B-B14F-4D97-AF65-F5344CB8AC3E}">
        <p14:creationId xmlns:p14="http://schemas.microsoft.com/office/powerpoint/2010/main" val="22840478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sz="1600" dirty="0"/>
              <a:t>Another option is to find out how many </a:t>
            </a:r>
            <a:r>
              <a:rPr lang="en-US" sz="1600" b="1" i="1" dirty="0"/>
              <a:t>tokens you earned</a:t>
            </a:r>
            <a:r>
              <a:rPr lang="en-US" sz="1600" dirty="0"/>
              <a:t>  from one week to the next. If you are making the desired behavior you should see an increase from week to week, but in the case of our example, Week 1 likely had a good number of tokens but Week 2 had not as many as it should have, and you may only have been slightly above the Week 1 total if you are using response costs for engaging in the undesirable behavior of drinking soda or tea. </a:t>
            </a:r>
            <a:endParaRPr lang="en-US" sz="1600" dirty="0">
              <a:effectLst/>
            </a:endParaRPr>
          </a:p>
          <a:p>
            <a:endParaRPr lang="en-US" sz="1600" dirty="0"/>
          </a:p>
        </p:txBody>
      </p:sp>
      <p:sp>
        <p:nvSpPr>
          <p:cNvPr id="4" name="Slide Number Placeholder 3"/>
          <p:cNvSpPr>
            <a:spLocks noGrp="1"/>
          </p:cNvSpPr>
          <p:nvPr>
            <p:ph type="sldNum" sz="quarter" idx="10"/>
          </p:nvPr>
        </p:nvSpPr>
        <p:spPr/>
        <p:txBody>
          <a:bodyPr/>
          <a:lstStyle/>
          <a:p>
            <a:fld id="{03D0BA7B-15F7-4FA9-93B6-7CAFA606E2E7}" type="slidenum">
              <a:rPr lang="en-US" smtClean="0"/>
              <a:t>12</a:t>
            </a:fld>
            <a:endParaRPr lang="en-US"/>
          </a:p>
        </p:txBody>
      </p:sp>
    </p:spTree>
    <p:extLst>
      <p:ext uri="{BB962C8B-B14F-4D97-AF65-F5344CB8AC3E}">
        <p14:creationId xmlns:p14="http://schemas.microsoft.com/office/powerpoint/2010/main" val="22840478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0BA7B-15F7-4FA9-93B6-7CAFA606E2E7}" type="slidenum">
              <a:rPr lang="en-US" smtClean="0"/>
              <a:t>14</a:t>
            </a:fld>
            <a:endParaRPr lang="en-US"/>
          </a:p>
        </p:txBody>
      </p:sp>
    </p:spTree>
    <p:extLst>
      <p:ext uri="{BB962C8B-B14F-4D97-AF65-F5344CB8AC3E}">
        <p14:creationId xmlns:p14="http://schemas.microsoft.com/office/powerpoint/2010/main" val="41450299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0BA7B-15F7-4FA9-93B6-7CAFA606E2E7}" type="slidenum">
              <a:rPr lang="en-US" smtClean="0"/>
              <a:t>15</a:t>
            </a:fld>
            <a:endParaRPr lang="en-US"/>
          </a:p>
        </p:txBody>
      </p:sp>
    </p:spTree>
    <p:extLst>
      <p:ext uri="{BB962C8B-B14F-4D97-AF65-F5344CB8AC3E}">
        <p14:creationId xmlns:p14="http://schemas.microsoft.com/office/powerpoint/2010/main" val="22476726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0BA7B-15F7-4FA9-93B6-7CAFA606E2E7}" type="slidenum">
              <a:rPr lang="en-US" smtClean="0"/>
              <a:t>16</a:t>
            </a:fld>
            <a:endParaRPr lang="en-US"/>
          </a:p>
        </p:txBody>
      </p:sp>
    </p:spTree>
    <p:extLst>
      <p:ext uri="{BB962C8B-B14F-4D97-AF65-F5344CB8AC3E}">
        <p14:creationId xmlns:p14="http://schemas.microsoft.com/office/powerpoint/2010/main" val="17764971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0BA7B-15F7-4FA9-93B6-7CAFA606E2E7}" type="slidenum">
              <a:rPr lang="en-US" smtClean="0"/>
              <a:t>17</a:t>
            </a:fld>
            <a:endParaRPr lang="en-US"/>
          </a:p>
        </p:txBody>
      </p:sp>
    </p:spTree>
    <p:extLst>
      <p:ext uri="{BB962C8B-B14F-4D97-AF65-F5344CB8AC3E}">
        <p14:creationId xmlns:p14="http://schemas.microsoft.com/office/powerpoint/2010/main" val="35978949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0BA7B-15F7-4FA9-93B6-7CAFA606E2E7}" type="slidenum">
              <a:rPr lang="en-US" smtClean="0"/>
              <a:t>18</a:t>
            </a:fld>
            <a:endParaRPr lang="en-US"/>
          </a:p>
        </p:txBody>
      </p:sp>
    </p:spTree>
    <p:extLst>
      <p:ext uri="{BB962C8B-B14F-4D97-AF65-F5344CB8AC3E}">
        <p14:creationId xmlns:p14="http://schemas.microsoft.com/office/powerpoint/2010/main" val="37887675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D0BA7B-15F7-4FA9-93B6-7CAFA606E2E7}" type="slidenum">
              <a:rPr lang="en-US" smtClean="0"/>
              <a:t>19</a:t>
            </a:fld>
            <a:endParaRPr lang="en-US"/>
          </a:p>
        </p:txBody>
      </p:sp>
    </p:spTree>
    <p:extLst>
      <p:ext uri="{BB962C8B-B14F-4D97-AF65-F5344CB8AC3E}">
        <p14:creationId xmlns:p14="http://schemas.microsoft.com/office/powerpoint/2010/main" val="13581940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0BA7B-15F7-4FA9-93B6-7CAFA606E2E7}" type="slidenum">
              <a:rPr lang="en-US" smtClean="0"/>
              <a:t>20</a:t>
            </a:fld>
            <a:endParaRPr lang="en-US"/>
          </a:p>
        </p:txBody>
      </p:sp>
    </p:spTree>
    <p:extLst>
      <p:ext uri="{BB962C8B-B14F-4D97-AF65-F5344CB8AC3E}">
        <p14:creationId xmlns:p14="http://schemas.microsoft.com/office/powerpoint/2010/main" val="524148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0BA7B-15F7-4FA9-93B6-7CAFA606E2E7}" type="slidenum">
              <a:rPr lang="en-US" smtClean="0"/>
              <a:t>2</a:t>
            </a:fld>
            <a:endParaRPr lang="en-US"/>
          </a:p>
        </p:txBody>
      </p:sp>
    </p:spTree>
    <p:extLst>
      <p:ext uri="{BB962C8B-B14F-4D97-AF65-F5344CB8AC3E}">
        <p14:creationId xmlns:p14="http://schemas.microsoft.com/office/powerpoint/2010/main" val="2846666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0BA7B-15F7-4FA9-93B6-7CAFA606E2E7}" type="slidenum">
              <a:rPr lang="en-US" smtClean="0"/>
              <a:t>3</a:t>
            </a:fld>
            <a:endParaRPr lang="en-US"/>
          </a:p>
        </p:txBody>
      </p:sp>
    </p:spTree>
    <p:extLst>
      <p:ext uri="{BB962C8B-B14F-4D97-AF65-F5344CB8AC3E}">
        <p14:creationId xmlns:p14="http://schemas.microsoft.com/office/powerpoint/2010/main" val="3700096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0BA7B-15F7-4FA9-93B6-7CAFA606E2E7}" type="slidenum">
              <a:rPr lang="en-US" smtClean="0"/>
              <a:t>4</a:t>
            </a:fld>
            <a:endParaRPr lang="en-US"/>
          </a:p>
        </p:txBody>
      </p:sp>
    </p:spTree>
    <p:extLst>
      <p:ext uri="{BB962C8B-B14F-4D97-AF65-F5344CB8AC3E}">
        <p14:creationId xmlns:p14="http://schemas.microsoft.com/office/powerpoint/2010/main" val="1461968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D0BA7B-15F7-4FA9-93B6-7CAFA606E2E7}" type="slidenum">
              <a:rPr lang="en-US" smtClean="0"/>
              <a:t>5</a:t>
            </a:fld>
            <a:endParaRPr lang="en-US"/>
          </a:p>
        </p:txBody>
      </p:sp>
    </p:spTree>
    <p:extLst>
      <p:ext uri="{BB962C8B-B14F-4D97-AF65-F5344CB8AC3E}">
        <p14:creationId xmlns:p14="http://schemas.microsoft.com/office/powerpoint/2010/main" val="284755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Maybe you are trying to increase the amount you work out but as you go through your plan you discover that you do regularly work out. Now you could add a day or work out longer possibly, but your issue is not having enough motivation to work out.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reason why your weight loss endeavor is not going anywhere is because you have crappy eating habits. I fall in this boat as I love going to the gym but fail to lose weight because I do not eat as healthy as I should. My biggest problem is portion sizes and so a behavior modification plan to work out more really does not benefit my actual long term goals. </a:t>
            </a:r>
            <a:endParaRPr lang="en-US" dirty="0"/>
          </a:p>
        </p:txBody>
      </p:sp>
      <p:sp>
        <p:nvSpPr>
          <p:cNvPr id="4" name="Slide Number Placeholder 3"/>
          <p:cNvSpPr>
            <a:spLocks noGrp="1"/>
          </p:cNvSpPr>
          <p:nvPr>
            <p:ph type="sldNum" sz="quarter" idx="10"/>
          </p:nvPr>
        </p:nvSpPr>
        <p:spPr/>
        <p:txBody>
          <a:bodyPr/>
          <a:lstStyle/>
          <a:p>
            <a:fld id="{03D0BA7B-15F7-4FA9-93B6-7CAFA606E2E7}" type="slidenum">
              <a:rPr lang="en-US" smtClean="0"/>
              <a:t>6</a:t>
            </a:fld>
            <a:endParaRPr lang="en-US"/>
          </a:p>
        </p:txBody>
      </p:sp>
    </p:spTree>
    <p:extLst>
      <p:ext uri="{BB962C8B-B14F-4D97-AF65-F5344CB8AC3E}">
        <p14:creationId xmlns:p14="http://schemas.microsoft.com/office/powerpoint/2010/main" val="2374803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fld id="{03D0BA7B-15F7-4FA9-93B6-7CAFA606E2E7}" type="slidenum">
              <a:rPr lang="en-US" smtClean="0"/>
              <a:t>7</a:t>
            </a:fld>
            <a:endParaRPr lang="en-US"/>
          </a:p>
        </p:txBody>
      </p:sp>
    </p:spTree>
    <p:extLst>
      <p:ext uri="{BB962C8B-B14F-4D97-AF65-F5344CB8AC3E}">
        <p14:creationId xmlns:p14="http://schemas.microsoft.com/office/powerpoint/2010/main" val="19063183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sz="1600" dirty="0"/>
              <a:t>By simply </a:t>
            </a:r>
            <a:r>
              <a:rPr lang="en-US" sz="1600" b="1" i="1" dirty="0"/>
              <a:t>counting the total amount</a:t>
            </a:r>
            <a:r>
              <a:rPr lang="en-US" sz="1600" dirty="0"/>
              <a:t> drank each week (through simple addition), we can see a trend in the upward direction.</a:t>
            </a:r>
          </a:p>
          <a:p>
            <a:endParaRPr lang="en-US" sz="1600" dirty="0"/>
          </a:p>
        </p:txBody>
      </p:sp>
      <p:sp>
        <p:nvSpPr>
          <p:cNvPr id="4" name="Slide Number Placeholder 3"/>
          <p:cNvSpPr>
            <a:spLocks noGrp="1"/>
          </p:cNvSpPr>
          <p:nvPr>
            <p:ph type="sldNum" sz="quarter" idx="10"/>
          </p:nvPr>
        </p:nvSpPr>
        <p:spPr/>
        <p:txBody>
          <a:bodyPr/>
          <a:lstStyle/>
          <a:p>
            <a:fld id="{03D0BA7B-15F7-4FA9-93B6-7CAFA606E2E7}" type="slidenum">
              <a:rPr lang="en-US" smtClean="0"/>
              <a:t>8</a:t>
            </a:fld>
            <a:endParaRPr lang="en-US"/>
          </a:p>
        </p:txBody>
      </p:sp>
    </p:spTree>
    <p:extLst>
      <p:ext uri="{BB962C8B-B14F-4D97-AF65-F5344CB8AC3E}">
        <p14:creationId xmlns:p14="http://schemas.microsoft.com/office/powerpoint/2010/main" val="22840478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sz="1600" dirty="0"/>
              <a:t>We could also calculate an </a:t>
            </a:r>
            <a:r>
              <a:rPr lang="en-US" sz="1600" b="1" i="1" dirty="0"/>
              <a:t>average or mean</a:t>
            </a:r>
            <a:r>
              <a:rPr lang="en-US" sz="1600" dirty="0"/>
              <a:t> of total water drank each day. To do this, take the total and divide it by 7 days. Upon doing this we see that the Week 1 average is 9.14oz,  and the Week 2 average is 12.57oz. </a:t>
            </a:r>
          </a:p>
          <a:p>
            <a:endParaRPr lang="en-US" sz="1600" dirty="0"/>
          </a:p>
        </p:txBody>
      </p:sp>
      <p:sp>
        <p:nvSpPr>
          <p:cNvPr id="4" name="Slide Number Placeholder 3"/>
          <p:cNvSpPr>
            <a:spLocks noGrp="1"/>
          </p:cNvSpPr>
          <p:nvPr>
            <p:ph type="sldNum" sz="quarter" idx="10"/>
          </p:nvPr>
        </p:nvSpPr>
        <p:spPr/>
        <p:txBody>
          <a:bodyPr/>
          <a:lstStyle/>
          <a:p>
            <a:fld id="{03D0BA7B-15F7-4FA9-93B6-7CAFA606E2E7}" type="slidenum">
              <a:rPr lang="en-US" smtClean="0"/>
              <a:t>9</a:t>
            </a:fld>
            <a:endParaRPr lang="en-US"/>
          </a:p>
        </p:txBody>
      </p:sp>
    </p:spTree>
    <p:extLst>
      <p:ext uri="{BB962C8B-B14F-4D97-AF65-F5344CB8AC3E}">
        <p14:creationId xmlns:p14="http://schemas.microsoft.com/office/powerpoint/2010/main" val="2284047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8CFE51B-92AD-4A78-9473-544293DCDD05}"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596931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FE51B-92AD-4A78-9473-544293DCDD05}"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4283595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FE51B-92AD-4A78-9473-544293DCDD05}"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2785770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FE51B-92AD-4A78-9473-544293DCDD05}"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012957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CFE51B-92AD-4A78-9473-544293DCDD05}"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2232388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8CFE51B-92AD-4A78-9473-544293DCDD05}"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1052936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8CFE51B-92AD-4A78-9473-544293DCDD05}" type="datetimeFigureOut">
              <a:rPr lang="en-US" smtClean="0"/>
              <a:t>8/23/2021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142917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8CFE51B-92AD-4A78-9473-544293DCDD05}" type="datetimeFigureOut">
              <a:rPr lang="en-US" smtClean="0"/>
              <a:t>8/23/2021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63305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CFE51B-92AD-4A78-9473-544293DCDD05}" type="datetimeFigureOut">
              <a:rPr lang="en-US" smtClean="0"/>
              <a:t>8/23/2021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4161173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CFE51B-92AD-4A78-9473-544293DCDD05}"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970697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CFE51B-92AD-4A78-9473-544293DCDD05}"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1297972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CFE51B-92AD-4A78-9473-544293DCDD05}" type="datetimeFigureOut">
              <a:rPr lang="en-US" smtClean="0"/>
              <a:t>8/23/2021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923DFE-9367-4D55-86B8-E07895A76D2B}" type="slidenum">
              <a:rPr lang="en-US" smtClean="0"/>
              <a:t>‹#›</a:t>
            </a:fld>
            <a:endParaRPr lang="en-US"/>
          </a:p>
        </p:txBody>
      </p:sp>
    </p:spTree>
    <p:extLst>
      <p:ext uri="{BB962C8B-B14F-4D97-AF65-F5344CB8AC3E}">
        <p14:creationId xmlns:p14="http://schemas.microsoft.com/office/powerpoint/2010/main" val="2295992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54603"/>
            <a:ext cx="9144000" cy="3169328"/>
          </a:xfrm>
        </p:spPr>
        <p:txBody>
          <a:bodyPr>
            <a:normAutofit/>
          </a:bodyPr>
          <a:lstStyle/>
          <a:p>
            <a:r>
              <a:rPr lang="en-US" sz="5000" dirty="0"/>
              <a:t>Module 13: Evaluating and Adjusting the Plan</a:t>
            </a:r>
          </a:p>
        </p:txBody>
      </p:sp>
      <p:sp>
        <p:nvSpPr>
          <p:cNvPr id="3" name="Subtitle 2"/>
          <p:cNvSpPr>
            <a:spLocks noGrp="1"/>
          </p:cNvSpPr>
          <p:nvPr>
            <p:ph type="subTitle" idx="1"/>
          </p:nvPr>
        </p:nvSpPr>
        <p:spPr>
          <a:xfrm>
            <a:off x="1524000" y="4350058"/>
            <a:ext cx="8907262" cy="907742"/>
          </a:xfrm>
        </p:spPr>
        <p:txBody>
          <a:bodyPr>
            <a:normAutofit lnSpcReduction="10000"/>
          </a:bodyPr>
          <a:lstStyle/>
          <a:p>
            <a:r>
              <a:rPr lang="en-US" sz="3200" dirty="0"/>
              <a:t>Part V. Running the Plan and Staying the </a:t>
            </a:r>
            <a:r>
              <a:rPr lang="en-US" sz="3200" i="1" dirty="0"/>
              <a:t>(New) </a:t>
            </a:r>
            <a:r>
              <a:rPr lang="en-US" sz="3200" dirty="0"/>
              <a:t>Course</a:t>
            </a:r>
          </a:p>
        </p:txBody>
      </p:sp>
    </p:spTree>
    <p:extLst>
      <p:ext uri="{BB962C8B-B14F-4D97-AF65-F5344CB8AC3E}">
        <p14:creationId xmlns:p14="http://schemas.microsoft.com/office/powerpoint/2010/main" val="3537850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Strategy 3: Percentage of Opportunities</a:t>
            </a:r>
            <a:endParaRPr lang="en-US"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4173" y="1716505"/>
            <a:ext cx="6794404" cy="48727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60420" y="2887580"/>
            <a:ext cx="4643644" cy="1569660"/>
          </a:xfrm>
          <a:prstGeom prst="rect">
            <a:avLst/>
          </a:prstGeom>
          <a:noFill/>
        </p:spPr>
        <p:txBody>
          <a:bodyPr wrap="none" rtlCol="0">
            <a:spAutoFit/>
          </a:bodyPr>
          <a:lstStyle/>
          <a:p>
            <a:pPr algn="ctr"/>
            <a:r>
              <a:rPr lang="en-US" sz="3200" dirty="0"/>
              <a:t>Week 1 – 64/56 = 114%</a:t>
            </a:r>
          </a:p>
          <a:p>
            <a:pPr algn="ctr"/>
            <a:endParaRPr lang="en-US" sz="3200" dirty="0"/>
          </a:p>
          <a:p>
            <a:pPr algn="ctr"/>
            <a:r>
              <a:rPr lang="en-US" sz="3200" dirty="0"/>
              <a:t>Week 2 – 88/112 = 78.57%</a:t>
            </a:r>
          </a:p>
        </p:txBody>
      </p:sp>
    </p:spTree>
    <p:extLst>
      <p:ext uri="{BB962C8B-B14F-4D97-AF65-F5344CB8AC3E}">
        <p14:creationId xmlns:p14="http://schemas.microsoft.com/office/powerpoint/2010/main" val="2245097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Strategy 4: Counting Behaviors</a:t>
            </a:r>
            <a:endParaRPr lang="en-US"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33963" y="1540042"/>
            <a:ext cx="6794404" cy="48727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507150" y="2887580"/>
            <a:ext cx="3950184" cy="1569660"/>
          </a:xfrm>
          <a:prstGeom prst="rect">
            <a:avLst/>
          </a:prstGeom>
          <a:noFill/>
        </p:spPr>
        <p:txBody>
          <a:bodyPr wrap="none" rtlCol="0">
            <a:spAutoFit/>
          </a:bodyPr>
          <a:lstStyle/>
          <a:p>
            <a:pPr algn="ctr"/>
            <a:r>
              <a:rPr lang="en-US" sz="3200" dirty="0"/>
              <a:t>Week 1 – 8 behaviors</a:t>
            </a:r>
          </a:p>
          <a:p>
            <a:pPr algn="ctr"/>
            <a:endParaRPr lang="en-US" sz="3200" dirty="0"/>
          </a:p>
          <a:p>
            <a:pPr algn="ctr"/>
            <a:r>
              <a:rPr lang="en-US" sz="3200" dirty="0"/>
              <a:t>Week 2 – 11 behaviors</a:t>
            </a:r>
          </a:p>
        </p:txBody>
      </p:sp>
    </p:spTree>
    <p:extLst>
      <p:ext uri="{BB962C8B-B14F-4D97-AF65-F5344CB8AC3E}">
        <p14:creationId xmlns:p14="http://schemas.microsoft.com/office/powerpoint/2010/main" val="2245097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Strategy 5: Counting and Graphing Tokens Earned</a:t>
            </a:r>
            <a:endParaRPr lang="en-US"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5163" y="1716505"/>
            <a:ext cx="6794404" cy="48727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45097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able&#10;&#10;Description automatically generated">
            <a:extLst>
              <a:ext uri="{FF2B5EF4-FFF2-40B4-BE49-F238E27FC236}">
                <a16:creationId xmlns:a16="http://schemas.microsoft.com/office/drawing/2014/main" id="{1EB8AF2E-1282-4C05-9772-D318B709E3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7937" y="1471612"/>
            <a:ext cx="7096125" cy="3914775"/>
          </a:xfrm>
          <a:prstGeom prst="rect">
            <a:avLst/>
          </a:prstGeom>
        </p:spPr>
      </p:pic>
      <p:sp>
        <p:nvSpPr>
          <p:cNvPr id="7" name="TextBox 6">
            <a:extLst>
              <a:ext uri="{FF2B5EF4-FFF2-40B4-BE49-F238E27FC236}">
                <a16:creationId xmlns:a16="http://schemas.microsoft.com/office/drawing/2014/main" id="{B1056199-5678-467A-8774-A5C6716AFF7E}"/>
              </a:ext>
            </a:extLst>
          </p:cNvPr>
          <p:cNvSpPr txBox="1"/>
          <p:nvPr/>
        </p:nvSpPr>
        <p:spPr>
          <a:xfrm>
            <a:off x="775062" y="764568"/>
            <a:ext cx="8186057" cy="523220"/>
          </a:xfrm>
          <a:prstGeom prst="rect">
            <a:avLst/>
          </a:prstGeom>
          <a:noFill/>
        </p:spPr>
        <p:txBody>
          <a:bodyPr wrap="square">
            <a:spAutoFit/>
          </a:bodyPr>
          <a:lstStyle/>
          <a:p>
            <a:r>
              <a:rPr lang="en-US" sz="2800" i="1" dirty="0">
                <a:effectLst/>
                <a:latin typeface="Times New Roman" panose="02020603050405020304" pitchFamily="18" charset="0"/>
                <a:ea typeface="Calibri" panose="020F0502020204030204" pitchFamily="34" charset="0"/>
              </a:rPr>
              <a:t>Table 13.2. Treatment Phase Summary Table</a:t>
            </a:r>
            <a:endParaRPr lang="en-US" sz="2800" dirty="0"/>
          </a:p>
        </p:txBody>
      </p:sp>
    </p:spTree>
    <p:extLst>
      <p:ext uri="{BB962C8B-B14F-4D97-AF65-F5344CB8AC3E}">
        <p14:creationId xmlns:p14="http://schemas.microsoft.com/office/powerpoint/2010/main" val="1690971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Graphing</a:t>
            </a:r>
          </a:p>
        </p:txBody>
      </p:sp>
      <p:sp>
        <p:nvSpPr>
          <p:cNvPr id="5" name="Content Placeholder 4"/>
          <p:cNvSpPr>
            <a:spLocks noGrp="1"/>
          </p:cNvSpPr>
          <p:nvPr>
            <p:ph idx="1"/>
          </p:nvPr>
        </p:nvSpPr>
        <p:spPr/>
        <p:txBody>
          <a:bodyPr/>
          <a:lstStyle/>
          <a:p>
            <a:r>
              <a:rPr lang="en-US" dirty="0"/>
              <a:t>Draw a horizontal line on your paper. </a:t>
            </a:r>
          </a:p>
          <a:p>
            <a:r>
              <a:rPr lang="en-US" dirty="0"/>
              <a:t>Draw a vertical line that begins at the zero point of the x-axis</a:t>
            </a:r>
          </a:p>
          <a:p>
            <a:r>
              <a:rPr lang="en-US" dirty="0"/>
              <a:t>Plot your data on the graph</a:t>
            </a:r>
          </a:p>
          <a:p>
            <a:r>
              <a:rPr lang="en-US" dirty="0"/>
              <a:t>Connect dots from time point to time point. </a:t>
            </a:r>
          </a:p>
          <a:p>
            <a:r>
              <a:rPr lang="en-US" dirty="0"/>
              <a:t>On this graph you should also plot your baseline data </a:t>
            </a:r>
          </a:p>
          <a:p>
            <a:r>
              <a:rPr lang="en-US" dirty="0"/>
              <a:t>Your baseline to treatment transition should be indicated by a vertical dotted line in the graph itself.</a:t>
            </a:r>
          </a:p>
          <a:p>
            <a:r>
              <a:rPr lang="en-US" dirty="0"/>
              <a:t>You should also use phase labels at the top of the graph – one for Baseline and a second for Treatment</a:t>
            </a:r>
          </a:p>
        </p:txBody>
      </p:sp>
    </p:spTree>
    <p:extLst>
      <p:ext uri="{BB962C8B-B14F-4D97-AF65-F5344CB8AC3E}">
        <p14:creationId xmlns:p14="http://schemas.microsoft.com/office/powerpoint/2010/main" val="953917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Sample Line Graph</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6264" y="1494021"/>
            <a:ext cx="8134851" cy="48100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481421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Create the Graph</a:t>
            </a:r>
          </a:p>
        </p:txBody>
      </p:sp>
      <p:sp>
        <p:nvSpPr>
          <p:cNvPr id="3" name="Content Placeholder 2"/>
          <p:cNvSpPr>
            <a:spLocks noGrp="1"/>
          </p:cNvSpPr>
          <p:nvPr>
            <p:ph idx="1"/>
          </p:nvPr>
        </p:nvSpPr>
        <p:spPr>
          <a:xfrm>
            <a:off x="806116" y="1745414"/>
            <a:ext cx="10515600" cy="4351338"/>
          </a:xfrm>
        </p:spPr>
        <p:txBody>
          <a:bodyPr/>
          <a:lstStyle/>
          <a:p>
            <a:pPr lvl="0"/>
            <a:r>
              <a:rPr lang="en-US" dirty="0"/>
              <a:t>Take a screen shot of your finished graph</a:t>
            </a:r>
          </a:p>
          <a:p>
            <a:pPr lvl="0"/>
            <a:r>
              <a:rPr lang="en-US" dirty="0"/>
              <a:t>Move it to Microsoft PowerPoint. </a:t>
            </a:r>
          </a:p>
          <a:p>
            <a:pPr lvl="0"/>
            <a:r>
              <a:rPr lang="en-US" dirty="0"/>
              <a:t>Create the line and labels in PPT. </a:t>
            </a:r>
          </a:p>
          <a:p>
            <a:pPr lvl="0"/>
            <a:r>
              <a:rPr lang="en-US" dirty="0"/>
              <a:t>Once done, be sure to group the entire finished graph with phase labels and the line. </a:t>
            </a:r>
          </a:p>
          <a:p>
            <a:r>
              <a:rPr lang="en-US" dirty="0"/>
              <a:t>Copy and paste into your final paper in the appropriate Appendix.</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42033" y="602153"/>
            <a:ext cx="4461210" cy="26378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81488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13.2</a:t>
            </a:r>
          </a:p>
        </p:txBody>
      </p:sp>
      <p:sp>
        <p:nvSpPr>
          <p:cNvPr id="5" name="Text Placeholder 4"/>
          <p:cNvSpPr>
            <a:spLocks noGrp="1"/>
          </p:cNvSpPr>
          <p:nvPr>
            <p:ph type="body" idx="1"/>
          </p:nvPr>
        </p:nvSpPr>
        <p:spPr/>
        <p:txBody>
          <a:bodyPr/>
          <a:lstStyle/>
          <a:p>
            <a:r>
              <a:rPr lang="en-US" b="1" dirty="0">
                <a:solidFill>
                  <a:srgbClr val="FF0000"/>
                </a:solidFill>
              </a:rPr>
              <a:t>Adjusting the Plan</a:t>
            </a:r>
          </a:p>
        </p:txBody>
      </p:sp>
    </p:spTree>
    <p:extLst>
      <p:ext uri="{BB962C8B-B14F-4D97-AF65-F5344CB8AC3E}">
        <p14:creationId xmlns:p14="http://schemas.microsoft.com/office/powerpoint/2010/main" val="12421395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Common Problems and Possible Solutions</a:t>
            </a:r>
          </a:p>
        </p:txBody>
      </p:sp>
      <p:sp>
        <p:nvSpPr>
          <p:cNvPr id="5" name="Content Placeholder 4"/>
          <p:cNvSpPr>
            <a:spLocks noGrp="1"/>
          </p:cNvSpPr>
          <p:nvPr>
            <p:ph idx="1"/>
          </p:nvPr>
        </p:nvSpPr>
        <p:spPr/>
        <p:txBody>
          <a:bodyPr>
            <a:normAutofit/>
          </a:bodyPr>
          <a:lstStyle/>
          <a:p>
            <a:r>
              <a:rPr lang="en-US" sz="3200" dirty="0"/>
              <a:t>Unrealistic Goals </a:t>
            </a:r>
          </a:p>
          <a:p>
            <a:r>
              <a:rPr lang="en-US" sz="3200" dirty="0"/>
              <a:t>Faulty Criterion </a:t>
            </a:r>
          </a:p>
          <a:p>
            <a:r>
              <a:rPr lang="en-US" sz="3200" dirty="0"/>
              <a:t>Record Keeping Issues 	</a:t>
            </a:r>
          </a:p>
          <a:p>
            <a:r>
              <a:rPr lang="en-US" sz="3200" dirty="0"/>
              <a:t>Problems with Strategies </a:t>
            </a:r>
          </a:p>
          <a:p>
            <a:r>
              <a:rPr lang="en-US" sz="3200" dirty="0"/>
              <a:t>Unrecognized Temptations </a:t>
            </a:r>
          </a:p>
          <a:p>
            <a:r>
              <a:rPr lang="en-US" sz="3200" dirty="0"/>
              <a:t>Inadequate or Unclear Rules </a:t>
            </a:r>
          </a:p>
          <a:p>
            <a:r>
              <a:rPr lang="en-US" sz="3200" dirty="0"/>
              <a:t>Social Support isn’t Really Supportive </a:t>
            </a:r>
          </a:p>
        </p:txBody>
      </p:sp>
    </p:spTree>
    <p:extLst>
      <p:ext uri="{BB962C8B-B14F-4D97-AF65-F5344CB8AC3E}">
        <p14:creationId xmlns:p14="http://schemas.microsoft.com/office/powerpoint/2010/main" val="3515138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Next Steps</a:t>
            </a:r>
          </a:p>
        </p:txBody>
      </p:sp>
      <p:sp>
        <p:nvSpPr>
          <p:cNvPr id="5" name="Content Placeholder 4"/>
          <p:cNvSpPr>
            <a:spLocks noGrp="1"/>
          </p:cNvSpPr>
          <p:nvPr>
            <p:ph idx="1"/>
          </p:nvPr>
        </p:nvSpPr>
        <p:spPr/>
        <p:txBody>
          <a:bodyPr>
            <a:normAutofit/>
          </a:bodyPr>
          <a:lstStyle/>
          <a:p>
            <a:r>
              <a:rPr lang="en-US" sz="3200" dirty="0"/>
              <a:t>Once you have figured out needed changes to your plan, implement them. </a:t>
            </a:r>
          </a:p>
          <a:p>
            <a:endParaRPr lang="en-US" sz="3200" dirty="0"/>
          </a:p>
          <a:p>
            <a:r>
              <a:rPr lang="en-US" sz="3200" dirty="0"/>
              <a:t>Continue the process of evaluation and adjustment until your plan works or you just cannot seem to reduce the unwanted behavior or increase a desirable one.</a:t>
            </a:r>
          </a:p>
        </p:txBody>
      </p:sp>
    </p:spTree>
    <p:extLst>
      <p:ext uri="{BB962C8B-B14F-4D97-AF65-F5344CB8AC3E}">
        <p14:creationId xmlns:p14="http://schemas.microsoft.com/office/powerpoint/2010/main" val="598349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Module Overview</a:t>
            </a:r>
          </a:p>
        </p:txBody>
      </p:sp>
      <p:sp>
        <p:nvSpPr>
          <p:cNvPr id="3" name="Content Placeholder 2"/>
          <p:cNvSpPr>
            <a:spLocks noGrp="1"/>
          </p:cNvSpPr>
          <p:nvPr>
            <p:ph idx="1"/>
          </p:nvPr>
        </p:nvSpPr>
        <p:spPr/>
        <p:txBody>
          <a:bodyPr>
            <a:normAutofit/>
          </a:bodyPr>
          <a:lstStyle/>
          <a:p>
            <a:r>
              <a:rPr lang="en-US" sz="3200" dirty="0"/>
              <a:t>In Module 13, we will discuss how to go about evaluating your plan to see if it is working and if any changes are needed. </a:t>
            </a:r>
          </a:p>
          <a:p>
            <a:pPr marL="0" indent="0">
              <a:buNone/>
            </a:pPr>
            <a:endParaRPr lang="en-US" sz="3200" dirty="0"/>
          </a:p>
        </p:txBody>
      </p:sp>
    </p:spTree>
    <p:extLst>
      <p:ext uri="{BB962C8B-B14F-4D97-AF65-F5344CB8AC3E}">
        <p14:creationId xmlns:p14="http://schemas.microsoft.com/office/powerpoint/2010/main" val="2850365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47826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Module Outline</a:t>
            </a:r>
          </a:p>
        </p:txBody>
      </p:sp>
      <p:sp>
        <p:nvSpPr>
          <p:cNvPr id="3" name="Content Placeholder 2"/>
          <p:cNvSpPr>
            <a:spLocks noGrp="1"/>
          </p:cNvSpPr>
          <p:nvPr>
            <p:ph idx="1"/>
          </p:nvPr>
        </p:nvSpPr>
        <p:spPr/>
        <p:txBody>
          <a:bodyPr>
            <a:normAutofit/>
          </a:bodyPr>
          <a:lstStyle/>
          <a:p>
            <a:r>
              <a:rPr lang="en-US" sz="3200" dirty="0"/>
              <a:t>13.1. Evaluating Your Plan </a:t>
            </a:r>
          </a:p>
          <a:p>
            <a:r>
              <a:rPr lang="en-US" sz="3200" dirty="0"/>
              <a:t>13.2. Adjusting the Plan</a:t>
            </a:r>
          </a:p>
        </p:txBody>
      </p:sp>
    </p:spTree>
    <p:extLst>
      <p:ext uri="{BB962C8B-B14F-4D97-AF65-F5344CB8AC3E}">
        <p14:creationId xmlns:p14="http://schemas.microsoft.com/office/powerpoint/2010/main" val="3303079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Module Learning Outcomes</a:t>
            </a:r>
          </a:p>
        </p:txBody>
      </p:sp>
      <p:sp>
        <p:nvSpPr>
          <p:cNvPr id="3" name="Content Placeholder 2"/>
          <p:cNvSpPr>
            <a:spLocks noGrp="1"/>
          </p:cNvSpPr>
          <p:nvPr>
            <p:ph idx="1"/>
          </p:nvPr>
        </p:nvSpPr>
        <p:spPr/>
        <p:txBody>
          <a:bodyPr>
            <a:normAutofit/>
          </a:bodyPr>
          <a:lstStyle/>
          <a:p>
            <a:r>
              <a:rPr lang="en-US" sz="3600" dirty="0"/>
              <a:t>Describe general strategies for evaluating your plan.</a:t>
            </a:r>
          </a:p>
          <a:p>
            <a:r>
              <a:rPr lang="en-US" sz="3600" dirty="0"/>
              <a:t>Identify statistics to summarize your data. </a:t>
            </a:r>
          </a:p>
          <a:p>
            <a:r>
              <a:rPr lang="en-US" sz="3600" dirty="0"/>
              <a:t>Construct a line graph to plot your data.</a:t>
            </a:r>
          </a:p>
          <a:p>
            <a:r>
              <a:rPr lang="en-US" sz="3600" dirty="0"/>
              <a:t>Discuss ways to adjust your plan.</a:t>
            </a:r>
          </a:p>
        </p:txBody>
      </p:sp>
    </p:spTree>
    <p:extLst>
      <p:ext uri="{BB962C8B-B14F-4D97-AF65-F5344CB8AC3E}">
        <p14:creationId xmlns:p14="http://schemas.microsoft.com/office/powerpoint/2010/main" val="1207621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13.1</a:t>
            </a:r>
          </a:p>
        </p:txBody>
      </p:sp>
      <p:sp>
        <p:nvSpPr>
          <p:cNvPr id="5" name="Text Placeholder 4"/>
          <p:cNvSpPr>
            <a:spLocks noGrp="1"/>
          </p:cNvSpPr>
          <p:nvPr>
            <p:ph type="body" idx="1"/>
          </p:nvPr>
        </p:nvSpPr>
        <p:spPr/>
        <p:txBody>
          <a:bodyPr/>
          <a:lstStyle/>
          <a:p>
            <a:r>
              <a:rPr lang="en-US" b="1" dirty="0">
                <a:solidFill>
                  <a:srgbClr val="FF0000"/>
                </a:solidFill>
              </a:rPr>
              <a:t>Evaluating Your Plan</a:t>
            </a:r>
          </a:p>
        </p:txBody>
      </p:sp>
    </p:spTree>
    <p:extLst>
      <p:ext uri="{BB962C8B-B14F-4D97-AF65-F5344CB8AC3E}">
        <p14:creationId xmlns:p14="http://schemas.microsoft.com/office/powerpoint/2010/main" val="448479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Changing the Target Behavior</a:t>
            </a:r>
          </a:p>
        </p:txBody>
      </p:sp>
      <p:sp>
        <p:nvSpPr>
          <p:cNvPr id="5" name="Content Placeholder 4"/>
          <p:cNvSpPr>
            <a:spLocks noGrp="1"/>
          </p:cNvSpPr>
          <p:nvPr>
            <p:ph idx="1"/>
          </p:nvPr>
        </p:nvSpPr>
        <p:spPr>
          <a:xfrm>
            <a:off x="838200" y="1825625"/>
            <a:ext cx="10515600" cy="4767680"/>
          </a:xfrm>
        </p:spPr>
        <p:txBody>
          <a:bodyPr>
            <a:noAutofit/>
          </a:bodyPr>
          <a:lstStyle/>
          <a:p>
            <a:r>
              <a:rPr lang="en-US" sz="3200" dirty="0"/>
              <a:t>As you are going through your plan it is a good idea to see how you are doing.</a:t>
            </a:r>
          </a:p>
          <a:p>
            <a:endParaRPr lang="en-US" sz="3200" dirty="0"/>
          </a:p>
          <a:p>
            <a:r>
              <a:rPr lang="en-US" sz="3200" dirty="0"/>
              <a:t>Fortunately, you are collecting a great deal of data and so have all you need to make a determination. </a:t>
            </a:r>
          </a:p>
          <a:p>
            <a:endParaRPr lang="en-US" sz="3200" dirty="0"/>
          </a:p>
          <a:p>
            <a:r>
              <a:rPr lang="en-US" sz="3200" dirty="0"/>
              <a:t>Though I sincerely hope this does not occur, the issue you discover right away, or within a week or so, is that you selected the wrong target behavior. </a:t>
            </a:r>
          </a:p>
        </p:txBody>
      </p:sp>
    </p:spTree>
    <p:extLst>
      <p:ext uri="{BB962C8B-B14F-4D97-AF65-F5344CB8AC3E}">
        <p14:creationId xmlns:p14="http://schemas.microsoft.com/office/powerpoint/2010/main" val="2104044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“Seeing” Your Progress</a:t>
            </a:r>
          </a:p>
        </p:txBody>
      </p:sp>
      <p:sp>
        <p:nvSpPr>
          <p:cNvPr id="5" name="Content Placeholder 4"/>
          <p:cNvSpPr>
            <a:spLocks noGrp="1"/>
          </p:cNvSpPr>
          <p:nvPr>
            <p:ph idx="1"/>
          </p:nvPr>
        </p:nvSpPr>
        <p:spPr>
          <a:xfrm>
            <a:off x="838200" y="1652337"/>
            <a:ext cx="10515600" cy="4524626"/>
          </a:xfrm>
        </p:spPr>
        <p:txBody>
          <a:bodyPr>
            <a:normAutofit/>
          </a:bodyPr>
          <a:lstStyle/>
          <a:p>
            <a:r>
              <a:rPr lang="en-US" sz="3200" dirty="0"/>
              <a:t>Use your Summary Table and get a count for each day of the week.</a:t>
            </a:r>
          </a:p>
          <a:p>
            <a:endParaRPr lang="en-US" sz="32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5163" y="2353514"/>
            <a:ext cx="5906180" cy="42357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39083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Strategy 1: Weekly Counts</a:t>
            </a:r>
            <a:endParaRPr lang="en-US"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69794" y="1716505"/>
            <a:ext cx="6794404" cy="48727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1078427" y="2887580"/>
            <a:ext cx="2807628" cy="1569660"/>
          </a:xfrm>
          <a:prstGeom prst="rect">
            <a:avLst/>
          </a:prstGeom>
          <a:noFill/>
        </p:spPr>
        <p:txBody>
          <a:bodyPr wrap="none" rtlCol="0">
            <a:spAutoFit/>
          </a:bodyPr>
          <a:lstStyle/>
          <a:p>
            <a:pPr algn="ctr"/>
            <a:r>
              <a:rPr lang="en-US" sz="3200" dirty="0"/>
              <a:t>Week 1 – 64 oz.</a:t>
            </a:r>
          </a:p>
          <a:p>
            <a:pPr algn="ctr"/>
            <a:endParaRPr lang="en-US" sz="3200" dirty="0"/>
          </a:p>
          <a:p>
            <a:pPr algn="ctr"/>
            <a:r>
              <a:rPr lang="en-US" sz="3200" dirty="0"/>
              <a:t>Week 2 – 88 oz.</a:t>
            </a:r>
          </a:p>
        </p:txBody>
      </p:sp>
    </p:spTree>
    <p:extLst>
      <p:ext uri="{BB962C8B-B14F-4D97-AF65-F5344CB8AC3E}">
        <p14:creationId xmlns:p14="http://schemas.microsoft.com/office/powerpoint/2010/main" val="1774758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Strategy 2: Daily Average</a:t>
            </a:r>
            <a:endParaRPr lang="en-US"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1247" y="1716505"/>
            <a:ext cx="6794404" cy="48727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515484" y="2887580"/>
            <a:ext cx="3933514" cy="1569660"/>
          </a:xfrm>
          <a:prstGeom prst="rect">
            <a:avLst/>
          </a:prstGeom>
          <a:noFill/>
        </p:spPr>
        <p:txBody>
          <a:bodyPr wrap="none" rtlCol="0">
            <a:spAutoFit/>
          </a:bodyPr>
          <a:lstStyle/>
          <a:p>
            <a:pPr algn="ctr"/>
            <a:r>
              <a:rPr lang="en-US" sz="3200" dirty="0"/>
              <a:t>Week 1 – 64/7 = 9.14</a:t>
            </a:r>
          </a:p>
          <a:p>
            <a:pPr algn="ctr"/>
            <a:endParaRPr lang="en-US" sz="3200" dirty="0"/>
          </a:p>
          <a:p>
            <a:pPr algn="ctr"/>
            <a:r>
              <a:rPr lang="en-US" sz="3200" dirty="0"/>
              <a:t>Week 2 – 88/7 = 12.57</a:t>
            </a:r>
          </a:p>
        </p:txBody>
      </p:sp>
    </p:spTree>
    <p:extLst>
      <p:ext uri="{BB962C8B-B14F-4D97-AF65-F5344CB8AC3E}">
        <p14:creationId xmlns:p14="http://schemas.microsoft.com/office/powerpoint/2010/main" val="22450971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985</Words>
  <Application>Microsoft Office PowerPoint</Application>
  <PresentationFormat>Widescreen</PresentationFormat>
  <Paragraphs>97</Paragraphs>
  <Slides>20</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Module 13: Evaluating and Adjusting the Plan</vt:lpstr>
      <vt:lpstr>Module Overview</vt:lpstr>
      <vt:lpstr>Module Outline</vt:lpstr>
      <vt:lpstr>Module Learning Outcomes</vt:lpstr>
      <vt:lpstr>Section 13.1</vt:lpstr>
      <vt:lpstr>Changing the Target Behavior</vt:lpstr>
      <vt:lpstr>“Seeing” Your Progress</vt:lpstr>
      <vt:lpstr>Strategy 1: Weekly Counts</vt:lpstr>
      <vt:lpstr>Strategy 2: Daily Average</vt:lpstr>
      <vt:lpstr>Strategy 3: Percentage of Opportunities</vt:lpstr>
      <vt:lpstr>Strategy 4: Counting Behaviors</vt:lpstr>
      <vt:lpstr>Strategy 5: Counting and Graphing Tokens Earned</vt:lpstr>
      <vt:lpstr>PowerPoint Presentation</vt:lpstr>
      <vt:lpstr>Graphing</vt:lpstr>
      <vt:lpstr>Sample Line Graph</vt:lpstr>
      <vt:lpstr>How to Create the Graph</vt:lpstr>
      <vt:lpstr>Section 13.2</vt:lpstr>
      <vt:lpstr>Common Problems and Possible Solutions</vt:lpstr>
      <vt:lpstr>Next Steps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1: Basics of Behavior Modification</dc:title>
  <dc:creator>Lee Daffin</dc:creator>
  <cp:lastModifiedBy>Author 2</cp:lastModifiedBy>
  <cp:revision>46</cp:revision>
  <cp:lastPrinted>2018-02-09T04:25:16Z</cp:lastPrinted>
  <dcterms:created xsi:type="dcterms:W3CDTF">2017-05-12T13:12:09Z</dcterms:created>
  <dcterms:modified xsi:type="dcterms:W3CDTF">2021-08-23T17:48:19Z</dcterms:modified>
</cp:coreProperties>
</file>