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77" r:id="rId10"/>
    <p:sldId id="278" r:id="rId11"/>
    <p:sldId id="279" r:id="rId12"/>
    <p:sldId id="280" r:id="rId13"/>
    <p:sldId id="264" r:id="rId14"/>
    <p:sldId id="265" r:id="rId15"/>
    <p:sldId id="268" r:id="rId16"/>
    <p:sldId id="269" r:id="rId17"/>
    <p:sldId id="270" r:id="rId18"/>
    <p:sldId id="271" r:id="rId19"/>
    <p:sldId id="272" r:id="rId20"/>
    <p:sldId id="273" r:id="rId21"/>
    <p:sldId id="281" r:id="rId22"/>
    <p:sldId id="274" r:id="rId23"/>
    <p:sldId id="275" r:id="rId24"/>
    <p:sldId id="276" r:id="rId2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964" autoAdjust="0"/>
  </p:normalViewPr>
  <p:slideViewPr>
    <p:cSldViewPr snapToGrid="0">
      <p:cViewPr varScale="1">
        <p:scale>
          <a:sx n="120" d="100"/>
          <a:sy n="120" d="100"/>
        </p:scale>
        <p:origin x="1764" y="8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EC376C9-E8CE-4574-BA6D-3ED0F119CB07}" type="datetimeFigureOut">
              <a:rPr lang="en-US" smtClean="0"/>
              <a:t>4/8/2021</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0BC87E4-8C50-4A08-8283-75699C0D449C}" type="slidenum">
              <a:rPr lang="en-US" smtClean="0"/>
              <a:t>‹#›</a:t>
            </a:fld>
            <a:endParaRPr lang="en-US"/>
          </a:p>
        </p:txBody>
      </p:sp>
    </p:spTree>
    <p:extLst>
      <p:ext uri="{BB962C8B-B14F-4D97-AF65-F5344CB8AC3E}">
        <p14:creationId xmlns:p14="http://schemas.microsoft.com/office/powerpoint/2010/main" val="489114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BC87E4-8C50-4A08-8283-75699C0D449C}" type="slidenum">
              <a:rPr lang="en-US" smtClean="0"/>
              <a:t>1</a:t>
            </a:fld>
            <a:endParaRPr lang="en-US"/>
          </a:p>
        </p:txBody>
      </p:sp>
    </p:spTree>
    <p:extLst>
      <p:ext uri="{BB962C8B-B14F-4D97-AF65-F5344CB8AC3E}">
        <p14:creationId xmlns:p14="http://schemas.microsoft.com/office/powerpoint/2010/main" val="142647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840F67-8F6C-47FA-A4F1-6F5214DFDFF9}" type="slidenum">
              <a:rPr lang="en-US" smtClean="0"/>
              <a:t>10</a:t>
            </a:fld>
            <a:endParaRPr lang="en-US"/>
          </a:p>
        </p:txBody>
      </p:sp>
    </p:spTree>
    <p:extLst>
      <p:ext uri="{BB962C8B-B14F-4D97-AF65-F5344CB8AC3E}">
        <p14:creationId xmlns:p14="http://schemas.microsoft.com/office/powerpoint/2010/main" val="313058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Once you do record, be as thorough as you can, recording the antecedent and consequences of making the desired, or undesired, behavior. Most of the time we want to record what we drank, did, thought, etc. but adding detail beyond the behavior is critical in case your plan is not working. There could be another factor we were not aware would cause us a problem when designing our plan. Thorough recounting of the events before and after the behavior can help.</a:t>
            </a:r>
          </a:p>
        </p:txBody>
      </p:sp>
      <p:sp>
        <p:nvSpPr>
          <p:cNvPr id="4" name="Slide Number Placeholder 3"/>
          <p:cNvSpPr>
            <a:spLocks noGrp="1"/>
          </p:cNvSpPr>
          <p:nvPr>
            <p:ph type="sldNum" sz="quarter" idx="10"/>
          </p:nvPr>
        </p:nvSpPr>
        <p:spPr/>
        <p:txBody>
          <a:bodyPr/>
          <a:lstStyle/>
          <a:p>
            <a:fld id="{EE840F67-8F6C-47FA-A4F1-6F5214DFDFF9}" type="slidenum">
              <a:rPr lang="en-US" smtClean="0"/>
              <a:t>11</a:t>
            </a:fld>
            <a:endParaRPr lang="en-US"/>
          </a:p>
        </p:txBody>
      </p:sp>
    </p:spTree>
    <p:extLst>
      <p:ext uri="{BB962C8B-B14F-4D97-AF65-F5344CB8AC3E}">
        <p14:creationId xmlns:p14="http://schemas.microsoft.com/office/powerpoint/2010/main" val="39628062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840F67-8F6C-47FA-A4F1-6F5214DFDFF9}" type="slidenum">
              <a:rPr lang="en-US" smtClean="0"/>
              <a:t>12</a:t>
            </a:fld>
            <a:endParaRPr lang="en-US"/>
          </a:p>
        </p:txBody>
      </p:sp>
    </p:spTree>
    <p:extLst>
      <p:ext uri="{BB962C8B-B14F-4D97-AF65-F5344CB8AC3E}">
        <p14:creationId xmlns:p14="http://schemas.microsoft.com/office/powerpoint/2010/main" val="33929490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BC87E4-8C50-4A08-8283-75699C0D449C}" type="slidenum">
              <a:rPr lang="en-US" smtClean="0"/>
              <a:t>13</a:t>
            </a:fld>
            <a:endParaRPr lang="en-US"/>
          </a:p>
        </p:txBody>
      </p:sp>
    </p:spTree>
    <p:extLst>
      <p:ext uri="{BB962C8B-B14F-4D97-AF65-F5344CB8AC3E}">
        <p14:creationId xmlns:p14="http://schemas.microsoft.com/office/powerpoint/2010/main" val="4469280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BC87E4-8C50-4A08-8283-75699C0D449C}" type="slidenum">
              <a:rPr lang="en-US" smtClean="0"/>
              <a:t>14</a:t>
            </a:fld>
            <a:endParaRPr lang="en-US"/>
          </a:p>
        </p:txBody>
      </p:sp>
    </p:spTree>
    <p:extLst>
      <p:ext uri="{BB962C8B-B14F-4D97-AF65-F5344CB8AC3E}">
        <p14:creationId xmlns:p14="http://schemas.microsoft.com/office/powerpoint/2010/main" val="24506659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BC87E4-8C50-4A08-8283-75699C0D449C}" type="slidenum">
              <a:rPr lang="en-US" smtClean="0"/>
              <a:t>15</a:t>
            </a:fld>
            <a:endParaRPr lang="en-US"/>
          </a:p>
        </p:txBody>
      </p:sp>
    </p:spTree>
    <p:extLst>
      <p:ext uri="{BB962C8B-B14F-4D97-AF65-F5344CB8AC3E}">
        <p14:creationId xmlns:p14="http://schemas.microsoft.com/office/powerpoint/2010/main" val="17775476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BC87E4-8C50-4A08-8283-75699C0D449C}" type="slidenum">
              <a:rPr lang="en-US" smtClean="0"/>
              <a:t>16</a:t>
            </a:fld>
            <a:endParaRPr lang="en-US"/>
          </a:p>
        </p:txBody>
      </p:sp>
    </p:spTree>
    <p:extLst>
      <p:ext uri="{BB962C8B-B14F-4D97-AF65-F5344CB8AC3E}">
        <p14:creationId xmlns:p14="http://schemas.microsoft.com/office/powerpoint/2010/main" val="24663195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BC87E4-8C50-4A08-8283-75699C0D449C}" type="slidenum">
              <a:rPr lang="en-US" smtClean="0"/>
              <a:t>17</a:t>
            </a:fld>
            <a:endParaRPr lang="en-US"/>
          </a:p>
        </p:txBody>
      </p:sp>
    </p:spTree>
    <p:extLst>
      <p:ext uri="{BB962C8B-B14F-4D97-AF65-F5344CB8AC3E}">
        <p14:creationId xmlns:p14="http://schemas.microsoft.com/office/powerpoint/2010/main" val="25061855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Whether you are dealing with a one-party or two-party contract, these are a form of public commitment and should increase the desired behavior.</a:t>
            </a:r>
          </a:p>
          <a:p>
            <a:endParaRPr lang="en-US" sz="1600" dirty="0"/>
          </a:p>
          <a:p>
            <a:r>
              <a:rPr lang="en-US" sz="1600" dirty="0"/>
              <a:t>The consequences for making, or not making, the target behavior is clearly established meaning this is also a form of rule-governed behavior.</a:t>
            </a:r>
          </a:p>
        </p:txBody>
      </p:sp>
      <p:sp>
        <p:nvSpPr>
          <p:cNvPr id="4" name="Slide Number Placeholder 3"/>
          <p:cNvSpPr>
            <a:spLocks noGrp="1"/>
          </p:cNvSpPr>
          <p:nvPr>
            <p:ph type="sldNum" sz="quarter" idx="10"/>
          </p:nvPr>
        </p:nvSpPr>
        <p:spPr/>
        <p:txBody>
          <a:bodyPr/>
          <a:lstStyle/>
          <a:p>
            <a:fld id="{30BC87E4-8C50-4A08-8283-75699C0D449C}" type="slidenum">
              <a:rPr lang="en-US" smtClean="0"/>
              <a:t>18</a:t>
            </a:fld>
            <a:endParaRPr lang="en-US"/>
          </a:p>
        </p:txBody>
      </p:sp>
    </p:spTree>
    <p:extLst>
      <p:ext uri="{BB962C8B-B14F-4D97-AF65-F5344CB8AC3E}">
        <p14:creationId xmlns:p14="http://schemas.microsoft.com/office/powerpoint/2010/main" val="36706073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BC87E4-8C50-4A08-8283-75699C0D449C}" type="slidenum">
              <a:rPr lang="en-US" smtClean="0"/>
              <a:t>19</a:t>
            </a:fld>
            <a:endParaRPr lang="en-US"/>
          </a:p>
        </p:txBody>
      </p:sp>
    </p:spTree>
    <p:extLst>
      <p:ext uri="{BB962C8B-B14F-4D97-AF65-F5344CB8AC3E}">
        <p14:creationId xmlns:p14="http://schemas.microsoft.com/office/powerpoint/2010/main" val="3256027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BC87E4-8C50-4A08-8283-75699C0D449C}" type="slidenum">
              <a:rPr lang="en-US" smtClean="0"/>
              <a:t>2</a:t>
            </a:fld>
            <a:endParaRPr lang="en-US"/>
          </a:p>
        </p:txBody>
      </p:sp>
    </p:spTree>
    <p:extLst>
      <p:ext uri="{BB962C8B-B14F-4D97-AF65-F5344CB8AC3E}">
        <p14:creationId xmlns:p14="http://schemas.microsoft.com/office/powerpoint/2010/main" val="38303069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BC87E4-8C50-4A08-8283-75699C0D449C}" type="slidenum">
              <a:rPr lang="en-US" smtClean="0"/>
              <a:t>20</a:t>
            </a:fld>
            <a:endParaRPr lang="en-US"/>
          </a:p>
        </p:txBody>
      </p:sp>
    </p:spTree>
    <p:extLst>
      <p:ext uri="{BB962C8B-B14F-4D97-AF65-F5344CB8AC3E}">
        <p14:creationId xmlns:p14="http://schemas.microsoft.com/office/powerpoint/2010/main" val="32055401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BC87E4-8C50-4A08-8283-75699C0D449C}" type="slidenum">
              <a:rPr lang="en-US" smtClean="0"/>
              <a:t>22</a:t>
            </a:fld>
            <a:endParaRPr lang="en-US"/>
          </a:p>
        </p:txBody>
      </p:sp>
    </p:spTree>
    <p:extLst>
      <p:ext uri="{BB962C8B-B14F-4D97-AF65-F5344CB8AC3E}">
        <p14:creationId xmlns:p14="http://schemas.microsoft.com/office/powerpoint/2010/main" val="5884810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BC87E4-8C50-4A08-8283-75699C0D449C}" type="slidenum">
              <a:rPr lang="en-US" smtClean="0"/>
              <a:t>23</a:t>
            </a:fld>
            <a:endParaRPr lang="en-US"/>
          </a:p>
        </p:txBody>
      </p:sp>
    </p:spTree>
    <p:extLst>
      <p:ext uri="{BB962C8B-B14F-4D97-AF65-F5344CB8AC3E}">
        <p14:creationId xmlns:p14="http://schemas.microsoft.com/office/powerpoint/2010/main" val="12097146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BC87E4-8C50-4A08-8283-75699C0D449C}" type="slidenum">
              <a:rPr lang="en-US" smtClean="0"/>
              <a:t>24</a:t>
            </a:fld>
            <a:endParaRPr lang="en-US"/>
          </a:p>
        </p:txBody>
      </p:sp>
    </p:spTree>
    <p:extLst>
      <p:ext uri="{BB962C8B-B14F-4D97-AF65-F5344CB8AC3E}">
        <p14:creationId xmlns:p14="http://schemas.microsoft.com/office/powerpoint/2010/main" val="2016723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BC87E4-8C50-4A08-8283-75699C0D449C}" type="slidenum">
              <a:rPr lang="en-US" smtClean="0"/>
              <a:t>3</a:t>
            </a:fld>
            <a:endParaRPr lang="en-US"/>
          </a:p>
        </p:txBody>
      </p:sp>
    </p:spTree>
    <p:extLst>
      <p:ext uri="{BB962C8B-B14F-4D97-AF65-F5344CB8AC3E}">
        <p14:creationId xmlns:p14="http://schemas.microsoft.com/office/powerpoint/2010/main" val="1916206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BC87E4-8C50-4A08-8283-75699C0D449C}" type="slidenum">
              <a:rPr lang="en-US" smtClean="0"/>
              <a:t>4</a:t>
            </a:fld>
            <a:endParaRPr lang="en-US"/>
          </a:p>
        </p:txBody>
      </p:sp>
    </p:spTree>
    <p:extLst>
      <p:ext uri="{BB962C8B-B14F-4D97-AF65-F5344CB8AC3E}">
        <p14:creationId xmlns:p14="http://schemas.microsoft.com/office/powerpoint/2010/main" val="2719920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BC87E4-8C50-4A08-8283-75699C0D449C}" type="slidenum">
              <a:rPr lang="en-US" smtClean="0"/>
              <a:t>5</a:t>
            </a:fld>
            <a:endParaRPr lang="en-US"/>
          </a:p>
        </p:txBody>
      </p:sp>
    </p:spTree>
    <p:extLst>
      <p:ext uri="{BB962C8B-B14F-4D97-AF65-F5344CB8AC3E}">
        <p14:creationId xmlns:p14="http://schemas.microsoft.com/office/powerpoint/2010/main" val="2041408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BC87E4-8C50-4A08-8283-75699C0D449C}" type="slidenum">
              <a:rPr lang="en-US" smtClean="0"/>
              <a:t>6</a:t>
            </a:fld>
            <a:endParaRPr lang="en-US"/>
          </a:p>
        </p:txBody>
      </p:sp>
    </p:spTree>
    <p:extLst>
      <p:ext uri="{BB962C8B-B14F-4D97-AF65-F5344CB8AC3E}">
        <p14:creationId xmlns:p14="http://schemas.microsoft.com/office/powerpoint/2010/main" val="1639900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BC87E4-8C50-4A08-8283-75699C0D449C}" type="slidenum">
              <a:rPr lang="en-US" smtClean="0"/>
              <a:t>7</a:t>
            </a:fld>
            <a:endParaRPr lang="en-US"/>
          </a:p>
        </p:txBody>
      </p:sp>
    </p:spTree>
    <p:extLst>
      <p:ext uri="{BB962C8B-B14F-4D97-AF65-F5344CB8AC3E}">
        <p14:creationId xmlns:p14="http://schemas.microsoft.com/office/powerpoint/2010/main" val="19681773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BC87E4-8C50-4A08-8283-75699C0D449C}" type="slidenum">
              <a:rPr lang="en-US" smtClean="0"/>
              <a:t>8</a:t>
            </a:fld>
            <a:endParaRPr lang="en-US"/>
          </a:p>
        </p:txBody>
      </p:sp>
    </p:spTree>
    <p:extLst>
      <p:ext uri="{BB962C8B-B14F-4D97-AF65-F5344CB8AC3E}">
        <p14:creationId xmlns:p14="http://schemas.microsoft.com/office/powerpoint/2010/main" val="20642137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BC87E4-8C50-4A08-8283-75699C0D449C}" type="slidenum">
              <a:rPr lang="en-US" smtClean="0"/>
              <a:t>9</a:t>
            </a:fld>
            <a:endParaRPr lang="en-US"/>
          </a:p>
        </p:txBody>
      </p:sp>
    </p:spTree>
    <p:extLst>
      <p:ext uri="{BB962C8B-B14F-4D97-AF65-F5344CB8AC3E}">
        <p14:creationId xmlns:p14="http://schemas.microsoft.com/office/powerpoint/2010/main" val="4097284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8CFE51B-92AD-4A78-9473-544293DCDD05}" type="datetimeFigureOut">
              <a:rPr lang="en-US" smtClean="0"/>
              <a:t>4/8/2021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596931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CFE51B-92AD-4A78-9473-544293DCDD05}" type="datetimeFigureOut">
              <a:rPr lang="en-US" smtClean="0"/>
              <a:t>4/8/2021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4283595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CFE51B-92AD-4A78-9473-544293DCDD05}" type="datetimeFigureOut">
              <a:rPr lang="en-US" smtClean="0"/>
              <a:t>4/8/2021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2785770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CFE51B-92AD-4A78-9473-544293DCDD05}" type="datetimeFigureOut">
              <a:rPr lang="en-US" smtClean="0"/>
              <a:t>4/8/2021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012957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CFE51B-92AD-4A78-9473-544293DCDD05}" type="datetimeFigureOut">
              <a:rPr lang="en-US" smtClean="0"/>
              <a:t>4/8/2021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2232388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8CFE51B-92AD-4A78-9473-544293DCDD05}" type="datetimeFigureOut">
              <a:rPr lang="en-US" smtClean="0"/>
              <a:t>4/8/2021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1052936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8CFE51B-92AD-4A78-9473-544293DCDD05}" type="datetimeFigureOut">
              <a:rPr lang="en-US" smtClean="0"/>
              <a:t>4/8/2021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142917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8CFE51B-92AD-4A78-9473-544293DCDD05}" type="datetimeFigureOut">
              <a:rPr lang="en-US" smtClean="0"/>
              <a:t>4/8/2021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63305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CFE51B-92AD-4A78-9473-544293DCDD05}" type="datetimeFigureOut">
              <a:rPr lang="en-US" smtClean="0"/>
              <a:t>4/8/2021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4161173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8CFE51B-92AD-4A78-9473-544293DCDD05}" type="datetimeFigureOut">
              <a:rPr lang="en-US" smtClean="0"/>
              <a:t>4/8/2021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970697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8CFE51B-92AD-4A78-9473-544293DCDD05}" type="datetimeFigureOut">
              <a:rPr lang="en-US" smtClean="0"/>
              <a:t>4/8/2021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1297972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CFE51B-92AD-4A78-9473-544293DCDD05}" type="datetimeFigureOut">
              <a:rPr lang="en-US" smtClean="0"/>
              <a:t>4/8/2021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923DFE-9367-4D55-86B8-E07895A76D2B}" type="slidenum">
              <a:rPr lang="en-US" smtClean="0"/>
              <a:t>‹#›</a:t>
            </a:fld>
            <a:endParaRPr lang="en-US"/>
          </a:p>
        </p:txBody>
      </p:sp>
    </p:spTree>
    <p:extLst>
      <p:ext uri="{BB962C8B-B14F-4D97-AF65-F5344CB8AC3E}">
        <p14:creationId xmlns:p14="http://schemas.microsoft.com/office/powerpoint/2010/main" val="2295992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54603"/>
            <a:ext cx="9144000" cy="3169328"/>
          </a:xfrm>
        </p:spPr>
        <p:txBody>
          <a:bodyPr>
            <a:normAutofit/>
          </a:bodyPr>
          <a:lstStyle/>
          <a:p>
            <a:r>
              <a:rPr lang="en-US" sz="5000" dirty="0"/>
              <a:t>Module 11: Establishing Rule-Governed Behavior and the Behavioral Contract</a:t>
            </a:r>
          </a:p>
        </p:txBody>
      </p:sp>
      <p:sp>
        <p:nvSpPr>
          <p:cNvPr id="3" name="Subtitle 2"/>
          <p:cNvSpPr>
            <a:spLocks noGrp="1"/>
          </p:cNvSpPr>
          <p:nvPr>
            <p:ph type="subTitle" idx="1"/>
          </p:nvPr>
        </p:nvSpPr>
        <p:spPr>
          <a:xfrm>
            <a:off x="1524000" y="4350058"/>
            <a:ext cx="8907262" cy="907742"/>
          </a:xfrm>
        </p:spPr>
        <p:txBody>
          <a:bodyPr>
            <a:normAutofit/>
          </a:bodyPr>
          <a:lstStyle/>
          <a:p>
            <a:r>
              <a:rPr lang="en-US" sz="3200" dirty="0"/>
              <a:t>Part IV. Developing a Behavior Modification Plan</a:t>
            </a:r>
          </a:p>
        </p:txBody>
      </p:sp>
    </p:spTree>
    <p:extLst>
      <p:ext uri="{BB962C8B-B14F-4D97-AF65-F5344CB8AC3E}">
        <p14:creationId xmlns:p14="http://schemas.microsoft.com/office/powerpoint/2010/main" val="3537850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11.2</a:t>
            </a:r>
          </a:p>
        </p:txBody>
      </p:sp>
      <p:sp>
        <p:nvSpPr>
          <p:cNvPr id="5" name="Text Placeholder 4"/>
          <p:cNvSpPr>
            <a:spLocks noGrp="1"/>
          </p:cNvSpPr>
          <p:nvPr>
            <p:ph type="body" idx="1"/>
          </p:nvPr>
        </p:nvSpPr>
        <p:spPr/>
        <p:txBody>
          <a:bodyPr/>
          <a:lstStyle/>
          <a:p>
            <a:r>
              <a:rPr lang="en-US" b="1" dirty="0">
                <a:solidFill>
                  <a:srgbClr val="FF0000"/>
                </a:solidFill>
              </a:rPr>
              <a:t>Mistakes – Did I Do That?</a:t>
            </a:r>
          </a:p>
        </p:txBody>
      </p:sp>
    </p:spTree>
    <p:extLst>
      <p:ext uri="{BB962C8B-B14F-4D97-AF65-F5344CB8AC3E}">
        <p14:creationId xmlns:p14="http://schemas.microsoft.com/office/powerpoint/2010/main" val="869403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49086" y="408667"/>
            <a:ext cx="10515600" cy="1325563"/>
          </a:xfrm>
        </p:spPr>
        <p:txBody>
          <a:bodyPr/>
          <a:lstStyle/>
          <a:p>
            <a:r>
              <a:rPr lang="en-US" dirty="0"/>
              <a:t>What Mistakes Might You Make?</a:t>
            </a:r>
          </a:p>
        </p:txBody>
      </p:sp>
      <p:sp>
        <p:nvSpPr>
          <p:cNvPr id="5" name="Content Placeholder 4"/>
          <p:cNvSpPr>
            <a:spLocks noGrp="1"/>
          </p:cNvSpPr>
          <p:nvPr>
            <p:ph idx="1"/>
          </p:nvPr>
        </p:nvSpPr>
        <p:spPr/>
        <p:txBody>
          <a:bodyPr/>
          <a:lstStyle/>
          <a:p>
            <a:r>
              <a:rPr lang="en-US" dirty="0"/>
              <a:t>Improperly Using a Strategy </a:t>
            </a:r>
          </a:p>
          <a:p>
            <a:r>
              <a:rPr lang="en-US" dirty="0"/>
              <a:t>Method of Recording </a:t>
            </a:r>
          </a:p>
          <a:p>
            <a:r>
              <a:rPr lang="en-US" dirty="0"/>
              <a:t>Remembering to Record </a:t>
            </a:r>
          </a:p>
          <a:p>
            <a:r>
              <a:rPr lang="en-US" dirty="0"/>
              <a:t>Be Mindful of Antecedents and Consequences</a:t>
            </a:r>
          </a:p>
        </p:txBody>
      </p:sp>
    </p:spTree>
    <p:extLst>
      <p:ext uri="{BB962C8B-B14F-4D97-AF65-F5344CB8AC3E}">
        <p14:creationId xmlns:p14="http://schemas.microsoft.com/office/powerpoint/2010/main" val="2787851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38200" y="1273629"/>
            <a:ext cx="10515600" cy="4903334"/>
          </a:xfrm>
        </p:spPr>
        <p:txBody>
          <a:bodyPr>
            <a:noAutofit/>
          </a:bodyPr>
          <a:lstStyle/>
          <a:p>
            <a:pPr marL="0" indent="0" algn="ctr">
              <a:buNone/>
            </a:pPr>
            <a:r>
              <a:rPr lang="en-US" sz="8000" dirty="0"/>
              <a:t>No matter what you do, if you make a mistake, </a:t>
            </a:r>
            <a:r>
              <a:rPr lang="en-US" sz="8000" dirty="0">
                <a:solidFill>
                  <a:srgbClr val="FF0000"/>
                </a:solidFill>
              </a:rPr>
              <a:t>DO NOT </a:t>
            </a:r>
            <a:r>
              <a:rPr lang="en-US" sz="8000" dirty="0"/>
              <a:t>punish yourself for the error. </a:t>
            </a:r>
          </a:p>
        </p:txBody>
      </p:sp>
    </p:spTree>
    <p:extLst>
      <p:ext uri="{BB962C8B-B14F-4D97-AF65-F5344CB8AC3E}">
        <p14:creationId xmlns:p14="http://schemas.microsoft.com/office/powerpoint/2010/main" val="1514234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11.3</a:t>
            </a:r>
          </a:p>
        </p:txBody>
      </p:sp>
      <p:sp>
        <p:nvSpPr>
          <p:cNvPr id="5" name="Text Placeholder 4"/>
          <p:cNvSpPr>
            <a:spLocks noGrp="1"/>
          </p:cNvSpPr>
          <p:nvPr>
            <p:ph type="body" idx="1"/>
          </p:nvPr>
        </p:nvSpPr>
        <p:spPr/>
        <p:txBody>
          <a:bodyPr/>
          <a:lstStyle/>
          <a:p>
            <a:r>
              <a:rPr lang="en-US" b="1" dirty="0">
                <a:solidFill>
                  <a:srgbClr val="FF0000"/>
                </a:solidFill>
              </a:rPr>
              <a:t>If-Then Statements…Again</a:t>
            </a:r>
          </a:p>
        </p:txBody>
      </p:sp>
    </p:spTree>
    <p:extLst>
      <p:ext uri="{BB962C8B-B14F-4D97-AF65-F5344CB8AC3E}">
        <p14:creationId xmlns:p14="http://schemas.microsoft.com/office/powerpoint/2010/main" val="1242139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If-Then Statements as Rules</a:t>
            </a:r>
          </a:p>
        </p:txBody>
      </p:sp>
      <p:sp>
        <p:nvSpPr>
          <p:cNvPr id="5" name="Content Placeholder 4"/>
          <p:cNvSpPr>
            <a:spLocks noGrp="1"/>
          </p:cNvSpPr>
          <p:nvPr>
            <p:ph idx="1"/>
          </p:nvPr>
        </p:nvSpPr>
        <p:spPr/>
        <p:txBody>
          <a:bodyPr/>
          <a:lstStyle/>
          <a:p>
            <a:r>
              <a:rPr lang="en-US" dirty="0"/>
              <a:t>Unlike rules that specify when we work out, what we drink water in, or foods we can eat, these specify what we will do when faced with certain temptations, or even if we make a mistake. </a:t>
            </a:r>
          </a:p>
          <a:p>
            <a:endParaRPr lang="en-US" dirty="0"/>
          </a:p>
          <a:p>
            <a:r>
              <a:rPr lang="en-US" dirty="0"/>
              <a:t>If I drink 8 oz. of water, then I will award myself 10 tokens.</a:t>
            </a:r>
          </a:p>
          <a:p>
            <a:r>
              <a:rPr lang="en-US" dirty="0"/>
              <a:t>If I use the DRO procedure incorrectly, then I will figure out what I did wrong and implement it correctly going forward.</a:t>
            </a:r>
          </a:p>
          <a:p>
            <a:r>
              <a:rPr lang="en-US" dirty="0"/>
              <a:t>If I wake up and play games on my phone and do not make it to the gym, then I will leave my phone in my school bag in the future.</a:t>
            </a:r>
          </a:p>
        </p:txBody>
      </p:sp>
    </p:spTree>
    <p:extLst>
      <p:ext uri="{BB962C8B-B14F-4D97-AF65-F5344CB8AC3E}">
        <p14:creationId xmlns:p14="http://schemas.microsoft.com/office/powerpoint/2010/main" val="953917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11.4</a:t>
            </a:r>
          </a:p>
        </p:txBody>
      </p:sp>
      <p:sp>
        <p:nvSpPr>
          <p:cNvPr id="5" name="Text Placeholder 4"/>
          <p:cNvSpPr>
            <a:spLocks noGrp="1"/>
          </p:cNvSpPr>
          <p:nvPr>
            <p:ph type="body" idx="1"/>
          </p:nvPr>
        </p:nvSpPr>
        <p:spPr/>
        <p:txBody>
          <a:bodyPr/>
          <a:lstStyle/>
          <a:p>
            <a:r>
              <a:rPr lang="en-US" b="1" dirty="0">
                <a:solidFill>
                  <a:srgbClr val="FF0000"/>
                </a:solidFill>
              </a:rPr>
              <a:t>The Behavioral Contract</a:t>
            </a:r>
          </a:p>
        </p:txBody>
      </p:sp>
    </p:spTree>
    <p:extLst>
      <p:ext uri="{BB962C8B-B14F-4D97-AF65-F5344CB8AC3E}">
        <p14:creationId xmlns:p14="http://schemas.microsoft.com/office/powerpoint/2010/main" val="38377180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Behavioral Contract</a:t>
            </a:r>
          </a:p>
        </p:txBody>
      </p:sp>
      <p:sp>
        <p:nvSpPr>
          <p:cNvPr id="5" name="Content Placeholder 4"/>
          <p:cNvSpPr>
            <a:spLocks noGrp="1"/>
          </p:cNvSpPr>
          <p:nvPr>
            <p:ph idx="1"/>
          </p:nvPr>
        </p:nvSpPr>
        <p:spPr/>
        <p:txBody>
          <a:bodyPr>
            <a:normAutofit/>
          </a:bodyPr>
          <a:lstStyle/>
          <a:p>
            <a:r>
              <a:rPr lang="en-US" sz="3600" dirty="0"/>
              <a:t>A written agreement between two people in which at least one of the two have agreed to engage in a specific level of the target behavior. </a:t>
            </a:r>
          </a:p>
        </p:txBody>
      </p:sp>
    </p:spTree>
    <p:extLst>
      <p:ext uri="{BB962C8B-B14F-4D97-AF65-F5344CB8AC3E}">
        <p14:creationId xmlns:p14="http://schemas.microsoft.com/office/powerpoint/2010/main" val="699615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Behavioral Contract</a:t>
            </a:r>
          </a:p>
        </p:txBody>
      </p:sp>
      <p:sp>
        <p:nvSpPr>
          <p:cNvPr id="5" name="Content Placeholder 4"/>
          <p:cNvSpPr>
            <a:spLocks noGrp="1"/>
          </p:cNvSpPr>
          <p:nvPr>
            <p:ph idx="1"/>
          </p:nvPr>
        </p:nvSpPr>
        <p:spPr>
          <a:xfrm>
            <a:off x="838200" y="1674056"/>
            <a:ext cx="10515600" cy="4909624"/>
          </a:xfrm>
        </p:spPr>
        <p:txBody>
          <a:bodyPr>
            <a:normAutofit/>
          </a:bodyPr>
          <a:lstStyle/>
          <a:p>
            <a:r>
              <a:rPr lang="en-US" sz="3600" dirty="0"/>
              <a:t>Includes:</a:t>
            </a:r>
          </a:p>
          <a:p>
            <a:pPr lvl="1"/>
            <a:r>
              <a:rPr lang="en-US" sz="3200" dirty="0"/>
              <a:t>Statement of the target behavior</a:t>
            </a:r>
          </a:p>
          <a:p>
            <a:pPr lvl="1"/>
            <a:r>
              <a:rPr lang="en-US" sz="3200" dirty="0"/>
              <a:t>The behavioral definition</a:t>
            </a:r>
          </a:p>
          <a:p>
            <a:pPr lvl="1"/>
            <a:r>
              <a:rPr lang="en-US" sz="3200" dirty="0"/>
              <a:t>Your goals and timetable for these goals if you have one</a:t>
            </a:r>
          </a:p>
          <a:p>
            <a:pPr lvl="1"/>
            <a:r>
              <a:rPr lang="en-US" sz="3200" dirty="0"/>
              <a:t>What recording method will be used</a:t>
            </a:r>
          </a:p>
          <a:p>
            <a:pPr lvl="1"/>
            <a:r>
              <a:rPr lang="en-US" sz="3200" dirty="0"/>
              <a:t>Strategies that will be used</a:t>
            </a:r>
          </a:p>
          <a:p>
            <a:pPr lvl="1"/>
            <a:r>
              <a:rPr lang="en-US" sz="3200" dirty="0"/>
              <a:t>Anyone who is part of the plan as social support</a:t>
            </a:r>
          </a:p>
          <a:p>
            <a:pPr lvl="1"/>
            <a:r>
              <a:rPr lang="en-US" sz="3200" dirty="0"/>
              <a:t>The rules</a:t>
            </a:r>
          </a:p>
          <a:p>
            <a:pPr lvl="1"/>
            <a:r>
              <a:rPr lang="en-US" sz="3200" dirty="0"/>
              <a:t>Who will serve as the </a:t>
            </a:r>
            <a:r>
              <a:rPr lang="en-US" sz="3200" i="1" dirty="0"/>
              <a:t>contract manager</a:t>
            </a:r>
            <a:endParaRPr lang="en-US" sz="3200" dirty="0"/>
          </a:p>
          <a:p>
            <a:endParaRPr lang="en-US" sz="3600" dirty="0"/>
          </a:p>
        </p:txBody>
      </p:sp>
    </p:spTree>
    <p:extLst>
      <p:ext uri="{BB962C8B-B14F-4D97-AF65-F5344CB8AC3E}">
        <p14:creationId xmlns:p14="http://schemas.microsoft.com/office/powerpoint/2010/main" val="34267671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Types of Contracts</a:t>
            </a:r>
          </a:p>
        </p:txBody>
      </p:sp>
      <p:sp>
        <p:nvSpPr>
          <p:cNvPr id="5" name="Content Placeholder 4"/>
          <p:cNvSpPr>
            <a:spLocks noGrp="1"/>
          </p:cNvSpPr>
          <p:nvPr>
            <p:ph idx="1"/>
          </p:nvPr>
        </p:nvSpPr>
        <p:spPr/>
        <p:txBody>
          <a:bodyPr/>
          <a:lstStyle/>
          <a:p>
            <a:r>
              <a:rPr lang="en-US" dirty="0"/>
              <a:t>One-party</a:t>
            </a:r>
          </a:p>
          <a:p>
            <a:endParaRPr lang="en-US" dirty="0"/>
          </a:p>
          <a:p>
            <a:r>
              <a:rPr lang="en-US" dirty="0"/>
              <a:t>Two-party</a:t>
            </a:r>
          </a:p>
          <a:p>
            <a:endParaRPr lang="en-US" dirty="0"/>
          </a:p>
          <a:p>
            <a:r>
              <a:rPr lang="en-US" dirty="0"/>
              <a:t>Public commitment?</a:t>
            </a:r>
          </a:p>
          <a:p>
            <a:endParaRPr lang="en-US" dirty="0"/>
          </a:p>
          <a:p>
            <a:r>
              <a:rPr lang="en-US" dirty="0"/>
              <a:t>A form of Rule-governed behavior? </a:t>
            </a:r>
          </a:p>
        </p:txBody>
      </p:sp>
    </p:spTree>
    <p:extLst>
      <p:ext uri="{BB962C8B-B14F-4D97-AF65-F5344CB8AC3E}">
        <p14:creationId xmlns:p14="http://schemas.microsoft.com/office/powerpoint/2010/main" val="373496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solidFill>
                  <a:srgbClr val="FF0000"/>
                </a:solidFill>
              </a:rPr>
              <a:t>Formalizing Rules for Your Plan Worksheet</a:t>
            </a:r>
          </a:p>
        </p:txBody>
      </p:sp>
      <p:sp>
        <p:nvSpPr>
          <p:cNvPr id="3" name="Text Placeholder 2">
            <a:extLst>
              <a:ext uri="{FF2B5EF4-FFF2-40B4-BE49-F238E27FC236}">
                <a16:creationId xmlns:a16="http://schemas.microsoft.com/office/drawing/2014/main" id="{AD346286-BD35-4AD6-A6D1-881C04F40CA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510604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Module Overview</a:t>
            </a:r>
          </a:p>
        </p:txBody>
      </p:sp>
      <p:sp>
        <p:nvSpPr>
          <p:cNvPr id="3" name="Content Placeholder 2"/>
          <p:cNvSpPr>
            <a:spLocks noGrp="1"/>
          </p:cNvSpPr>
          <p:nvPr>
            <p:ph idx="1"/>
          </p:nvPr>
        </p:nvSpPr>
        <p:spPr/>
        <p:txBody>
          <a:bodyPr>
            <a:normAutofit/>
          </a:bodyPr>
          <a:lstStyle/>
          <a:p>
            <a:r>
              <a:rPr lang="en-US" sz="3200" dirty="0">
                <a:effectLst/>
                <a:latin typeface="Times New Roman" panose="02020603050405020304" pitchFamily="18" charset="0"/>
                <a:ea typeface="Calibri" panose="020F0502020204030204" pitchFamily="34" charset="0"/>
              </a:rPr>
              <a:t>Before writing a plan proposal, we need to tackle the issue of rule-governed behavior and the behavioral contract. </a:t>
            </a:r>
          </a:p>
          <a:p>
            <a:endParaRPr lang="en-US" sz="3200" dirty="0">
              <a:latin typeface="Times New Roman" panose="02020603050405020304" pitchFamily="18" charset="0"/>
            </a:endParaRPr>
          </a:p>
          <a:p>
            <a:r>
              <a:rPr lang="en-US" sz="3200" dirty="0">
                <a:effectLst/>
                <a:latin typeface="Times New Roman" panose="02020603050405020304" pitchFamily="18" charset="0"/>
                <a:ea typeface="Calibri" panose="020F0502020204030204" pitchFamily="34" charset="0"/>
                <a:cs typeface="Times New Roman" panose="02020603050405020304" pitchFamily="18" charset="0"/>
              </a:rPr>
              <a:t>We will also address how to handle mistakes that could be made.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0365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Directions</a:t>
            </a:r>
          </a:p>
        </p:txBody>
      </p:sp>
      <p:sp>
        <p:nvSpPr>
          <p:cNvPr id="5" name="Content Placeholder 4"/>
          <p:cNvSpPr>
            <a:spLocks noGrp="1"/>
          </p:cNvSpPr>
          <p:nvPr>
            <p:ph idx="1"/>
          </p:nvPr>
        </p:nvSpPr>
        <p:spPr/>
        <p:txBody>
          <a:bodyPr/>
          <a:lstStyle/>
          <a:p>
            <a:r>
              <a:rPr lang="en-US" dirty="0"/>
              <a:t>The eighth step to developing your self-management plan is to </a:t>
            </a:r>
            <a:r>
              <a:rPr lang="en-US" dirty="0">
                <a:solidFill>
                  <a:srgbClr val="FF0000"/>
                </a:solidFill>
              </a:rPr>
              <a:t>clearly state all rules </a:t>
            </a:r>
            <a:r>
              <a:rPr lang="en-US" dirty="0"/>
              <a:t>for your plan and then to draft your behavioral contract.</a:t>
            </a:r>
          </a:p>
          <a:p>
            <a:endParaRPr lang="en-US" dirty="0"/>
          </a:p>
          <a:p>
            <a:r>
              <a:rPr lang="en-US" dirty="0"/>
              <a:t> Be advised that you will have at least one rule for each of the five questions under Part 1.</a:t>
            </a:r>
          </a:p>
          <a:p>
            <a:pPr marL="0" indent="0">
              <a:buNone/>
            </a:pPr>
            <a:endParaRPr lang="en-US" dirty="0"/>
          </a:p>
        </p:txBody>
      </p:sp>
    </p:spTree>
    <p:extLst>
      <p:ext uri="{BB962C8B-B14F-4D97-AF65-F5344CB8AC3E}">
        <p14:creationId xmlns:p14="http://schemas.microsoft.com/office/powerpoint/2010/main" val="12328737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6C3F7-03EC-4770-82DA-CB08450D5A24}"/>
              </a:ext>
            </a:extLst>
          </p:cNvPr>
          <p:cNvSpPr>
            <a:spLocks noGrp="1"/>
          </p:cNvSpPr>
          <p:nvPr>
            <p:ph type="title"/>
          </p:nvPr>
        </p:nvSpPr>
        <p:spPr/>
        <p:txBody>
          <a:bodyPr>
            <a:normAutofit/>
          </a:bodyPr>
          <a:lstStyle/>
          <a:p>
            <a:pPr algn="ct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First Things First – Addressing Potential Mistakes</a:t>
            </a:r>
            <a:endParaRPr lang="en-US" sz="7200" b="1" dirty="0"/>
          </a:p>
        </p:txBody>
      </p:sp>
      <p:sp>
        <p:nvSpPr>
          <p:cNvPr id="3" name="Content Placeholder 2">
            <a:extLst>
              <a:ext uri="{FF2B5EF4-FFF2-40B4-BE49-F238E27FC236}">
                <a16:creationId xmlns:a16="http://schemas.microsoft.com/office/drawing/2014/main" id="{23A57BB6-3FFB-4E1E-ADF8-6D7EDB9988A2}"/>
              </a:ext>
            </a:extLst>
          </p:cNvPr>
          <p:cNvSpPr>
            <a:spLocks noGrp="1"/>
          </p:cNvSpPr>
          <p:nvPr>
            <p:ph idx="1"/>
          </p:nvPr>
        </p:nvSpPr>
        <p:spPr/>
        <p:txBody>
          <a:bodyPr>
            <a:normAutofit/>
          </a:bodyPr>
          <a:lstStyle/>
          <a:p>
            <a:r>
              <a:rPr lang="en-US" sz="3200" dirty="0">
                <a:effectLst/>
                <a:latin typeface="Times New Roman" panose="02020603050405020304" pitchFamily="18" charset="0"/>
                <a:ea typeface="Calibri" panose="020F0502020204030204" pitchFamily="34" charset="0"/>
              </a:rPr>
              <a:t>First, address the following: What will you do if/when you make a </a:t>
            </a:r>
            <a:r>
              <a:rPr lang="en-US" sz="3200" b="1" dirty="0">
                <a:effectLst/>
                <a:latin typeface="Times New Roman" panose="02020603050405020304" pitchFamily="18" charset="0"/>
                <a:ea typeface="Calibri" panose="020F0502020204030204" pitchFamily="34" charset="0"/>
              </a:rPr>
              <a:t>mistake</a:t>
            </a:r>
            <a:r>
              <a:rPr lang="en-US" sz="3200" dirty="0">
                <a:effectLst/>
                <a:latin typeface="Times New Roman" panose="02020603050405020304" pitchFamily="18" charset="0"/>
                <a:ea typeface="Calibri" panose="020F0502020204030204" pitchFamily="34" charset="0"/>
              </a:rPr>
              <a:t> (e.g., recording, treatment administration, etc. error)? Be sure to list both the mistake and the plan to deal with it. </a:t>
            </a:r>
          </a:p>
          <a:p>
            <a:endParaRPr lang="en-US" sz="3200" dirty="0">
              <a:effectLst/>
              <a:latin typeface="Times New Roman" panose="02020603050405020304" pitchFamily="18" charset="0"/>
              <a:ea typeface="Calibri" panose="020F0502020204030204" pitchFamily="34" charset="0"/>
            </a:endParaRPr>
          </a:p>
          <a:p>
            <a:r>
              <a:rPr lang="en-US" sz="3200" dirty="0">
                <a:effectLst/>
                <a:latin typeface="Times New Roman" panose="02020603050405020304" pitchFamily="18" charset="0"/>
                <a:ea typeface="Calibri" panose="020F0502020204030204" pitchFamily="34" charset="0"/>
              </a:rPr>
              <a:t>Do not use punishment as a way to deal with a mistake as these can be innocent and are not linked to temptations.</a:t>
            </a:r>
            <a:endParaRPr lang="en-US" sz="4400" dirty="0"/>
          </a:p>
        </p:txBody>
      </p:sp>
    </p:spTree>
    <p:extLst>
      <p:ext uri="{BB962C8B-B14F-4D97-AF65-F5344CB8AC3E}">
        <p14:creationId xmlns:p14="http://schemas.microsoft.com/office/powerpoint/2010/main" val="498709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u="sng" dirty="0"/>
              <a:t>Part 1: Plan Rules</a:t>
            </a:r>
            <a:r>
              <a:rPr lang="en-US" b="1" dirty="0"/>
              <a:t> </a:t>
            </a:r>
            <a:endParaRPr lang="en-US" dirty="0"/>
          </a:p>
        </p:txBody>
      </p:sp>
      <p:sp>
        <p:nvSpPr>
          <p:cNvPr id="5" name="Content Placeholder 4"/>
          <p:cNvSpPr>
            <a:spLocks noGrp="1"/>
          </p:cNvSpPr>
          <p:nvPr>
            <p:ph idx="1"/>
          </p:nvPr>
        </p:nvSpPr>
        <p:spPr/>
        <p:txBody>
          <a:bodyPr>
            <a:normAutofit lnSpcReduction="10000"/>
          </a:bodyPr>
          <a:lstStyle/>
          <a:p>
            <a:r>
              <a:rPr lang="en-US" dirty="0">
                <a:effectLst/>
                <a:ea typeface="Calibri" panose="020F0502020204030204" pitchFamily="34" charset="0"/>
              </a:rPr>
              <a:t>State any rules related to your </a:t>
            </a:r>
            <a:r>
              <a:rPr lang="en-US" dirty="0">
                <a:solidFill>
                  <a:srgbClr val="FF0000"/>
                </a:solidFill>
                <a:effectLst/>
                <a:ea typeface="Calibri" panose="020F0502020204030204" pitchFamily="34" charset="0"/>
              </a:rPr>
              <a:t>behavioral definition</a:t>
            </a:r>
            <a:r>
              <a:rPr lang="en-US" dirty="0">
                <a:effectLst/>
                <a:ea typeface="Calibri" panose="020F0502020204030204" pitchFamily="34" charset="0"/>
              </a:rPr>
              <a:t>. </a:t>
            </a:r>
            <a:endParaRPr lang="en-US" dirty="0"/>
          </a:p>
          <a:p>
            <a:r>
              <a:rPr lang="en-US" dirty="0"/>
              <a:t>State any rules necessary in relation to your </a:t>
            </a:r>
            <a:r>
              <a:rPr lang="en-US" dirty="0">
                <a:solidFill>
                  <a:srgbClr val="FF0000"/>
                </a:solidFill>
              </a:rPr>
              <a:t>goals</a:t>
            </a:r>
            <a:r>
              <a:rPr lang="en-US" dirty="0"/>
              <a:t>. Do you have a timetable you would like to complete your plan by? If so, state it.</a:t>
            </a:r>
          </a:p>
          <a:p>
            <a:r>
              <a:rPr lang="en-US" dirty="0"/>
              <a:t>State any rules necessary in relation to your </a:t>
            </a:r>
            <a:r>
              <a:rPr lang="en-US" dirty="0">
                <a:solidFill>
                  <a:srgbClr val="FF0000"/>
                </a:solidFill>
              </a:rPr>
              <a:t>recording method </a:t>
            </a:r>
            <a:r>
              <a:rPr lang="en-US" dirty="0"/>
              <a:t>and data collection. </a:t>
            </a:r>
          </a:p>
          <a:p>
            <a:r>
              <a:rPr lang="en-US" sz="2600" dirty="0">
                <a:effectLst/>
                <a:ea typeface="Calibri" panose="020F0502020204030204" pitchFamily="34" charset="0"/>
              </a:rPr>
              <a:t>State any rules necessary in relation to the </a:t>
            </a:r>
            <a:r>
              <a:rPr lang="en-US" sz="2600" dirty="0">
                <a:solidFill>
                  <a:srgbClr val="FF0000"/>
                </a:solidFill>
                <a:effectLst/>
                <a:ea typeface="Calibri" panose="020F0502020204030204" pitchFamily="34" charset="0"/>
              </a:rPr>
              <a:t>strategies</a:t>
            </a:r>
            <a:r>
              <a:rPr lang="en-US" sz="2600" dirty="0">
                <a:effectLst/>
                <a:ea typeface="Calibri" panose="020F0502020204030204" pitchFamily="34" charset="0"/>
              </a:rPr>
              <a:t> you have selected. There will likely be several here and a large group of them will involve the token economy which recall is a consequence focused strategy.</a:t>
            </a:r>
            <a:endParaRPr lang="en-US" sz="2600" dirty="0"/>
          </a:p>
          <a:p>
            <a:r>
              <a:rPr lang="en-US" dirty="0"/>
              <a:t>State any rules necessary in relation to your </a:t>
            </a:r>
            <a:r>
              <a:rPr lang="en-US" dirty="0">
                <a:solidFill>
                  <a:srgbClr val="FF0000"/>
                </a:solidFill>
              </a:rPr>
              <a:t>temptations and mistakes</a:t>
            </a:r>
            <a:r>
              <a:rPr lang="en-US" dirty="0"/>
              <a:t>. These should be in If-Then format.</a:t>
            </a:r>
          </a:p>
        </p:txBody>
      </p:sp>
    </p:spTree>
    <p:extLst>
      <p:ext uri="{BB962C8B-B14F-4D97-AF65-F5344CB8AC3E}">
        <p14:creationId xmlns:p14="http://schemas.microsoft.com/office/powerpoint/2010/main" val="35451356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u="sng" dirty="0"/>
              <a:t>Part 2: Behavioral Contract</a:t>
            </a:r>
            <a:endParaRPr lang="en-US" dirty="0"/>
          </a:p>
        </p:txBody>
      </p:sp>
      <p:sp>
        <p:nvSpPr>
          <p:cNvPr id="5" name="Content Placeholder 4"/>
          <p:cNvSpPr>
            <a:spLocks noGrp="1"/>
          </p:cNvSpPr>
          <p:nvPr>
            <p:ph idx="1"/>
          </p:nvPr>
        </p:nvSpPr>
        <p:spPr/>
        <p:txBody>
          <a:bodyPr/>
          <a:lstStyle/>
          <a:p>
            <a:r>
              <a:rPr lang="en-US" dirty="0"/>
              <a:t>Using the information from this module, and the example I provided, write your behavioral contract. DO NOT copy the example and just modify it. Be sure you include any, and all, relevant information. There is no need for a separate rules section. You will not state all the ones you wrote in Part 1 first off, and secondly, they will be scattered around your contract. This should only be about 2 pages in length. Sign and date it once done. An electronic signature is fine, especially in an online class. If you are turning in a hard copy, feel free to just print and sign.</a:t>
            </a:r>
          </a:p>
        </p:txBody>
      </p:sp>
    </p:spTree>
    <p:extLst>
      <p:ext uri="{BB962C8B-B14F-4D97-AF65-F5344CB8AC3E}">
        <p14:creationId xmlns:p14="http://schemas.microsoft.com/office/powerpoint/2010/main" val="32487623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47826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Module Outline</a:t>
            </a:r>
          </a:p>
        </p:txBody>
      </p:sp>
      <p:sp>
        <p:nvSpPr>
          <p:cNvPr id="3" name="Content Placeholder 2"/>
          <p:cNvSpPr>
            <a:spLocks noGrp="1"/>
          </p:cNvSpPr>
          <p:nvPr>
            <p:ph idx="1"/>
          </p:nvPr>
        </p:nvSpPr>
        <p:spPr/>
        <p:txBody>
          <a:bodyPr/>
          <a:lstStyle/>
          <a:p>
            <a:r>
              <a:rPr lang="en-US" dirty="0"/>
              <a:t>11.1. Rule-Governed Behavior</a:t>
            </a:r>
          </a:p>
          <a:p>
            <a:r>
              <a:rPr lang="en-US" dirty="0"/>
              <a:t>11.2. Mistakes – Did I Do That?</a:t>
            </a:r>
          </a:p>
          <a:p>
            <a:r>
              <a:rPr lang="en-US" dirty="0"/>
              <a:t>11.3. If-Then Statements…Again</a:t>
            </a:r>
          </a:p>
          <a:p>
            <a:r>
              <a:rPr lang="en-US" dirty="0"/>
              <a:t>11.4. The Behavioral Contract</a:t>
            </a:r>
          </a:p>
        </p:txBody>
      </p:sp>
    </p:spTree>
    <p:extLst>
      <p:ext uri="{BB962C8B-B14F-4D97-AF65-F5344CB8AC3E}">
        <p14:creationId xmlns:p14="http://schemas.microsoft.com/office/powerpoint/2010/main" val="3303079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Module Learning Outcomes</a:t>
            </a:r>
          </a:p>
        </p:txBody>
      </p:sp>
      <p:sp>
        <p:nvSpPr>
          <p:cNvPr id="3" name="Content Placeholder 2"/>
          <p:cNvSpPr>
            <a:spLocks noGrp="1"/>
          </p:cNvSpPr>
          <p:nvPr>
            <p:ph idx="1"/>
          </p:nvPr>
        </p:nvSpPr>
        <p:spPr/>
        <p:txBody>
          <a:bodyPr>
            <a:normAutofit/>
          </a:bodyPr>
          <a:lstStyle/>
          <a:p>
            <a:pPr marL="342900" marR="0" lvl="0" indent="-342900">
              <a:lnSpc>
                <a:spcPct val="115000"/>
              </a:lnSpc>
              <a:spcBef>
                <a:spcPts val="0"/>
              </a:spcBef>
              <a:spcAft>
                <a:spcPts val="1000"/>
              </a:spcAft>
              <a:buFont typeface="Symbol" panose="05050102010706020507" pitchFamily="18" charset="2"/>
              <a:buChar char=""/>
            </a:pPr>
            <a:r>
              <a:rPr lang="en-US" dirty="0">
                <a:effectLst/>
                <a:latin typeface="Times New Roman" panose="02020603050405020304" pitchFamily="18" charset="0"/>
                <a:ea typeface="Calibri" panose="020F0502020204030204" pitchFamily="34" charset="0"/>
                <a:cs typeface="Times New Roman" panose="02020603050405020304" pitchFamily="18" charset="0"/>
              </a:rPr>
              <a:t>Clarify the importance of explicitly stating rules in your behavior modification plan.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pPr>
            <a:r>
              <a:rPr lang="en-US" dirty="0">
                <a:effectLst/>
                <a:latin typeface="Times New Roman" panose="02020603050405020304" pitchFamily="18" charset="0"/>
                <a:ea typeface="Calibri" panose="020F0502020204030204" pitchFamily="34" charset="0"/>
                <a:cs typeface="Times New Roman" panose="02020603050405020304" pitchFamily="18" charset="0"/>
              </a:rPr>
              <a:t>Clarify how mistakes can cause problems for the best designed behavior modification plan.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pPr>
            <a:r>
              <a:rPr lang="en-US" dirty="0">
                <a:effectLst/>
                <a:latin typeface="Times New Roman" panose="02020603050405020304" pitchFamily="18" charset="0"/>
                <a:ea typeface="Calibri" panose="020F0502020204030204" pitchFamily="34" charset="0"/>
                <a:cs typeface="Times New Roman" panose="02020603050405020304" pitchFamily="18" charset="0"/>
              </a:rPr>
              <a:t>Demonstrate the use of if-then statements as types of rules.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effectLst/>
                <a:latin typeface="Times New Roman" panose="02020603050405020304" pitchFamily="18" charset="0"/>
                <a:ea typeface="Calibri" panose="020F0502020204030204" pitchFamily="34" charset="0"/>
              </a:rPr>
              <a:t>Explain the use of the behavioral contract in behavior modification. </a:t>
            </a:r>
            <a:endParaRPr lang="en-US" sz="4000" dirty="0"/>
          </a:p>
        </p:txBody>
      </p:sp>
    </p:spTree>
    <p:extLst>
      <p:ext uri="{BB962C8B-B14F-4D97-AF65-F5344CB8AC3E}">
        <p14:creationId xmlns:p14="http://schemas.microsoft.com/office/powerpoint/2010/main" val="1207621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11.1</a:t>
            </a:r>
          </a:p>
        </p:txBody>
      </p:sp>
      <p:sp>
        <p:nvSpPr>
          <p:cNvPr id="5" name="Text Placeholder 4"/>
          <p:cNvSpPr>
            <a:spLocks noGrp="1"/>
          </p:cNvSpPr>
          <p:nvPr>
            <p:ph type="body" idx="1"/>
          </p:nvPr>
        </p:nvSpPr>
        <p:spPr/>
        <p:txBody>
          <a:bodyPr/>
          <a:lstStyle/>
          <a:p>
            <a:r>
              <a:rPr lang="en-US" b="1" dirty="0">
                <a:solidFill>
                  <a:srgbClr val="FF0000"/>
                </a:solidFill>
              </a:rPr>
              <a:t>Rule-Governed Behavior</a:t>
            </a:r>
          </a:p>
        </p:txBody>
      </p:sp>
    </p:spTree>
    <p:extLst>
      <p:ext uri="{BB962C8B-B14F-4D97-AF65-F5344CB8AC3E}">
        <p14:creationId xmlns:p14="http://schemas.microsoft.com/office/powerpoint/2010/main" val="448479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Role of Rules</a:t>
            </a:r>
          </a:p>
        </p:txBody>
      </p:sp>
      <p:sp>
        <p:nvSpPr>
          <p:cNvPr id="5" name="Content Placeholder 4"/>
          <p:cNvSpPr>
            <a:spLocks noGrp="1"/>
          </p:cNvSpPr>
          <p:nvPr>
            <p:ph idx="1"/>
          </p:nvPr>
        </p:nvSpPr>
        <p:spPr/>
        <p:txBody>
          <a:bodyPr>
            <a:normAutofit/>
          </a:bodyPr>
          <a:lstStyle/>
          <a:p>
            <a:r>
              <a:rPr lang="en-US" sz="3200" dirty="0"/>
              <a:t>Though we have already established goals much earlier in this course, we now need to know how we will go about achieving these goals. </a:t>
            </a:r>
          </a:p>
          <a:p>
            <a:endParaRPr lang="en-US" sz="3200" dirty="0"/>
          </a:p>
          <a:p>
            <a:r>
              <a:rPr lang="en-US" sz="3200" i="1" dirty="0"/>
              <a:t>Rules</a:t>
            </a:r>
            <a:r>
              <a:rPr lang="en-US" sz="3200" dirty="0"/>
              <a:t> will aid with this by adding order, predictability, and reliability to our plan. </a:t>
            </a:r>
          </a:p>
          <a:p>
            <a:endParaRPr lang="en-US" sz="3200" dirty="0"/>
          </a:p>
          <a:p>
            <a:r>
              <a:rPr lang="en-US" sz="3200" dirty="0"/>
              <a:t>We are used to having rules. </a:t>
            </a:r>
          </a:p>
        </p:txBody>
      </p:sp>
    </p:spTree>
    <p:extLst>
      <p:ext uri="{BB962C8B-B14F-4D97-AF65-F5344CB8AC3E}">
        <p14:creationId xmlns:p14="http://schemas.microsoft.com/office/powerpoint/2010/main" val="2104044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Sample Rules – Water Drinking</a:t>
            </a:r>
          </a:p>
        </p:txBody>
      </p:sp>
      <p:sp>
        <p:nvSpPr>
          <p:cNvPr id="5" name="Content Placeholder 4"/>
          <p:cNvSpPr>
            <a:spLocks noGrp="1"/>
          </p:cNvSpPr>
          <p:nvPr>
            <p:ph idx="1"/>
          </p:nvPr>
        </p:nvSpPr>
        <p:spPr/>
        <p:txBody>
          <a:bodyPr/>
          <a:lstStyle/>
          <a:p>
            <a:r>
              <a:rPr lang="en-US" dirty="0"/>
              <a:t>I will drink 8 oz. of water from one of my pre-bought water bottles or a </a:t>
            </a:r>
            <a:r>
              <a:rPr lang="en-US" dirty="0" err="1"/>
              <a:t>Contigo</a:t>
            </a:r>
            <a:r>
              <a:rPr lang="en-US" dirty="0"/>
              <a:t> cup. (This way I know I am drinking the correct amount.)</a:t>
            </a:r>
          </a:p>
          <a:p>
            <a:r>
              <a:rPr lang="en-US" dirty="0"/>
              <a:t>I will carry a water bottle to school with me each day I have class.</a:t>
            </a:r>
          </a:p>
          <a:p>
            <a:r>
              <a:rPr lang="en-US" dirty="0"/>
              <a:t>I will take a drink at the end of each class as I leave (at the minimum. I can drink during class too if I wish).</a:t>
            </a:r>
          </a:p>
          <a:p>
            <a:r>
              <a:rPr lang="en-US" dirty="0"/>
              <a:t>I will have my water for the day drank by dinner time so it can run through my system during the day and evening and I am not waking up during the night to use the bathroom.</a:t>
            </a:r>
          </a:p>
        </p:txBody>
      </p:sp>
    </p:spTree>
    <p:extLst>
      <p:ext uri="{BB962C8B-B14F-4D97-AF65-F5344CB8AC3E}">
        <p14:creationId xmlns:p14="http://schemas.microsoft.com/office/powerpoint/2010/main" val="1039083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Sample Rules – Water Drinking</a:t>
            </a:r>
          </a:p>
        </p:txBody>
      </p:sp>
      <p:sp>
        <p:nvSpPr>
          <p:cNvPr id="5" name="Content Placeholder 4"/>
          <p:cNvSpPr>
            <a:spLocks noGrp="1"/>
          </p:cNvSpPr>
          <p:nvPr>
            <p:ph idx="1"/>
          </p:nvPr>
        </p:nvSpPr>
        <p:spPr/>
        <p:txBody>
          <a:bodyPr/>
          <a:lstStyle/>
          <a:p>
            <a:r>
              <a:rPr lang="en-US" dirty="0"/>
              <a:t>I will award myself 10 tokens for each 8 oz. of water I drink (and other rules associated with the token economy).</a:t>
            </a:r>
          </a:p>
          <a:p>
            <a:r>
              <a:rPr lang="en-US" dirty="0"/>
              <a:t>I will give myself an additional 2 tokens each time I go for a day at school without drinking soda (DRO linked to the token economy).</a:t>
            </a:r>
          </a:p>
          <a:p>
            <a:r>
              <a:rPr lang="en-US" dirty="0"/>
              <a:t>If I do drink soda or tea outside of times that I am allowed to (i.e. cashing in tokens) then I will drink an extra 8 oz. </a:t>
            </a:r>
            <a:r>
              <a:rPr lang="en-US"/>
              <a:t>of water </a:t>
            </a:r>
            <a:r>
              <a:rPr lang="en-US" dirty="0"/>
              <a:t>the next day to correct for this (linked to positive practice).</a:t>
            </a:r>
          </a:p>
        </p:txBody>
      </p:sp>
    </p:spTree>
    <p:extLst>
      <p:ext uri="{BB962C8B-B14F-4D97-AF65-F5344CB8AC3E}">
        <p14:creationId xmlns:p14="http://schemas.microsoft.com/office/powerpoint/2010/main" val="1774758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a:t>
            </a:r>
          </a:p>
        </p:txBody>
      </p:sp>
      <p:sp>
        <p:nvSpPr>
          <p:cNvPr id="3" name="Content Placeholder 2"/>
          <p:cNvSpPr>
            <a:spLocks noGrp="1"/>
          </p:cNvSpPr>
          <p:nvPr>
            <p:ph idx="1"/>
          </p:nvPr>
        </p:nvSpPr>
        <p:spPr/>
        <p:txBody>
          <a:bodyPr/>
          <a:lstStyle/>
          <a:p>
            <a:r>
              <a:rPr lang="en-US" sz="3200" dirty="0"/>
              <a:t>It is important that the rules you write not be vague.</a:t>
            </a:r>
          </a:p>
          <a:p>
            <a:pPr marL="0" indent="0">
              <a:buNone/>
            </a:pPr>
            <a:endParaRPr lang="en-US" sz="3200" dirty="0"/>
          </a:p>
          <a:p>
            <a:r>
              <a:rPr lang="en-US" sz="3200" dirty="0"/>
              <a:t>Don’t make them impossible to achieve.</a:t>
            </a:r>
          </a:p>
          <a:p>
            <a:endParaRPr lang="en-US" dirty="0"/>
          </a:p>
        </p:txBody>
      </p:sp>
    </p:spTree>
    <p:extLst>
      <p:ext uri="{BB962C8B-B14F-4D97-AF65-F5344CB8AC3E}">
        <p14:creationId xmlns:p14="http://schemas.microsoft.com/office/powerpoint/2010/main" val="1340020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TotalTime>
  <Words>1253</Words>
  <Application>Microsoft Office PowerPoint</Application>
  <PresentationFormat>Widescreen</PresentationFormat>
  <Paragraphs>120</Paragraphs>
  <Slides>24</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Symbol</vt:lpstr>
      <vt:lpstr>Times New Roman</vt:lpstr>
      <vt:lpstr>Office Theme</vt:lpstr>
      <vt:lpstr>Module 11: Establishing Rule-Governed Behavior and the Behavioral Contract</vt:lpstr>
      <vt:lpstr>Module Overview</vt:lpstr>
      <vt:lpstr>Module Outline</vt:lpstr>
      <vt:lpstr>Module Learning Outcomes</vt:lpstr>
      <vt:lpstr>Section 11.1</vt:lpstr>
      <vt:lpstr>The Role of Rules</vt:lpstr>
      <vt:lpstr>Sample Rules – Water Drinking</vt:lpstr>
      <vt:lpstr>Sample Rules – Water Drinking</vt:lpstr>
      <vt:lpstr>Note…</vt:lpstr>
      <vt:lpstr>Section 11.2</vt:lpstr>
      <vt:lpstr>What Mistakes Might You Make?</vt:lpstr>
      <vt:lpstr>PowerPoint Presentation</vt:lpstr>
      <vt:lpstr>Section 11.3</vt:lpstr>
      <vt:lpstr>If-Then Statements as Rules</vt:lpstr>
      <vt:lpstr>Section 11.4</vt:lpstr>
      <vt:lpstr>Behavioral Contract</vt:lpstr>
      <vt:lpstr>Behavioral Contract</vt:lpstr>
      <vt:lpstr>Types of Contracts</vt:lpstr>
      <vt:lpstr>Formalizing Rules for Your Plan Worksheet</vt:lpstr>
      <vt:lpstr>Directions</vt:lpstr>
      <vt:lpstr>First Things First – Addressing Potential Mistakes</vt:lpstr>
      <vt:lpstr>Part 1: Plan Rules </vt:lpstr>
      <vt:lpstr>Part 2: Behavioral Contract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1: Basics of Behavior Modification</dc:title>
  <dc:creator>Lee Daffin</dc:creator>
  <cp:lastModifiedBy>Author 2</cp:lastModifiedBy>
  <cp:revision>41</cp:revision>
  <dcterms:created xsi:type="dcterms:W3CDTF">2017-05-12T13:12:09Z</dcterms:created>
  <dcterms:modified xsi:type="dcterms:W3CDTF">2021-04-08T22:08:42Z</dcterms:modified>
</cp:coreProperties>
</file>