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80" r:id="rId9"/>
    <p:sldId id="264" r:id="rId10"/>
    <p:sldId id="265" r:id="rId11"/>
    <p:sldId id="266" r:id="rId12"/>
    <p:sldId id="267" r:id="rId13"/>
    <p:sldId id="277" r:id="rId14"/>
    <p:sldId id="278" r:id="rId15"/>
    <p:sldId id="279" r:id="rId16"/>
    <p:sldId id="268" r:id="rId17"/>
    <p:sldId id="269" r:id="rId18"/>
    <p:sldId id="270" r:id="rId19"/>
    <p:sldId id="271" r:id="rId20"/>
    <p:sldId id="273" r:id="rId21"/>
    <p:sldId id="274"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5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282063-8700-4B80-8D02-0ADD44FB6C7A}" type="datetimeFigureOut">
              <a:rPr lang="en-US" smtClean="0"/>
              <a:t>4/6/2021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6314A0-A3B4-48AB-89A5-F64644AC7DF2}" type="slidenum">
              <a:rPr lang="en-US" smtClean="0"/>
              <a:t>‹#›</a:t>
            </a:fld>
            <a:endParaRPr lang="en-US"/>
          </a:p>
        </p:txBody>
      </p:sp>
    </p:spTree>
    <p:extLst>
      <p:ext uri="{BB962C8B-B14F-4D97-AF65-F5344CB8AC3E}">
        <p14:creationId xmlns:p14="http://schemas.microsoft.com/office/powerpoint/2010/main" val="1146770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6314A0-A3B4-48AB-89A5-F64644AC7DF2}" type="slidenum">
              <a:rPr lang="en-US" smtClean="0"/>
              <a:t>11</a:t>
            </a:fld>
            <a:endParaRPr lang="en-US"/>
          </a:p>
        </p:txBody>
      </p:sp>
    </p:spTree>
    <p:extLst>
      <p:ext uri="{BB962C8B-B14F-4D97-AF65-F5344CB8AC3E}">
        <p14:creationId xmlns:p14="http://schemas.microsoft.com/office/powerpoint/2010/main" val="3369142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4/6/2021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4603"/>
            <a:ext cx="9144000" cy="3169328"/>
          </a:xfrm>
        </p:spPr>
        <p:txBody>
          <a:bodyPr>
            <a:normAutofit/>
          </a:bodyPr>
          <a:lstStyle/>
          <a:p>
            <a:r>
              <a:rPr lang="en-US" sz="5000" dirty="0"/>
              <a:t>Module 10: Selecting Strategies</a:t>
            </a:r>
          </a:p>
        </p:txBody>
      </p:sp>
      <p:sp>
        <p:nvSpPr>
          <p:cNvPr id="3" name="Subtitle 2"/>
          <p:cNvSpPr>
            <a:spLocks noGrp="1"/>
          </p:cNvSpPr>
          <p:nvPr>
            <p:ph type="subTitle" idx="1"/>
          </p:nvPr>
        </p:nvSpPr>
        <p:spPr>
          <a:xfrm>
            <a:off x="1524000" y="4350058"/>
            <a:ext cx="8907262" cy="907742"/>
          </a:xfrm>
        </p:spPr>
        <p:txBody>
          <a:bodyPr>
            <a:normAutofit/>
          </a:bodyPr>
          <a:lstStyle/>
          <a:p>
            <a:r>
              <a:rPr lang="en-US" sz="3200" dirty="0"/>
              <a:t>Part IV. Developing a Behavior Modification Plan</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Antecedent-Focused Strategies</a:t>
            </a:r>
          </a:p>
        </p:txBody>
      </p:sp>
      <p:sp>
        <p:nvSpPr>
          <p:cNvPr id="5" name="Content Placeholder 4"/>
          <p:cNvSpPr>
            <a:spLocks noGrp="1"/>
          </p:cNvSpPr>
          <p:nvPr>
            <p:ph idx="1"/>
          </p:nvPr>
        </p:nvSpPr>
        <p:spPr>
          <a:xfrm>
            <a:off x="838200" y="1825625"/>
            <a:ext cx="10515600" cy="4684032"/>
          </a:xfrm>
        </p:spPr>
        <p:txBody>
          <a:bodyPr>
            <a:normAutofit/>
          </a:bodyPr>
          <a:lstStyle/>
          <a:p>
            <a:pPr lvl="0"/>
            <a:r>
              <a:rPr lang="en-US" dirty="0"/>
              <a:t>Goal Setting</a:t>
            </a:r>
          </a:p>
          <a:p>
            <a:pPr lvl="0"/>
            <a:endParaRPr lang="en-US" dirty="0"/>
          </a:p>
          <a:p>
            <a:r>
              <a:rPr lang="en-US" dirty="0"/>
              <a:t>Antecedent Manipulations to include:</a:t>
            </a:r>
          </a:p>
          <a:p>
            <a:pPr lvl="1"/>
            <a:r>
              <a:rPr lang="en-US" dirty="0"/>
              <a:t>Creating a Cue for the Desired Behavior</a:t>
            </a:r>
          </a:p>
          <a:p>
            <a:pPr lvl="1"/>
            <a:r>
              <a:rPr lang="en-US" dirty="0"/>
              <a:t>Removing a Cue for the Undesirable Behavior</a:t>
            </a:r>
          </a:p>
          <a:p>
            <a:pPr lvl="1"/>
            <a:r>
              <a:rPr lang="en-US" dirty="0"/>
              <a:t>Increasing the Energy Needed to Make a Problem Behavior</a:t>
            </a:r>
          </a:p>
          <a:p>
            <a:pPr lvl="1"/>
            <a:r>
              <a:rPr lang="en-US" dirty="0"/>
              <a:t>Decreasing the Energy Needed to Engage in the Desirable Behavior</a:t>
            </a:r>
          </a:p>
          <a:p>
            <a:pPr lvl="1"/>
            <a:r>
              <a:rPr lang="en-US" dirty="0"/>
              <a:t>Enhancing the Motivating Properties of the Desired Behavior through an establishing operation</a:t>
            </a:r>
          </a:p>
          <a:p>
            <a:pPr lvl="1"/>
            <a:r>
              <a:rPr lang="en-US" dirty="0"/>
              <a:t>Decreasing the Motivating Properties of the Undesired Behavior through an abolishing operation</a:t>
            </a:r>
          </a:p>
        </p:txBody>
      </p:sp>
    </p:spTree>
    <p:extLst>
      <p:ext uri="{BB962C8B-B14F-4D97-AF65-F5344CB8AC3E}">
        <p14:creationId xmlns:p14="http://schemas.microsoft.com/office/powerpoint/2010/main" val="95391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Antecedent-Focused Strategies</a:t>
            </a:r>
          </a:p>
        </p:txBody>
      </p:sp>
      <p:sp>
        <p:nvSpPr>
          <p:cNvPr id="5" name="Content Placeholder 4"/>
          <p:cNvSpPr>
            <a:spLocks noGrp="1"/>
          </p:cNvSpPr>
          <p:nvPr>
            <p:ph idx="1"/>
          </p:nvPr>
        </p:nvSpPr>
        <p:spPr/>
        <p:txBody>
          <a:bodyPr/>
          <a:lstStyle/>
          <a:p>
            <a:r>
              <a:rPr lang="en-US" dirty="0"/>
              <a:t>Stimulus Discrimination and Generalization</a:t>
            </a:r>
          </a:p>
          <a:p>
            <a:endParaRPr lang="en-US" dirty="0"/>
          </a:p>
          <a:p>
            <a:r>
              <a:rPr lang="en-US" dirty="0"/>
              <a:t>Prompts to include verbal, gestural, modeling, and physical</a:t>
            </a:r>
          </a:p>
          <a:p>
            <a:r>
              <a:rPr lang="en-US" dirty="0"/>
              <a:t>Programming</a:t>
            </a:r>
          </a:p>
          <a:p>
            <a:r>
              <a:rPr lang="en-US" dirty="0"/>
              <a:t>Self-Instructions</a:t>
            </a:r>
          </a:p>
          <a:p>
            <a:r>
              <a:rPr lang="en-US" dirty="0"/>
              <a:t>Social Support</a:t>
            </a:r>
          </a:p>
        </p:txBody>
      </p:sp>
    </p:spTree>
    <p:extLst>
      <p:ext uri="{BB962C8B-B14F-4D97-AF65-F5344CB8AC3E}">
        <p14:creationId xmlns:p14="http://schemas.microsoft.com/office/powerpoint/2010/main" val="2848142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Behavior-Focused Strategies</a:t>
            </a:r>
          </a:p>
        </p:txBody>
      </p:sp>
      <p:sp>
        <p:nvSpPr>
          <p:cNvPr id="5" name="Content Placeholder 4"/>
          <p:cNvSpPr>
            <a:spLocks noGrp="1"/>
          </p:cNvSpPr>
          <p:nvPr>
            <p:ph idx="1"/>
          </p:nvPr>
        </p:nvSpPr>
        <p:spPr/>
        <p:txBody>
          <a:bodyPr/>
          <a:lstStyle/>
          <a:p>
            <a:r>
              <a:rPr lang="en-US" dirty="0"/>
              <a:t>Shaping</a:t>
            </a:r>
          </a:p>
          <a:p>
            <a:pPr marL="0" indent="0">
              <a:buNone/>
            </a:pPr>
            <a:endParaRPr lang="en-US" dirty="0"/>
          </a:p>
          <a:p>
            <a:r>
              <a:rPr lang="en-US" dirty="0"/>
              <a:t>Fear and Anxiety Procedures</a:t>
            </a:r>
          </a:p>
          <a:p>
            <a:pPr lvl="1"/>
            <a:r>
              <a:rPr lang="en-US" dirty="0"/>
              <a:t>Relaxation Techniques</a:t>
            </a:r>
          </a:p>
          <a:p>
            <a:pPr lvl="1"/>
            <a:r>
              <a:rPr lang="en-US" dirty="0"/>
              <a:t>Desensitization</a:t>
            </a:r>
          </a:p>
          <a:p>
            <a:pPr lvl="1"/>
            <a:r>
              <a:rPr lang="en-US" dirty="0"/>
              <a:t>Flooding</a:t>
            </a:r>
          </a:p>
          <a:p>
            <a:pPr lvl="1"/>
            <a:r>
              <a:rPr lang="en-US" dirty="0"/>
              <a:t>Modeling</a:t>
            </a:r>
          </a:p>
        </p:txBody>
      </p:sp>
    </p:spTree>
    <p:extLst>
      <p:ext uri="{BB962C8B-B14F-4D97-AF65-F5344CB8AC3E}">
        <p14:creationId xmlns:p14="http://schemas.microsoft.com/office/powerpoint/2010/main" val="59834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Behavior-Focused Strategies</a:t>
            </a:r>
          </a:p>
        </p:txBody>
      </p:sp>
      <p:sp>
        <p:nvSpPr>
          <p:cNvPr id="5" name="Content Placeholder 4"/>
          <p:cNvSpPr>
            <a:spLocks noGrp="1"/>
          </p:cNvSpPr>
          <p:nvPr>
            <p:ph idx="1"/>
          </p:nvPr>
        </p:nvSpPr>
        <p:spPr/>
        <p:txBody>
          <a:bodyPr/>
          <a:lstStyle/>
          <a:p>
            <a:r>
              <a:rPr lang="en-US" dirty="0"/>
              <a:t>Habit Reversal</a:t>
            </a:r>
          </a:p>
          <a:p>
            <a:endParaRPr lang="en-US" dirty="0"/>
          </a:p>
          <a:p>
            <a:r>
              <a:rPr lang="en-US" dirty="0"/>
              <a:t>Cognitive Behavior Modification</a:t>
            </a:r>
          </a:p>
          <a:p>
            <a:pPr lvl="1"/>
            <a:r>
              <a:rPr lang="en-US" dirty="0"/>
              <a:t>Cognitive Restructuring</a:t>
            </a:r>
          </a:p>
          <a:p>
            <a:pPr lvl="1"/>
            <a:r>
              <a:rPr lang="en-US" dirty="0"/>
              <a:t>Cognitive Coping Skills Training</a:t>
            </a:r>
          </a:p>
          <a:p>
            <a:pPr lvl="1"/>
            <a:r>
              <a:rPr lang="en-US" dirty="0"/>
              <a:t>Acceptance Techniques</a:t>
            </a:r>
          </a:p>
        </p:txBody>
      </p:sp>
    </p:spTree>
    <p:extLst>
      <p:ext uri="{BB962C8B-B14F-4D97-AF65-F5344CB8AC3E}">
        <p14:creationId xmlns:p14="http://schemas.microsoft.com/office/powerpoint/2010/main" val="311289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Consequence-Focused Strategies</a:t>
            </a:r>
          </a:p>
        </p:txBody>
      </p:sp>
      <p:sp>
        <p:nvSpPr>
          <p:cNvPr id="5" name="Content Placeholder 4"/>
          <p:cNvSpPr>
            <a:spLocks noGrp="1"/>
          </p:cNvSpPr>
          <p:nvPr>
            <p:ph idx="1"/>
          </p:nvPr>
        </p:nvSpPr>
        <p:spPr/>
        <p:txBody>
          <a:bodyPr/>
          <a:lstStyle/>
          <a:p>
            <a:r>
              <a:rPr lang="en-US" dirty="0"/>
              <a:t>Token economy</a:t>
            </a:r>
          </a:p>
          <a:p>
            <a:r>
              <a:rPr lang="en-US" dirty="0"/>
              <a:t>Self-Praise</a:t>
            </a:r>
          </a:p>
          <a:p>
            <a:r>
              <a:rPr lang="en-US" dirty="0"/>
              <a:t>Social Support (again)</a:t>
            </a:r>
          </a:p>
          <a:p>
            <a:endParaRPr lang="en-US" dirty="0"/>
          </a:p>
          <a:p>
            <a:r>
              <a:rPr lang="en-US" dirty="0"/>
              <a:t>Differential Reinforcement to include:</a:t>
            </a:r>
          </a:p>
          <a:p>
            <a:pPr lvl="1"/>
            <a:r>
              <a:rPr lang="en-US" dirty="0"/>
              <a:t>DRA</a:t>
            </a:r>
          </a:p>
          <a:p>
            <a:pPr lvl="1"/>
            <a:r>
              <a:rPr lang="en-US" dirty="0"/>
              <a:t>DRO</a:t>
            </a:r>
          </a:p>
          <a:p>
            <a:pPr lvl="1"/>
            <a:r>
              <a:rPr lang="en-US" dirty="0"/>
              <a:t>DRL</a:t>
            </a:r>
          </a:p>
          <a:p>
            <a:pPr lvl="1"/>
            <a:r>
              <a:rPr lang="en-US" dirty="0"/>
              <a:t>DRI</a:t>
            </a:r>
          </a:p>
          <a:p>
            <a:pPr lvl="1"/>
            <a:endParaRPr lang="en-US" dirty="0"/>
          </a:p>
          <a:p>
            <a:pPr lvl="1"/>
            <a:endParaRPr lang="en-US" dirty="0"/>
          </a:p>
        </p:txBody>
      </p:sp>
    </p:spTree>
    <p:extLst>
      <p:ext uri="{BB962C8B-B14F-4D97-AF65-F5344CB8AC3E}">
        <p14:creationId xmlns:p14="http://schemas.microsoft.com/office/powerpoint/2010/main" val="3112893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Consequence-Focused Strategies</a:t>
            </a:r>
          </a:p>
        </p:txBody>
      </p:sp>
      <p:sp>
        <p:nvSpPr>
          <p:cNvPr id="5" name="Content Placeholder 4"/>
          <p:cNvSpPr>
            <a:spLocks noGrp="1"/>
          </p:cNvSpPr>
          <p:nvPr>
            <p:ph idx="1"/>
          </p:nvPr>
        </p:nvSpPr>
        <p:spPr/>
        <p:txBody>
          <a:bodyPr>
            <a:normAutofit/>
          </a:bodyPr>
          <a:lstStyle/>
          <a:p>
            <a:r>
              <a:rPr lang="en-US" sz="3200" dirty="0"/>
              <a:t>Punishment procedures to include:</a:t>
            </a:r>
          </a:p>
          <a:p>
            <a:pPr lvl="1"/>
            <a:r>
              <a:rPr lang="en-US" sz="2800" dirty="0"/>
              <a:t>Time Out</a:t>
            </a:r>
          </a:p>
          <a:p>
            <a:pPr lvl="1"/>
            <a:r>
              <a:rPr lang="en-US" sz="2800" dirty="0"/>
              <a:t>Response Cost</a:t>
            </a:r>
          </a:p>
          <a:p>
            <a:pPr lvl="1"/>
            <a:r>
              <a:rPr lang="en-US" sz="2800" dirty="0"/>
              <a:t>Overcorrection:</a:t>
            </a:r>
          </a:p>
          <a:p>
            <a:pPr lvl="2"/>
            <a:r>
              <a:rPr lang="en-US" sz="2400" dirty="0"/>
              <a:t>Positive Practice </a:t>
            </a:r>
          </a:p>
          <a:p>
            <a:pPr lvl="2"/>
            <a:r>
              <a:rPr lang="en-US" sz="2400" dirty="0"/>
              <a:t>Restitution</a:t>
            </a:r>
          </a:p>
          <a:p>
            <a:pPr lvl="1"/>
            <a:r>
              <a:rPr lang="en-US" sz="2800" dirty="0"/>
              <a:t>Physical Restraint</a:t>
            </a:r>
          </a:p>
          <a:p>
            <a:pPr lvl="1"/>
            <a:r>
              <a:rPr lang="en-US" sz="2800" dirty="0"/>
              <a:t>Guided Compliance</a:t>
            </a:r>
          </a:p>
          <a:p>
            <a:pPr lvl="1"/>
            <a:r>
              <a:rPr lang="en-US" sz="2800" dirty="0"/>
              <a:t>Contingent Exercise</a:t>
            </a:r>
          </a:p>
        </p:txBody>
      </p:sp>
    </p:spTree>
    <p:extLst>
      <p:ext uri="{BB962C8B-B14F-4D97-AF65-F5344CB8AC3E}">
        <p14:creationId xmlns:p14="http://schemas.microsoft.com/office/powerpoint/2010/main" val="3112893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FF0000"/>
                </a:solidFill>
              </a:rPr>
              <a:t>Selecting Strategies Worksheet</a:t>
            </a:r>
            <a:endParaRPr lang="en-US" dirty="0"/>
          </a:p>
        </p:txBody>
      </p:sp>
      <p:sp>
        <p:nvSpPr>
          <p:cNvPr id="3" name="Text Placeholder 2">
            <a:extLst>
              <a:ext uri="{FF2B5EF4-FFF2-40B4-BE49-F238E27FC236}">
                <a16:creationId xmlns:a16="http://schemas.microsoft.com/office/drawing/2014/main" id="{9AA906FE-D841-4526-B7D0-1551BF42D15A}"/>
              </a:ext>
            </a:extLst>
          </p:cNvPr>
          <p:cNvSpPr>
            <a:spLocks noGrp="1"/>
          </p:cNvSpPr>
          <p:nvPr>
            <p:ph type="body" idx="1"/>
          </p:nvPr>
        </p:nvSpPr>
        <p:spPr/>
        <p:txBody>
          <a:bodyPr/>
          <a:lstStyle/>
          <a:p>
            <a:r>
              <a:rPr lang="en-US" dirty="0"/>
              <a:t>Due FRIDAY of this week. </a:t>
            </a:r>
          </a:p>
        </p:txBody>
      </p:sp>
    </p:spTree>
    <p:extLst>
      <p:ext uri="{BB962C8B-B14F-4D97-AF65-F5344CB8AC3E}">
        <p14:creationId xmlns:p14="http://schemas.microsoft.com/office/powerpoint/2010/main" val="383771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Directions</a:t>
            </a:r>
          </a:p>
        </p:txBody>
      </p:sp>
      <p:sp>
        <p:nvSpPr>
          <p:cNvPr id="5" name="Content Placeholder 4"/>
          <p:cNvSpPr>
            <a:spLocks noGrp="1"/>
          </p:cNvSpPr>
          <p:nvPr>
            <p:ph idx="1"/>
          </p:nvPr>
        </p:nvSpPr>
        <p:spPr/>
        <p:txBody>
          <a:bodyPr/>
          <a:lstStyle/>
          <a:p>
            <a:r>
              <a:rPr lang="en-US" dirty="0"/>
              <a:t>The sixth step to developing your self-management plan is to select the strategies you will use in your behavior modification plan. Use the information presented in this Module to help you with that and be sure to select strategies at the antecedent and consequence level at least. You may not need any behavior-focused strategies depending on your project, though a case was made for how cognitive behavior modification could help.</a:t>
            </a:r>
          </a:p>
        </p:txBody>
      </p:sp>
    </p:spTree>
    <p:extLst>
      <p:ext uri="{BB962C8B-B14F-4D97-AF65-F5344CB8AC3E}">
        <p14:creationId xmlns:p14="http://schemas.microsoft.com/office/powerpoint/2010/main" val="699615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First Things First</a:t>
            </a:r>
          </a:p>
        </p:txBody>
      </p:sp>
      <p:sp>
        <p:nvSpPr>
          <p:cNvPr id="5" name="Content Placeholder 4"/>
          <p:cNvSpPr>
            <a:spLocks noGrp="1"/>
          </p:cNvSpPr>
          <p:nvPr>
            <p:ph idx="1"/>
          </p:nvPr>
        </p:nvSpPr>
        <p:spPr/>
        <p:txBody>
          <a:bodyPr/>
          <a:lstStyle/>
          <a:p>
            <a:r>
              <a:rPr lang="en-US" dirty="0"/>
              <a:t>State Your Target Behavior</a:t>
            </a:r>
          </a:p>
          <a:p>
            <a:endParaRPr lang="en-US" dirty="0"/>
          </a:p>
          <a:p>
            <a:r>
              <a:rPr lang="en-US" dirty="0"/>
              <a:t>List Antecedents for your Target Behavior</a:t>
            </a:r>
          </a:p>
          <a:p>
            <a:r>
              <a:rPr lang="en-US" dirty="0"/>
              <a:t>List Consequences of your Target Behavior</a:t>
            </a:r>
          </a:p>
          <a:p>
            <a:endParaRPr lang="en-US" dirty="0"/>
          </a:p>
          <a:p>
            <a:r>
              <a:rPr lang="en-US" dirty="0"/>
              <a:t>List Antecedents for your Problem Behavior</a:t>
            </a:r>
          </a:p>
          <a:p>
            <a:r>
              <a:rPr lang="en-US" dirty="0"/>
              <a:t>List Consequences of your Problem Behavior</a:t>
            </a:r>
          </a:p>
        </p:txBody>
      </p:sp>
    </p:spTree>
    <p:extLst>
      <p:ext uri="{BB962C8B-B14F-4D97-AF65-F5344CB8AC3E}">
        <p14:creationId xmlns:p14="http://schemas.microsoft.com/office/powerpoint/2010/main" val="3426767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705" y="32658"/>
            <a:ext cx="10685009" cy="6781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496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lstStyle/>
          <a:p>
            <a:r>
              <a:rPr lang="en-US" dirty="0"/>
              <a:t>Over the past several weeks we have discussed the pros and cons for making change, self-efficacy, stating the behavioral definition, setting goals, conducting a functional assessment, and strategies to deal with all the ABCs of behavior.</a:t>
            </a:r>
          </a:p>
          <a:p>
            <a:pPr marL="0" indent="0">
              <a:buNone/>
            </a:pPr>
            <a:endParaRPr lang="en-US" dirty="0"/>
          </a:p>
          <a:p>
            <a:r>
              <a:rPr lang="en-US" dirty="0"/>
              <a:t>We are now at the point of developing a behavior modification plan, and in this case, your specific plan. </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49" y="196783"/>
            <a:ext cx="10331222" cy="6487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2873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394" y="166371"/>
            <a:ext cx="10523764" cy="6606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5135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10.1. Utilizing the Results of Your Functional Assessment </a:t>
            </a:r>
          </a:p>
          <a:p>
            <a:r>
              <a:rPr lang="en-US" dirty="0"/>
              <a:t>10.2. Selecting Strategies</a:t>
            </a:r>
          </a:p>
        </p:txBody>
      </p:sp>
    </p:spTree>
    <p:extLst>
      <p:ext uri="{BB962C8B-B14F-4D97-AF65-F5344CB8AC3E}">
        <p14:creationId xmlns:p14="http://schemas.microsoft.com/office/powerpoint/2010/main" val="330307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r>
              <a:rPr lang="en-US" dirty="0"/>
              <a:t>Decide how to use the results of your functional assessment to inform strategy selection.</a:t>
            </a:r>
          </a:p>
          <a:p>
            <a:r>
              <a:rPr lang="en-US" dirty="0"/>
              <a:t>Choose relevant antecedent-focused strategies.</a:t>
            </a:r>
          </a:p>
          <a:p>
            <a:r>
              <a:rPr lang="en-US" dirty="0"/>
              <a:t>Choose relevant behavior-focused strategies.</a:t>
            </a:r>
          </a:p>
          <a:p>
            <a:r>
              <a:rPr lang="en-US" dirty="0"/>
              <a:t>Choose relevant consequence-focused strategies.</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10.1</a:t>
            </a:r>
          </a:p>
        </p:txBody>
      </p:sp>
      <p:sp>
        <p:nvSpPr>
          <p:cNvPr id="5" name="Text Placeholder 4"/>
          <p:cNvSpPr>
            <a:spLocks noGrp="1"/>
          </p:cNvSpPr>
          <p:nvPr>
            <p:ph type="body" idx="1"/>
          </p:nvPr>
        </p:nvSpPr>
        <p:spPr/>
        <p:txBody>
          <a:bodyPr/>
          <a:lstStyle/>
          <a:p>
            <a:r>
              <a:rPr lang="en-US" b="1" dirty="0">
                <a:solidFill>
                  <a:srgbClr val="FF0000"/>
                </a:solidFill>
              </a:rPr>
              <a:t>Utilizing the Results of Your Functional Assessment</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Gathering Data and Conducting a Functional Assessment Worksheet</a:t>
            </a:r>
          </a:p>
        </p:txBody>
      </p:sp>
      <p:sp>
        <p:nvSpPr>
          <p:cNvPr id="5" name="Content Placeholder 4"/>
          <p:cNvSpPr>
            <a:spLocks noGrp="1"/>
          </p:cNvSpPr>
          <p:nvPr>
            <p:ph idx="1"/>
          </p:nvPr>
        </p:nvSpPr>
        <p:spPr>
          <a:xfrm>
            <a:off x="838200" y="2001794"/>
            <a:ext cx="10515600" cy="3836944"/>
          </a:xfrm>
        </p:spPr>
        <p:txBody>
          <a:bodyPr/>
          <a:lstStyle/>
          <a:p>
            <a:r>
              <a:rPr lang="en-US" dirty="0"/>
              <a:t>Take a look at Part 3  and your functional assessment. </a:t>
            </a:r>
          </a:p>
          <a:p>
            <a:endParaRPr lang="en-US" dirty="0"/>
          </a:p>
          <a:p>
            <a:r>
              <a:rPr lang="en-US" dirty="0"/>
              <a:t>You were asked to “conduct a thoughtful analysis of the antecedents serving as cues for your behavior and the consequences maintaining it. Talk about the when the behavior occurred but also when it did not.” </a:t>
            </a:r>
          </a:p>
        </p:txBody>
      </p:sp>
    </p:spTree>
    <p:extLst>
      <p:ext uri="{BB962C8B-B14F-4D97-AF65-F5344CB8AC3E}">
        <p14:creationId xmlns:p14="http://schemas.microsoft.com/office/powerpoint/2010/main" val="210404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Your Results?</a:t>
            </a:r>
          </a:p>
        </p:txBody>
      </p:sp>
      <p:sp>
        <p:nvSpPr>
          <p:cNvPr id="5" name="Content Placeholder 4"/>
          <p:cNvSpPr>
            <a:spLocks noGrp="1"/>
          </p:cNvSpPr>
          <p:nvPr>
            <p:ph idx="1"/>
          </p:nvPr>
        </p:nvSpPr>
        <p:spPr>
          <a:xfrm>
            <a:off x="871756" y="1825625"/>
            <a:ext cx="10515600" cy="4351338"/>
          </a:xfrm>
        </p:spPr>
        <p:txBody>
          <a:bodyPr/>
          <a:lstStyle/>
          <a:p>
            <a:r>
              <a:rPr lang="en-US" dirty="0"/>
              <a:t>What </a:t>
            </a:r>
            <a:r>
              <a:rPr lang="en-US" dirty="0">
                <a:solidFill>
                  <a:srgbClr val="FF0000"/>
                </a:solidFill>
              </a:rPr>
              <a:t>Antecedents</a:t>
            </a:r>
            <a:r>
              <a:rPr lang="en-US" dirty="0"/>
              <a:t> did you identify that cause your desired behavior or lead to making an undesired behavior?</a:t>
            </a:r>
          </a:p>
          <a:p>
            <a:endParaRPr lang="en-US" dirty="0"/>
          </a:p>
          <a:p>
            <a:r>
              <a:rPr lang="en-US" dirty="0"/>
              <a:t>Was the </a:t>
            </a:r>
            <a:r>
              <a:rPr lang="en-US" dirty="0">
                <a:solidFill>
                  <a:srgbClr val="FF0000"/>
                </a:solidFill>
              </a:rPr>
              <a:t>behavior</a:t>
            </a:r>
            <a:r>
              <a:rPr lang="en-US" dirty="0"/>
              <a:t> what you expect it to be? How often did you make it? </a:t>
            </a:r>
          </a:p>
          <a:p>
            <a:r>
              <a:rPr lang="en-US" dirty="0"/>
              <a:t>Do you need to modify your goals?</a:t>
            </a:r>
          </a:p>
          <a:p>
            <a:endParaRPr lang="en-US" dirty="0"/>
          </a:p>
          <a:p>
            <a:r>
              <a:rPr lang="en-US" dirty="0"/>
              <a:t>What are the </a:t>
            </a:r>
            <a:r>
              <a:rPr lang="en-US" dirty="0">
                <a:solidFill>
                  <a:srgbClr val="FF0000"/>
                </a:solidFill>
              </a:rPr>
              <a:t>consequences</a:t>
            </a:r>
            <a:r>
              <a:rPr lang="en-US" dirty="0"/>
              <a:t> of making the desired behavior? Of making the undesired behavior?</a:t>
            </a:r>
          </a:p>
        </p:txBody>
      </p:sp>
    </p:spTree>
    <p:extLst>
      <p:ext uri="{BB962C8B-B14F-4D97-AF65-F5344CB8AC3E}">
        <p14:creationId xmlns:p14="http://schemas.microsoft.com/office/powerpoint/2010/main" val="10390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Reinforcers Worksheet</a:t>
            </a:r>
          </a:p>
        </p:txBody>
      </p:sp>
      <p:sp>
        <p:nvSpPr>
          <p:cNvPr id="3" name="Content Placeholder 2"/>
          <p:cNvSpPr>
            <a:spLocks noGrp="1"/>
          </p:cNvSpPr>
          <p:nvPr>
            <p:ph idx="1"/>
          </p:nvPr>
        </p:nvSpPr>
        <p:spPr/>
        <p:txBody>
          <a:bodyPr/>
          <a:lstStyle/>
          <a:p>
            <a:r>
              <a:rPr lang="en-US" dirty="0"/>
              <a:t>What </a:t>
            </a:r>
            <a:r>
              <a:rPr lang="en-US" dirty="0" err="1"/>
              <a:t>reinforcers</a:t>
            </a:r>
            <a:r>
              <a:rPr lang="en-US" dirty="0"/>
              <a:t> are you using? </a:t>
            </a:r>
          </a:p>
          <a:p>
            <a:endParaRPr lang="en-US" dirty="0"/>
          </a:p>
          <a:p>
            <a:r>
              <a:rPr lang="en-US" dirty="0"/>
              <a:t>Some will be part of your token economy but others will not.</a:t>
            </a:r>
          </a:p>
        </p:txBody>
      </p:sp>
    </p:spTree>
    <p:extLst>
      <p:ext uri="{BB962C8B-B14F-4D97-AF65-F5344CB8AC3E}">
        <p14:creationId xmlns:p14="http://schemas.microsoft.com/office/powerpoint/2010/main" val="107808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10.2</a:t>
            </a:r>
          </a:p>
        </p:txBody>
      </p:sp>
      <p:sp>
        <p:nvSpPr>
          <p:cNvPr id="5" name="Text Placeholder 4"/>
          <p:cNvSpPr>
            <a:spLocks noGrp="1"/>
          </p:cNvSpPr>
          <p:nvPr>
            <p:ph type="body" idx="1"/>
          </p:nvPr>
        </p:nvSpPr>
        <p:spPr/>
        <p:txBody>
          <a:bodyPr/>
          <a:lstStyle/>
          <a:p>
            <a:r>
              <a:rPr lang="en-US" b="1" dirty="0">
                <a:solidFill>
                  <a:srgbClr val="FF0000"/>
                </a:solidFill>
              </a:rPr>
              <a:t>Selecting Strategies</a:t>
            </a:r>
          </a:p>
        </p:txBody>
      </p:sp>
    </p:spTree>
    <p:extLst>
      <p:ext uri="{BB962C8B-B14F-4D97-AF65-F5344CB8AC3E}">
        <p14:creationId xmlns:p14="http://schemas.microsoft.com/office/powerpoint/2010/main" val="1242139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554</Words>
  <Application>Microsoft Office PowerPoint</Application>
  <PresentationFormat>Widescreen</PresentationFormat>
  <Paragraphs>99</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Module 10: Selecting Strategies</vt:lpstr>
      <vt:lpstr>Module Overview</vt:lpstr>
      <vt:lpstr>Module Outline</vt:lpstr>
      <vt:lpstr>Module Learning Outcomes</vt:lpstr>
      <vt:lpstr>Section 10.1</vt:lpstr>
      <vt:lpstr>Gathering Data and Conducting a Functional Assessment Worksheet</vt:lpstr>
      <vt:lpstr>Your Results?</vt:lpstr>
      <vt:lpstr>Selecting Reinforcers Worksheet</vt:lpstr>
      <vt:lpstr>Section 10.2</vt:lpstr>
      <vt:lpstr>Antecedent-Focused Strategies</vt:lpstr>
      <vt:lpstr>Antecedent-Focused Strategies</vt:lpstr>
      <vt:lpstr>Behavior-Focused Strategies</vt:lpstr>
      <vt:lpstr>Behavior-Focused Strategies</vt:lpstr>
      <vt:lpstr>Consequence-Focused Strategies</vt:lpstr>
      <vt:lpstr>Consequence-Focused Strategies</vt:lpstr>
      <vt:lpstr>Selecting Strategies Worksheet</vt:lpstr>
      <vt:lpstr>Directions</vt:lpstr>
      <vt:lpstr>First Things First</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38</cp:revision>
  <dcterms:created xsi:type="dcterms:W3CDTF">2017-05-12T13:12:09Z</dcterms:created>
  <dcterms:modified xsi:type="dcterms:W3CDTF">2021-04-06T22:39:30Z</dcterms:modified>
</cp:coreProperties>
</file>