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2.xml" ContentType="application/vnd.openxmlformats-officedocument.presentationml.tags+xml"/>
  <Override PartName="/ppt/notesSlides/notesSlide24.xml" ContentType="application/vnd.openxmlformats-officedocument.presentationml.notesSlide+xml"/>
  <Override PartName="/ppt/tags/tag3.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4.xml" ContentType="application/vnd.openxmlformats-officedocument.presentationml.tags+xml"/>
  <Override PartName="/ppt/notesSlides/notesSlide29.xml" ContentType="application/vnd.openxmlformats-officedocument.presentationml.notesSlide+xml"/>
  <Override PartName="/ppt/tags/tag5.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6"/>
  </p:notesMasterIdLst>
  <p:sldIdLst>
    <p:sldId id="256" r:id="rId3"/>
    <p:sldId id="257" r:id="rId4"/>
    <p:sldId id="258" r:id="rId5"/>
    <p:sldId id="259" r:id="rId6"/>
    <p:sldId id="260" r:id="rId7"/>
    <p:sldId id="261" r:id="rId8"/>
    <p:sldId id="262" r:id="rId9"/>
    <p:sldId id="285" r:id="rId10"/>
    <p:sldId id="263" r:id="rId11"/>
    <p:sldId id="264"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13" r:id="rId34"/>
    <p:sldId id="314" r:id="rId35"/>
    <p:sldId id="307" r:id="rId36"/>
    <p:sldId id="308" r:id="rId37"/>
    <p:sldId id="309" r:id="rId38"/>
    <p:sldId id="268" r:id="rId39"/>
    <p:sldId id="315" r:id="rId40"/>
    <p:sldId id="270" r:id="rId41"/>
    <p:sldId id="269" r:id="rId42"/>
    <p:sldId id="271" r:id="rId43"/>
    <p:sldId id="272" r:id="rId44"/>
    <p:sldId id="273" r:id="rId45"/>
    <p:sldId id="274" r:id="rId46"/>
    <p:sldId id="275" r:id="rId47"/>
    <p:sldId id="278" r:id="rId48"/>
    <p:sldId id="277" r:id="rId49"/>
    <p:sldId id="279" r:id="rId50"/>
    <p:sldId id="280" r:id="rId51"/>
    <p:sldId id="310" r:id="rId52"/>
    <p:sldId id="311" r:id="rId53"/>
    <p:sldId id="312" r:id="rId54"/>
    <p:sldId id="27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17" autoAdjust="0"/>
    <p:restoredTop sz="86216" autoAdjust="0"/>
  </p:normalViewPr>
  <p:slideViewPr>
    <p:cSldViewPr snapToGrid="0">
      <p:cViewPr varScale="1">
        <p:scale>
          <a:sx n="70" d="100"/>
          <a:sy n="70" d="100"/>
        </p:scale>
        <p:origin x="76" y="14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A8F1FE-7A44-4458-889E-F032A1A69126}" type="datetimeFigureOut">
              <a:rPr lang="en-US" smtClean="0"/>
              <a:t>8/23/2021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8A3DA9-01F1-4186-AE5C-9C75D813D95F}" type="slidenum">
              <a:rPr lang="en-US" smtClean="0"/>
              <a:t>‹#›</a:t>
            </a:fld>
            <a:endParaRPr lang="en-US"/>
          </a:p>
        </p:txBody>
      </p:sp>
    </p:spTree>
    <p:extLst>
      <p:ext uri="{BB962C8B-B14F-4D97-AF65-F5344CB8AC3E}">
        <p14:creationId xmlns:p14="http://schemas.microsoft.com/office/powerpoint/2010/main" val="74568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 the definition down.</a:t>
            </a:r>
          </a:p>
        </p:txBody>
      </p:sp>
      <p:sp>
        <p:nvSpPr>
          <p:cNvPr id="4" name="Slide Number Placeholder 3"/>
          <p:cNvSpPr>
            <a:spLocks noGrp="1"/>
          </p:cNvSpPr>
          <p:nvPr>
            <p:ph type="sldNum" sz="quarter" idx="10"/>
          </p:nvPr>
        </p:nvSpPr>
        <p:spPr/>
        <p:txBody>
          <a:bodyPr/>
          <a:lstStyle/>
          <a:p>
            <a:fld id="{AA8A3DA9-01F1-4186-AE5C-9C75D813D95F}" type="slidenum">
              <a:rPr lang="en-US" smtClean="0"/>
              <a:t>6</a:t>
            </a:fld>
            <a:endParaRPr lang="en-US"/>
          </a:p>
        </p:txBody>
      </p:sp>
    </p:spTree>
    <p:extLst>
      <p:ext uri="{BB962C8B-B14F-4D97-AF65-F5344CB8AC3E}">
        <p14:creationId xmlns:p14="http://schemas.microsoft.com/office/powerpoint/2010/main" val="752109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19C212-F22B-4B97-9906-A6DD39CE3D0A}"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2931219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sz="2000" dirty="0"/>
              <a:t>During his life he worked on three major problems:</a:t>
            </a:r>
          </a:p>
          <a:p>
            <a:pPr eaLnBrk="1" fontAlgn="auto" hangingPunct="1">
              <a:spcBef>
                <a:spcPts val="0"/>
              </a:spcBef>
              <a:spcAft>
                <a:spcPts val="0"/>
              </a:spcAft>
              <a:defRPr/>
            </a:pPr>
            <a:endParaRPr lang="en-US" sz="2000" dirty="0"/>
          </a:p>
          <a:p>
            <a:pPr marL="228600" indent="-228600" eaLnBrk="1" fontAlgn="auto" hangingPunct="1">
              <a:spcBef>
                <a:spcPts val="0"/>
              </a:spcBef>
              <a:spcAft>
                <a:spcPts val="0"/>
              </a:spcAft>
              <a:buFontTx/>
              <a:buAutoNum type="arabicPeriod"/>
              <a:defRPr/>
            </a:pPr>
            <a:r>
              <a:rPr lang="en-US" sz="2000" dirty="0"/>
              <a:t>The function of the </a:t>
            </a:r>
            <a:r>
              <a:rPr lang="en-US" sz="2000" b="1" dirty="0"/>
              <a:t>nerves of the heart</a:t>
            </a:r>
          </a:p>
          <a:p>
            <a:pPr marL="228600" indent="-228600" eaLnBrk="1" fontAlgn="auto" hangingPunct="1">
              <a:spcBef>
                <a:spcPts val="0"/>
              </a:spcBef>
              <a:spcAft>
                <a:spcPts val="0"/>
              </a:spcAft>
              <a:buFontTx/>
              <a:buAutoNum type="arabicPeriod"/>
              <a:defRPr/>
            </a:pPr>
            <a:endParaRPr lang="en-US" sz="2000" dirty="0"/>
          </a:p>
          <a:p>
            <a:pPr marL="228600" indent="-228600" eaLnBrk="1" fontAlgn="auto" hangingPunct="1">
              <a:spcBef>
                <a:spcPts val="0"/>
              </a:spcBef>
              <a:spcAft>
                <a:spcPts val="0"/>
              </a:spcAft>
              <a:buFontTx/>
              <a:buAutoNum type="arabicPeriod"/>
              <a:defRPr/>
            </a:pPr>
            <a:r>
              <a:rPr lang="en-US" sz="2000" dirty="0"/>
              <a:t>The primary </a:t>
            </a:r>
            <a:r>
              <a:rPr lang="en-US" sz="2000" b="1" dirty="0"/>
              <a:t>digestive glands </a:t>
            </a:r>
            <a:r>
              <a:rPr lang="en-US" sz="2000" dirty="0"/>
              <a:t>– won him the Nobel Prize in 1904</a:t>
            </a:r>
          </a:p>
          <a:p>
            <a:pPr marL="228600" indent="-228600" eaLnBrk="1" fontAlgn="auto" hangingPunct="1">
              <a:spcBef>
                <a:spcPts val="0"/>
              </a:spcBef>
              <a:spcAft>
                <a:spcPts val="0"/>
              </a:spcAft>
              <a:buFontTx/>
              <a:buAutoNum type="arabicPeriod"/>
              <a:defRPr/>
            </a:pPr>
            <a:endParaRPr lang="en-US" sz="2000" dirty="0"/>
          </a:p>
          <a:p>
            <a:pPr marL="228600" indent="-228600" eaLnBrk="1" fontAlgn="auto" hangingPunct="1">
              <a:spcBef>
                <a:spcPts val="0"/>
              </a:spcBef>
              <a:spcAft>
                <a:spcPts val="0"/>
              </a:spcAft>
              <a:buFontTx/>
              <a:buAutoNum type="arabicPeriod"/>
              <a:defRPr/>
            </a:pPr>
            <a:r>
              <a:rPr lang="en-US" sz="2000" b="1" dirty="0"/>
              <a:t>Conditioned reflexes </a:t>
            </a:r>
            <a:r>
              <a:rPr lang="en-US" sz="2000" dirty="0"/>
              <a:t>– important to psychology</a:t>
            </a:r>
          </a:p>
          <a:p>
            <a:pPr marL="228600" indent="-228600" eaLnBrk="1" fontAlgn="auto" hangingPunct="1">
              <a:spcBef>
                <a:spcPts val="0"/>
              </a:spcBef>
              <a:spcAft>
                <a:spcPts val="0"/>
              </a:spcAft>
              <a:buFontTx/>
              <a:buAutoNum type="arabicPeriod"/>
              <a:defRPr/>
            </a:pPr>
            <a:endParaRPr lang="en-US" sz="2000" dirty="0"/>
          </a:p>
          <a:p>
            <a:pPr marL="228600" indent="-228600" eaLnBrk="1" fontAlgn="auto" hangingPunct="1">
              <a:spcBef>
                <a:spcPts val="0"/>
              </a:spcBef>
              <a:spcAft>
                <a:spcPts val="0"/>
              </a:spcAft>
              <a:defRPr/>
            </a:pPr>
            <a:r>
              <a:rPr lang="en-US" sz="2000" dirty="0"/>
              <a:t>First called them </a:t>
            </a:r>
            <a:r>
              <a:rPr lang="en-US" sz="2000" b="1" dirty="0">
                <a:solidFill>
                  <a:srgbClr val="FF0000"/>
                </a:solidFill>
              </a:rPr>
              <a:t>psychic reflexes </a:t>
            </a:r>
            <a:r>
              <a:rPr lang="en-US" sz="2000" dirty="0"/>
              <a:t>– were aroused by stimuli other than the original one </a:t>
            </a:r>
          </a:p>
          <a:p>
            <a:pPr marL="228600" indent="-228600" eaLnBrk="1" fontAlgn="auto" hangingPunct="1">
              <a:spcBef>
                <a:spcPts val="0"/>
              </a:spcBef>
              <a:spcAft>
                <a:spcPts val="0"/>
              </a:spcAft>
              <a:defRPr/>
            </a:pPr>
            <a:r>
              <a:rPr lang="en-US" sz="2000" dirty="0"/>
              <a:t>Why? He reasoned because they had been related to feeding</a:t>
            </a:r>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B3579C-E8E7-4A3F-82EE-8E66592588BC}"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197389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6F355D-9D2A-479E-911F-B8F2782E068E}"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2960090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000" b="1" u="sng"/>
              <a:t>Connectionism</a:t>
            </a:r>
          </a:p>
          <a:p>
            <a:pPr eaLnBrk="1" hangingPunct="1">
              <a:spcBef>
                <a:spcPct val="0"/>
              </a:spcBef>
            </a:pPr>
            <a:r>
              <a:rPr lang="en-US" altLang="en-US" sz="2000"/>
              <a:t>Said behavior must be reduced to its simplest elements – the stimulus-response units </a:t>
            </a:r>
          </a:p>
          <a:p>
            <a:pPr eaLnBrk="1" hangingPunct="1">
              <a:spcBef>
                <a:spcPct val="0"/>
              </a:spcBef>
            </a:pPr>
            <a:endParaRPr lang="en-US" altLang="en-US" sz="2000"/>
          </a:p>
          <a:p>
            <a:pPr eaLnBrk="1" hangingPunct="1">
              <a:spcBef>
                <a:spcPct val="0"/>
              </a:spcBef>
            </a:pPr>
            <a:r>
              <a:rPr lang="en-US" altLang="en-US" sz="2000" b="1" u="sng"/>
              <a:t>Puzzle Box</a:t>
            </a:r>
          </a:p>
          <a:p>
            <a:pPr eaLnBrk="1" hangingPunct="1">
              <a:spcBef>
                <a:spcPct val="0"/>
              </a:spcBef>
            </a:pPr>
            <a:r>
              <a:rPr lang="en-US" altLang="en-US" sz="2000"/>
              <a:t>Quantitative measures included the number of wrong responses and the amount of time to escape </a:t>
            </a:r>
          </a:p>
          <a:p>
            <a:pPr eaLnBrk="1" hangingPunct="1">
              <a:spcBef>
                <a:spcPct val="0"/>
              </a:spcBef>
            </a:pPr>
            <a:endParaRPr lang="en-US" altLang="en-US" sz="2000"/>
          </a:p>
          <a:p>
            <a:pPr eaLnBrk="1" hangingPunct="1">
              <a:spcBef>
                <a:spcPct val="0"/>
              </a:spcBef>
            </a:pPr>
            <a:endParaRPr lang="en-US" altLang="en-US" sz="2000"/>
          </a:p>
          <a:p>
            <a:pPr eaLnBrk="1" hangingPunct="1">
              <a:spcBef>
                <a:spcPct val="0"/>
              </a:spcBef>
            </a:pPr>
            <a:r>
              <a:rPr lang="en-US" altLang="en-US" sz="2000"/>
              <a:t>Talked about stamping in and stamping out a response tendency based on its consequences</a:t>
            </a:r>
          </a:p>
          <a:p>
            <a:pPr eaLnBrk="1" hangingPunct="1">
              <a:spcBef>
                <a:spcPct val="0"/>
              </a:spcBef>
            </a:pPr>
            <a:endParaRPr lang="en-US" altLang="en-US"/>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32990D-E914-4F3E-BA09-6674C3672F91}"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54392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000" b="1"/>
              <a:t>Law of effect</a:t>
            </a:r>
          </a:p>
          <a:p>
            <a:pPr eaLnBrk="1" hangingPunct="1">
              <a:spcBef>
                <a:spcPct val="0"/>
              </a:spcBef>
            </a:pPr>
            <a:r>
              <a:rPr lang="en-US" altLang="en-US" sz="2000"/>
              <a:t>Acts that produce satisfaction in a given situation become associated with that situation and when it occurs again are likely to recur. </a:t>
            </a:r>
          </a:p>
          <a:p>
            <a:pPr eaLnBrk="1" hangingPunct="1">
              <a:spcBef>
                <a:spcPct val="0"/>
              </a:spcBef>
            </a:pPr>
            <a:endParaRPr lang="en-US" altLang="en-US" sz="2000" b="1"/>
          </a:p>
          <a:p>
            <a:pPr eaLnBrk="1" hangingPunct="1">
              <a:spcBef>
                <a:spcPct val="0"/>
              </a:spcBef>
            </a:pPr>
            <a:r>
              <a:rPr lang="en-US" altLang="en-US" sz="2000" b="1"/>
              <a:t>Law of exercise</a:t>
            </a:r>
          </a:p>
          <a:p>
            <a:pPr eaLnBrk="1" hangingPunct="1">
              <a:spcBef>
                <a:spcPct val="0"/>
              </a:spcBef>
            </a:pPr>
            <a:r>
              <a:rPr lang="en-US" altLang="en-US" sz="2000"/>
              <a:t>Any response made in a particular situation becomes associated with that situation. </a:t>
            </a:r>
          </a:p>
          <a:p>
            <a:pPr eaLnBrk="1" hangingPunct="1">
              <a:spcBef>
                <a:spcPct val="0"/>
              </a:spcBef>
            </a:pPr>
            <a:endParaRPr lang="en-US" altLang="en-US" sz="2000"/>
          </a:p>
          <a:p>
            <a:pPr eaLnBrk="1" hangingPunct="1">
              <a:spcBef>
                <a:spcPct val="0"/>
              </a:spcBef>
            </a:pPr>
            <a:r>
              <a:rPr lang="en-US" altLang="en-US" sz="2000"/>
              <a:t>The more a response is used in the situation the more strongly it becomes associated with it </a:t>
            </a:r>
          </a:p>
          <a:p>
            <a:pPr eaLnBrk="1" hangingPunct="1">
              <a:spcBef>
                <a:spcPct val="0"/>
              </a:spcBef>
            </a:pPr>
            <a:endParaRPr lang="en-US" altLang="en-US"/>
          </a:p>
          <a:p>
            <a:pPr eaLnBrk="1" hangingPunct="1">
              <a:spcBef>
                <a:spcPct val="0"/>
              </a:spcBef>
            </a:pPr>
            <a:endParaRPr lang="en-US" altLang="en-US"/>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E7ACCF-273F-4798-B5C0-35E6C72BF0F9}"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4133875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000" dirty="0"/>
              <a:t>Felt uncomfortable and acted unnaturally as a research subject </a:t>
            </a:r>
          </a:p>
          <a:p>
            <a:pPr eaLnBrk="1" hangingPunct="1">
              <a:spcBef>
                <a:spcPct val="0"/>
              </a:spcBef>
            </a:pPr>
            <a:endParaRPr lang="en-US" altLang="en-US" sz="2000" dirty="0"/>
          </a:p>
          <a:p>
            <a:pPr eaLnBrk="1" hangingPunct="1">
              <a:spcBef>
                <a:spcPct val="0"/>
              </a:spcBef>
            </a:pPr>
            <a:r>
              <a:rPr lang="en-US" altLang="en-US" sz="2000" dirty="0"/>
              <a:t>By studying animals he said he felt he was keeping close to biology. </a:t>
            </a:r>
          </a:p>
          <a:p>
            <a:pPr eaLnBrk="1" hangingPunct="1">
              <a:spcBef>
                <a:spcPct val="0"/>
              </a:spcBef>
            </a:pPr>
            <a:endParaRPr lang="en-US" altLang="en-US" sz="2000" dirty="0"/>
          </a:p>
          <a:p>
            <a:pPr eaLnBrk="1" hangingPunct="1">
              <a:spcBef>
                <a:spcPct val="0"/>
              </a:spcBef>
            </a:pPr>
            <a:endParaRPr lang="en-US" altLang="en-US" sz="2000" dirty="0"/>
          </a:p>
          <a:p>
            <a:pPr eaLnBrk="1" hangingPunct="1">
              <a:spcBef>
                <a:spcPct val="0"/>
              </a:spcBef>
            </a:pPr>
            <a:r>
              <a:rPr lang="en-US" altLang="en-US" sz="2000" dirty="0"/>
              <a:t>Article title – Psychology as the Behaviorist Views it (1913)</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C40BFA-19CD-4E6C-80FE-CA04B862E737}"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3006174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685800" y="4389438"/>
            <a:ext cx="5486400" cy="431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b="1" u="sng" dirty="0"/>
              <a:t>Goal</a:t>
            </a:r>
          </a:p>
          <a:p>
            <a:pPr eaLnBrk="1" hangingPunct="1">
              <a:spcBef>
                <a:spcPct val="0"/>
              </a:spcBef>
            </a:pPr>
            <a:r>
              <a:rPr lang="en-US" altLang="en-US" sz="1800" dirty="0"/>
              <a:t>The prediction and control of behavior</a:t>
            </a:r>
          </a:p>
          <a:p>
            <a:pPr eaLnBrk="1" hangingPunct="1">
              <a:spcBef>
                <a:spcPct val="0"/>
              </a:spcBef>
            </a:pPr>
            <a:endParaRPr lang="en-US" altLang="en-US" sz="1800" dirty="0"/>
          </a:p>
          <a:p>
            <a:pPr eaLnBrk="1" hangingPunct="1">
              <a:spcBef>
                <a:spcPct val="0"/>
              </a:spcBef>
            </a:pPr>
            <a:endParaRPr lang="en-US" altLang="en-US" sz="1800" b="1" u="sng" dirty="0"/>
          </a:p>
          <a:p>
            <a:pPr eaLnBrk="1" hangingPunct="1">
              <a:spcBef>
                <a:spcPct val="0"/>
              </a:spcBef>
            </a:pPr>
            <a:r>
              <a:rPr lang="en-US" altLang="en-US" sz="1800" b="1" u="sng" dirty="0"/>
              <a:t>So how did his movement do?</a:t>
            </a:r>
          </a:p>
          <a:p>
            <a:pPr eaLnBrk="1" hangingPunct="1">
              <a:spcBef>
                <a:spcPct val="0"/>
              </a:spcBef>
            </a:pPr>
            <a:r>
              <a:rPr lang="en-US" altLang="en-US" sz="1800" dirty="0"/>
              <a:t>By 1920s universities were offering courses in behaviorism</a:t>
            </a:r>
          </a:p>
          <a:p>
            <a:pPr eaLnBrk="1" hangingPunct="1">
              <a:spcBef>
                <a:spcPct val="0"/>
              </a:spcBef>
            </a:pPr>
            <a:endParaRPr lang="en-US" altLang="en-US" sz="1800" dirty="0"/>
          </a:p>
          <a:p>
            <a:pPr eaLnBrk="1" hangingPunct="1">
              <a:spcBef>
                <a:spcPct val="0"/>
              </a:spcBef>
            </a:pPr>
            <a:r>
              <a:rPr lang="en-US" altLang="en-US" sz="1800" dirty="0"/>
              <a:t>The term was becoming acceptable in professional journals </a:t>
            </a:r>
          </a:p>
          <a:p>
            <a:pPr eaLnBrk="1" hangingPunct="1">
              <a:spcBef>
                <a:spcPct val="0"/>
              </a:spcBef>
            </a:pPr>
            <a:endParaRPr lang="en-US" altLang="en-US" sz="1800" dirty="0"/>
          </a:p>
          <a:p>
            <a:pPr eaLnBrk="1" hangingPunct="1">
              <a:spcBef>
                <a:spcPct val="0"/>
              </a:spcBef>
            </a:pPr>
            <a:r>
              <a:rPr lang="en-US" altLang="en-US" sz="1800" dirty="0"/>
              <a:t>Though change did come it came slow.</a:t>
            </a:r>
          </a:p>
        </p:txBody>
      </p:sp>
      <p:sp>
        <p:nvSpPr>
          <p:cNvPr id="2662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3A2C5D-C8D1-4EF1-9BE4-2E076AD436EC}"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1144834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xfrm>
            <a:off x="304800" y="4389438"/>
            <a:ext cx="6248400" cy="446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u="sng" dirty="0"/>
              <a:t>Observation</a:t>
            </a:r>
          </a:p>
          <a:p>
            <a:pPr eaLnBrk="1" hangingPunct="1">
              <a:spcBef>
                <a:spcPct val="0"/>
              </a:spcBef>
            </a:pPr>
            <a:r>
              <a:rPr lang="en-US" altLang="en-US" sz="1400" dirty="0"/>
              <a:t>Needed for other methods </a:t>
            </a:r>
          </a:p>
          <a:p>
            <a:pPr eaLnBrk="1" hangingPunct="1">
              <a:spcBef>
                <a:spcPct val="0"/>
              </a:spcBef>
            </a:pPr>
            <a:endParaRPr lang="en-US" altLang="en-US" sz="1400" dirty="0"/>
          </a:p>
          <a:p>
            <a:pPr eaLnBrk="1" hangingPunct="1">
              <a:spcBef>
                <a:spcPct val="0"/>
              </a:spcBef>
            </a:pPr>
            <a:r>
              <a:rPr lang="en-US" altLang="en-US" sz="1400" b="1" u="sng" dirty="0"/>
              <a:t>Testing methods</a:t>
            </a:r>
          </a:p>
          <a:p>
            <a:pPr eaLnBrk="1" hangingPunct="1">
              <a:spcBef>
                <a:spcPct val="0"/>
              </a:spcBef>
            </a:pPr>
            <a:r>
              <a:rPr lang="en-US" altLang="en-US" sz="1400" dirty="0"/>
              <a:t>Already in use but he said to use them as samples of behavior rather than indicators of mental qualities</a:t>
            </a:r>
          </a:p>
          <a:p>
            <a:pPr eaLnBrk="1" hangingPunct="1">
              <a:spcBef>
                <a:spcPct val="0"/>
              </a:spcBef>
            </a:pPr>
            <a:endParaRPr lang="en-US" altLang="en-US" sz="1400" dirty="0"/>
          </a:p>
          <a:p>
            <a:pPr eaLnBrk="1" hangingPunct="1">
              <a:spcBef>
                <a:spcPct val="0"/>
              </a:spcBef>
            </a:pPr>
            <a:r>
              <a:rPr lang="en-US" altLang="en-US" sz="1400" b="1" u="sng" dirty="0"/>
              <a:t>Verbal report</a:t>
            </a:r>
          </a:p>
          <a:p>
            <a:pPr eaLnBrk="1" hangingPunct="1">
              <a:spcBef>
                <a:spcPct val="0"/>
              </a:spcBef>
            </a:pPr>
            <a:r>
              <a:rPr lang="en-US" altLang="en-US" sz="1400" dirty="0"/>
              <a:t>Similar to introspection which he was opposed to. </a:t>
            </a:r>
          </a:p>
          <a:p>
            <a:pPr eaLnBrk="1" hangingPunct="1">
              <a:spcBef>
                <a:spcPct val="0"/>
              </a:spcBef>
            </a:pPr>
            <a:r>
              <a:rPr lang="en-US" altLang="en-US" sz="1400" dirty="0"/>
              <a:t>Left him open to criticism </a:t>
            </a:r>
          </a:p>
          <a:p>
            <a:pPr eaLnBrk="1" hangingPunct="1">
              <a:spcBef>
                <a:spcPct val="0"/>
              </a:spcBef>
            </a:pPr>
            <a:r>
              <a:rPr lang="en-US" altLang="en-US" sz="1400" dirty="0"/>
              <a:t>Could not ignore the work of psychophysicists that used introspection</a:t>
            </a:r>
          </a:p>
          <a:p>
            <a:pPr eaLnBrk="1" hangingPunct="1">
              <a:spcBef>
                <a:spcPct val="0"/>
              </a:spcBef>
            </a:pPr>
            <a:r>
              <a:rPr lang="en-US" altLang="en-US" sz="1400" dirty="0"/>
              <a:t>Only allowed them in situations in which they could be verified such as the differences between tones, not imageless thoughts</a:t>
            </a:r>
          </a:p>
          <a:p>
            <a:pPr eaLnBrk="1" hangingPunct="1">
              <a:spcBef>
                <a:spcPct val="0"/>
              </a:spcBef>
            </a:pPr>
            <a:endParaRPr lang="en-US" altLang="en-US" sz="1400" dirty="0"/>
          </a:p>
          <a:p>
            <a:pPr eaLnBrk="1" hangingPunct="1">
              <a:spcBef>
                <a:spcPct val="0"/>
              </a:spcBef>
            </a:pPr>
            <a:r>
              <a:rPr lang="en-US" altLang="en-US" sz="1400" b="1" u="sng" dirty="0"/>
              <a:t>Conditioned reflex method</a:t>
            </a:r>
          </a:p>
          <a:p>
            <a:pPr eaLnBrk="1" hangingPunct="1">
              <a:spcBef>
                <a:spcPct val="0"/>
              </a:spcBef>
            </a:pPr>
            <a:r>
              <a:rPr lang="en-US" altLang="en-US" sz="1400" dirty="0"/>
              <a:t>Adopted in 1915</a:t>
            </a:r>
          </a:p>
          <a:p>
            <a:pPr eaLnBrk="1" hangingPunct="1">
              <a:spcBef>
                <a:spcPct val="0"/>
              </a:spcBef>
            </a:pPr>
            <a:r>
              <a:rPr lang="en-US" altLang="en-US" sz="1400" dirty="0"/>
              <a:t>Looked at S-R units or bonds</a:t>
            </a:r>
          </a:p>
          <a:p>
            <a:pPr eaLnBrk="1" hangingPunct="1">
              <a:spcBef>
                <a:spcPct val="0"/>
              </a:spcBef>
            </a:pPr>
            <a:r>
              <a:rPr lang="en-US" altLang="en-US" sz="1400" dirty="0"/>
              <a:t>Because all behavior could be reduced to these elements the conditioned reflex method allowed psychologists to conduct laboratory investigations of complex  behavior. </a:t>
            </a:r>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244D47-F8A5-49CD-8E61-04BAB9B2138D}"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extLst>
      <p:ext uri="{BB962C8B-B14F-4D97-AF65-F5344CB8AC3E}">
        <p14:creationId xmlns:p14="http://schemas.microsoft.com/office/powerpoint/2010/main" val="3371520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a:t>Hence, human subjects were demoted in status </a:t>
            </a:r>
          </a:p>
          <a:p>
            <a:pPr eaLnBrk="1" hangingPunct="1">
              <a:spcBef>
                <a:spcPct val="0"/>
              </a:spcBef>
            </a:pPr>
            <a:endParaRPr lang="en-US" altLang="en-US" sz="1800"/>
          </a:p>
          <a:p>
            <a:pPr eaLnBrk="1" hangingPunct="1">
              <a:spcBef>
                <a:spcPct val="0"/>
              </a:spcBef>
            </a:pPr>
            <a:r>
              <a:rPr lang="en-US" altLang="en-US" sz="1800"/>
              <a:t>They did not observe their own characteristics but merely behaved</a:t>
            </a:r>
          </a:p>
          <a:p>
            <a:pPr eaLnBrk="1" hangingPunct="1">
              <a:spcBef>
                <a:spcPct val="0"/>
              </a:spcBef>
            </a:pPr>
            <a:endParaRPr lang="en-US" altLang="en-US" sz="1800"/>
          </a:p>
          <a:p>
            <a:pPr eaLnBrk="1" hangingPunct="1">
              <a:spcBef>
                <a:spcPct val="0"/>
              </a:spcBef>
            </a:pPr>
            <a:r>
              <a:rPr lang="en-US" altLang="en-US" sz="1800"/>
              <a:t>This view reinforced psychology’s image of people as machines</a:t>
            </a:r>
          </a:p>
          <a:p>
            <a:pPr eaLnBrk="1" hangingPunct="1">
              <a:spcBef>
                <a:spcPct val="0"/>
              </a:spcBef>
            </a:pPr>
            <a:endParaRPr lang="en-US" altLang="en-US"/>
          </a:p>
          <a:p>
            <a:pPr eaLnBrk="1" hangingPunct="1">
              <a:spcBef>
                <a:spcPct val="0"/>
              </a:spcBef>
            </a:pPr>
            <a:endParaRPr lang="en-US" altLang="en-US"/>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17217D-F93E-4CAD-BD77-21E9B1CFCB6D}"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extLst>
      <p:ext uri="{BB962C8B-B14F-4D97-AF65-F5344CB8AC3E}">
        <p14:creationId xmlns:p14="http://schemas.microsoft.com/office/powerpoint/2010/main" val="2581860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349250" y="307975"/>
            <a:ext cx="6159500" cy="34655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xfrm>
            <a:off x="304800" y="3925888"/>
            <a:ext cx="6324600" cy="5005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b="1" u="sng" dirty="0"/>
              <a:t>Acts</a:t>
            </a:r>
          </a:p>
          <a:p>
            <a:pPr eaLnBrk="1" hangingPunct="1">
              <a:spcBef>
                <a:spcPct val="0"/>
              </a:spcBef>
            </a:pPr>
            <a:r>
              <a:rPr lang="en-US" altLang="en-US" sz="1600" dirty="0"/>
              <a:t>Acts included eating, writing, dancing, or building a house</a:t>
            </a:r>
          </a:p>
          <a:p>
            <a:pPr eaLnBrk="1" hangingPunct="1">
              <a:spcBef>
                <a:spcPct val="0"/>
              </a:spcBef>
            </a:pPr>
            <a:endParaRPr lang="en-US" altLang="en-US" sz="1600" dirty="0"/>
          </a:p>
          <a:p>
            <a:pPr eaLnBrk="1" hangingPunct="1">
              <a:spcBef>
                <a:spcPct val="0"/>
              </a:spcBef>
            </a:pPr>
            <a:r>
              <a:rPr lang="en-US" altLang="en-US" sz="1600" dirty="0"/>
              <a:t>Acts involve an organism’s movement in space</a:t>
            </a:r>
          </a:p>
          <a:p>
            <a:pPr eaLnBrk="1" hangingPunct="1">
              <a:spcBef>
                <a:spcPct val="0"/>
              </a:spcBef>
            </a:pPr>
            <a:endParaRPr lang="en-US" altLang="en-US" sz="1600" dirty="0"/>
          </a:p>
          <a:p>
            <a:pPr eaLnBrk="1" hangingPunct="1">
              <a:spcBef>
                <a:spcPct val="0"/>
              </a:spcBef>
            </a:pPr>
            <a:r>
              <a:rPr lang="en-US" altLang="en-US" sz="1600" dirty="0"/>
              <a:t>Response acts were used to accomplish some goal that affect’s one’s environment rather than as a simple linking of muscular elements</a:t>
            </a:r>
          </a:p>
          <a:p>
            <a:pPr eaLnBrk="1" hangingPunct="1">
              <a:spcBef>
                <a:spcPct val="0"/>
              </a:spcBef>
            </a:pPr>
            <a:endParaRPr lang="en-US" altLang="en-US" sz="1600" dirty="0"/>
          </a:p>
          <a:p>
            <a:pPr eaLnBrk="1" hangingPunct="1">
              <a:spcBef>
                <a:spcPct val="0"/>
              </a:spcBef>
            </a:pPr>
            <a:endParaRPr lang="en-US" altLang="en-US" sz="1600" dirty="0"/>
          </a:p>
          <a:p>
            <a:pPr eaLnBrk="1" hangingPunct="1">
              <a:spcBef>
                <a:spcPct val="0"/>
              </a:spcBef>
            </a:pPr>
            <a:r>
              <a:rPr lang="en-US" altLang="en-US" sz="1600" b="1" u="sng" dirty="0"/>
              <a:t>Types of acts:</a:t>
            </a:r>
          </a:p>
          <a:p>
            <a:pPr eaLnBrk="1" hangingPunct="1">
              <a:spcBef>
                <a:spcPct val="0"/>
              </a:spcBef>
            </a:pPr>
            <a:r>
              <a:rPr lang="en-US" altLang="en-US" sz="1600" dirty="0"/>
              <a:t>Explicit – overt and directly observable</a:t>
            </a:r>
          </a:p>
          <a:p>
            <a:pPr eaLnBrk="1" hangingPunct="1">
              <a:spcBef>
                <a:spcPct val="0"/>
              </a:spcBef>
            </a:pPr>
            <a:endParaRPr lang="en-US" altLang="en-US" sz="1600" dirty="0"/>
          </a:p>
          <a:p>
            <a:pPr eaLnBrk="1" hangingPunct="1">
              <a:spcBef>
                <a:spcPct val="0"/>
              </a:spcBef>
            </a:pPr>
            <a:r>
              <a:rPr lang="en-US" altLang="en-US" sz="1600" dirty="0"/>
              <a:t>Implicit – occur inside the organism such as glandular secretions or visceral movements </a:t>
            </a:r>
          </a:p>
          <a:p>
            <a:pPr eaLnBrk="1" hangingPunct="1">
              <a:spcBef>
                <a:spcPct val="0"/>
              </a:spcBef>
            </a:pPr>
            <a:endParaRPr lang="en-US" altLang="en-US" sz="1600" dirty="0"/>
          </a:p>
          <a:p>
            <a:pPr eaLnBrk="1" hangingPunct="1">
              <a:spcBef>
                <a:spcPct val="0"/>
              </a:spcBef>
            </a:pPr>
            <a:endParaRPr lang="en-US" altLang="en-US" sz="1600" dirty="0"/>
          </a:p>
          <a:p>
            <a:pPr eaLnBrk="1" hangingPunct="1">
              <a:spcBef>
                <a:spcPct val="0"/>
              </a:spcBef>
            </a:pPr>
            <a:r>
              <a:rPr lang="en-US" altLang="en-US" sz="1600" dirty="0"/>
              <a:t>Purpose of behavioral psychology: investigate behavior of the whole organism in relation to its environment </a:t>
            </a:r>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319CFF-9AC6-4441-9B98-9F1E29516CFA}"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extLst>
      <p:ext uri="{BB962C8B-B14F-4D97-AF65-F5344CB8AC3E}">
        <p14:creationId xmlns:p14="http://schemas.microsoft.com/office/powerpoint/2010/main" val="203791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a:solidFill>
                  <a:schemeClr val="tx1"/>
                </a:solidFill>
                <a:effectLst/>
                <a:latin typeface="+mn-lt"/>
                <a:ea typeface="+mn-ea"/>
                <a:cs typeface="+mn-cs"/>
              </a:rPr>
              <a:t>Learning</a:t>
            </a:r>
            <a:r>
              <a:rPr lang="en-US" sz="1400" kern="1200" dirty="0">
                <a:solidFill>
                  <a:schemeClr val="tx1"/>
                </a:solidFill>
                <a:effectLst/>
                <a:latin typeface="+mn-lt"/>
                <a:ea typeface="+mn-ea"/>
                <a:cs typeface="+mn-cs"/>
              </a:rPr>
              <a:t> is any relatively permanent change in behavior due to experience and practice. </a:t>
            </a:r>
            <a:endParaRPr lang="en-US" sz="1400" dirty="0">
              <a:effectLst/>
            </a:endParaRPr>
          </a:p>
          <a:p>
            <a:r>
              <a:rPr lang="en-US" sz="1400" kern="1200" dirty="0">
                <a:solidFill>
                  <a:schemeClr val="tx1"/>
                </a:solidFill>
                <a:effectLst/>
                <a:latin typeface="+mn-lt"/>
                <a:ea typeface="+mn-ea"/>
                <a:cs typeface="+mn-cs"/>
              </a:rPr>
              <a:t> </a:t>
            </a:r>
          </a:p>
          <a:p>
            <a:r>
              <a:rPr lang="en-US" sz="1400" b="1" kern="1200" dirty="0">
                <a:solidFill>
                  <a:schemeClr val="tx1"/>
                </a:solidFill>
                <a:effectLst/>
                <a:latin typeface="+mn-lt"/>
                <a:ea typeface="+mn-ea"/>
                <a:cs typeface="+mn-cs"/>
              </a:rPr>
              <a:t>Memory</a:t>
            </a:r>
            <a:r>
              <a:rPr lang="en-US" sz="1400" kern="1200" dirty="0">
                <a:solidFill>
                  <a:schemeClr val="tx1"/>
                </a:solidFill>
                <a:effectLst/>
                <a:latin typeface="+mn-lt"/>
                <a:ea typeface="+mn-ea"/>
                <a:cs typeface="+mn-cs"/>
              </a:rPr>
              <a:t> plays an important role in the learning process too, and is defined as the ability to retain and retrieve information. </a:t>
            </a:r>
          </a:p>
        </p:txBody>
      </p:sp>
      <p:sp>
        <p:nvSpPr>
          <p:cNvPr id="4" name="Slide Number Placeholder 3"/>
          <p:cNvSpPr>
            <a:spLocks noGrp="1"/>
          </p:cNvSpPr>
          <p:nvPr>
            <p:ph type="sldNum" sz="quarter" idx="10"/>
          </p:nvPr>
        </p:nvSpPr>
        <p:spPr/>
        <p:txBody>
          <a:bodyPr/>
          <a:lstStyle/>
          <a:p>
            <a:fld id="{AA8A3DA9-01F1-4186-AE5C-9C75D813D95F}" type="slidenum">
              <a:rPr lang="en-US" smtClean="0"/>
              <a:t>7</a:t>
            </a:fld>
            <a:endParaRPr lang="en-US"/>
          </a:p>
        </p:txBody>
      </p:sp>
    </p:spTree>
    <p:extLst>
      <p:ext uri="{BB962C8B-B14F-4D97-AF65-F5344CB8AC3E}">
        <p14:creationId xmlns:p14="http://schemas.microsoft.com/office/powerpoint/2010/main" val="7416567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81000" y="4389438"/>
            <a:ext cx="6096000" cy="4619625"/>
          </a:xfrm>
        </p:spPr>
        <p:txBody>
          <a:bodyPr>
            <a:noAutofit/>
          </a:bodyPr>
          <a:lstStyle/>
          <a:p>
            <a:pPr eaLnBrk="1" fontAlgn="auto" hangingPunct="1">
              <a:spcBef>
                <a:spcPts val="0"/>
              </a:spcBef>
              <a:spcAft>
                <a:spcPts val="0"/>
              </a:spcAft>
              <a:defRPr/>
            </a:pPr>
            <a:r>
              <a:rPr lang="en-US" sz="1800" b="1" u="sng" dirty="0"/>
              <a:t>Described emotions as:</a:t>
            </a:r>
          </a:p>
          <a:p>
            <a:pPr marL="228600" indent="-228600" eaLnBrk="1" fontAlgn="auto" hangingPunct="1">
              <a:spcBef>
                <a:spcPts val="0"/>
              </a:spcBef>
              <a:spcAft>
                <a:spcPts val="0"/>
              </a:spcAft>
              <a:buFontTx/>
              <a:buAutoNum type="arabicPeriod"/>
              <a:defRPr/>
            </a:pPr>
            <a:r>
              <a:rPr lang="en-US" sz="1800" dirty="0"/>
              <a:t>An objective stimulus situation</a:t>
            </a:r>
          </a:p>
          <a:p>
            <a:pPr marL="228600" indent="-228600" eaLnBrk="1" fontAlgn="auto" hangingPunct="1">
              <a:spcBef>
                <a:spcPts val="0"/>
              </a:spcBef>
              <a:spcAft>
                <a:spcPts val="0"/>
              </a:spcAft>
              <a:buFontTx/>
              <a:buAutoNum type="arabicPeriod"/>
              <a:defRPr/>
            </a:pPr>
            <a:r>
              <a:rPr lang="en-US" sz="1800" dirty="0"/>
              <a:t>The overt bodily response</a:t>
            </a:r>
          </a:p>
          <a:p>
            <a:pPr marL="228600" indent="-228600" eaLnBrk="1" fontAlgn="auto" hangingPunct="1">
              <a:spcBef>
                <a:spcPts val="0"/>
              </a:spcBef>
              <a:spcAft>
                <a:spcPts val="0"/>
              </a:spcAft>
              <a:buFontTx/>
              <a:buAutoNum type="arabicPeriod"/>
              <a:defRPr/>
            </a:pPr>
            <a:r>
              <a:rPr lang="en-US" sz="1800" dirty="0"/>
              <a:t>Internal physiological changes</a:t>
            </a:r>
          </a:p>
          <a:p>
            <a:pPr marL="228600" indent="-228600" eaLnBrk="1" fontAlgn="auto" hangingPunct="1">
              <a:spcBef>
                <a:spcPts val="0"/>
              </a:spcBef>
              <a:spcAft>
                <a:spcPts val="0"/>
              </a:spcAft>
              <a:buFontTx/>
              <a:buAutoNum type="arabicPeriod"/>
              <a:defRPr/>
            </a:pPr>
            <a:endParaRPr lang="en-US" sz="1800" dirty="0"/>
          </a:p>
          <a:p>
            <a:pPr marL="228600" indent="-228600" eaLnBrk="1" fontAlgn="auto" hangingPunct="1">
              <a:spcBef>
                <a:spcPts val="0"/>
              </a:spcBef>
              <a:spcAft>
                <a:spcPts val="0"/>
              </a:spcAft>
              <a:defRPr/>
            </a:pPr>
            <a:r>
              <a:rPr lang="en-US" sz="1800" b="1" u="sng" dirty="0"/>
              <a:t>Basic Emotions:</a:t>
            </a:r>
          </a:p>
          <a:p>
            <a:pPr marL="228600" indent="-228600" eaLnBrk="1" fontAlgn="auto" hangingPunct="1">
              <a:spcBef>
                <a:spcPts val="0"/>
              </a:spcBef>
              <a:spcAft>
                <a:spcPts val="0"/>
              </a:spcAft>
              <a:defRPr/>
            </a:pPr>
            <a:r>
              <a:rPr lang="en-US" sz="1800" dirty="0"/>
              <a:t>Fear is produced by loud noises and by sudden loss of support</a:t>
            </a:r>
          </a:p>
          <a:p>
            <a:pPr marL="228600" indent="-228600" eaLnBrk="1" fontAlgn="auto" hangingPunct="1">
              <a:spcBef>
                <a:spcPts val="0"/>
              </a:spcBef>
              <a:spcAft>
                <a:spcPts val="0"/>
              </a:spcAft>
              <a:defRPr/>
            </a:pPr>
            <a:endParaRPr lang="en-US" sz="1800" dirty="0"/>
          </a:p>
          <a:p>
            <a:pPr marL="228600" indent="-228600" eaLnBrk="1" fontAlgn="auto" hangingPunct="1">
              <a:spcBef>
                <a:spcPts val="0"/>
              </a:spcBef>
              <a:spcAft>
                <a:spcPts val="0"/>
              </a:spcAft>
              <a:defRPr/>
            </a:pPr>
            <a:r>
              <a:rPr lang="en-US" sz="1800" dirty="0"/>
              <a:t>Rage is produced by the restriction of bodily movements</a:t>
            </a:r>
          </a:p>
          <a:p>
            <a:pPr marL="228600" indent="-228600" eaLnBrk="1" fontAlgn="auto" hangingPunct="1">
              <a:spcBef>
                <a:spcPts val="0"/>
              </a:spcBef>
              <a:spcAft>
                <a:spcPts val="0"/>
              </a:spcAft>
              <a:defRPr/>
            </a:pPr>
            <a:endParaRPr lang="en-US" sz="1800" dirty="0"/>
          </a:p>
          <a:p>
            <a:pPr marL="228600" indent="-228600" eaLnBrk="1" fontAlgn="auto" hangingPunct="1">
              <a:spcBef>
                <a:spcPts val="0"/>
              </a:spcBef>
              <a:spcAft>
                <a:spcPts val="0"/>
              </a:spcAft>
              <a:defRPr/>
            </a:pPr>
            <a:r>
              <a:rPr lang="en-US" sz="1800" dirty="0"/>
              <a:t>Love is evoked by caressing the skin or by rocking and patting.</a:t>
            </a:r>
          </a:p>
          <a:p>
            <a:pPr marL="228600" indent="-228600" eaLnBrk="1" fontAlgn="auto" hangingPunct="1">
              <a:spcBef>
                <a:spcPts val="0"/>
              </a:spcBef>
              <a:spcAft>
                <a:spcPts val="0"/>
              </a:spcAft>
              <a:defRPr/>
            </a:pPr>
            <a:endParaRPr lang="en-US" sz="1800" dirty="0"/>
          </a:p>
          <a:p>
            <a:pPr marL="228600" indent="-228600" eaLnBrk="1" fontAlgn="auto" hangingPunct="1">
              <a:spcBef>
                <a:spcPts val="0"/>
              </a:spcBef>
              <a:spcAft>
                <a:spcPts val="0"/>
              </a:spcAft>
              <a:defRPr/>
            </a:pPr>
            <a:r>
              <a:rPr lang="en-US" sz="1800" dirty="0"/>
              <a:t>Other emotional responses are compounded of these basic emotions through the conditioning process</a:t>
            </a:r>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D52BF2-FC99-4CB3-B0FE-74E651F9FDE4}"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extLst>
      <p:ext uri="{BB962C8B-B14F-4D97-AF65-F5344CB8AC3E}">
        <p14:creationId xmlns:p14="http://schemas.microsoft.com/office/powerpoint/2010/main" val="470766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8407A3-48D7-46AD-92B5-674D513AC3C7}"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000"/>
              <a:t>Watson said all fears, aversions, and anxieties are conditioned in early childhood</a:t>
            </a:r>
          </a:p>
          <a:p>
            <a:pPr eaLnBrk="1" hangingPunct="1">
              <a:spcBef>
                <a:spcPct val="0"/>
              </a:spcBef>
            </a:pPr>
            <a:endParaRPr lang="en-US" altLang="en-US" sz="2000"/>
          </a:p>
          <a:p>
            <a:pPr eaLnBrk="1" hangingPunct="1">
              <a:spcBef>
                <a:spcPct val="0"/>
              </a:spcBef>
            </a:pPr>
            <a:r>
              <a:rPr lang="en-US" altLang="en-US" sz="2000"/>
              <a:t>Rejected the unconscious because like the conscious it could not be objectively observed</a:t>
            </a:r>
          </a:p>
          <a:p>
            <a:pPr eaLnBrk="1" hangingPunct="1">
              <a:spcBef>
                <a:spcPct val="0"/>
              </a:spcBef>
            </a:pPr>
            <a:endParaRPr lang="en-US" altLang="en-US" sz="1800"/>
          </a:p>
          <a:p>
            <a:pPr eaLnBrk="1" hangingPunct="1">
              <a:spcBef>
                <a:spcPct val="0"/>
              </a:spcBef>
            </a:pPr>
            <a:endParaRPr lang="en-US" altLang="en-US" sz="1800"/>
          </a:p>
        </p:txBody>
      </p:sp>
    </p:spTree>
    <p:extLst>
      <p:ext uri="{BB962C8B-B14F-4D97-AF65-F5344CB8AC3E}">
        <p14:creationId xmlns:p14="http://schemas.microsoft.com/office/powerpoint/2010/main" val="38998446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a:t>They become inaudible and invisible because our parents and teachers tell us to stop talking to ourselves. </a:t>
            </a:r>
          </a:p>
          <a:p>
            <a:pPr eaLnBrk="1" hangingPunct="1">
              <a:spcBef>
                <a:spcPct val="0"/>
              </a:spcBef>
            </a:pPr>
            <a:endParaRPr lang="en-US" altLang="en-US" sz="1800"/>
          </a:p>
          <a:p>
            <a:pPr eaLnBrk="1" hangingPunct="1">
              <a:spcBef>
                <a:spcPct val="0"/>
              </a:spcBef>
            </a:pPr>
            <a:endParaRPr lang="en-US" altLang="en-US" sz="1800"/>
          </a:p>
          <a:p>
            <a:pPr eaLnBrk="1" hangingPunct="1">
              <a:spcBef>
                <a:spcPct val="0"/>
              </a:spcBef>
            </a:pPr>
            <a:r>
              <a:rPr lang="en-US" altLang="en-US" sz="1800" b="1" u="sng"/>
              <a:t>Is this true?</a:t>
            </a:r>
          </a:p>
          <a:p>
            <a:pPr eaLnBrk="1" hangingPunct="1">
              <a:spcBef>
                <a:spcPct val="0"/>
              </a:spcBef>
            </a:pPr>
            <a:r>
              <a:rPr lang="en-US" altLang="en-US" sz="1800"/>
              <a:t>Well, we do talk to ourselves while we are thinking </a:t>
            </a:r>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0DF49B-759C-4590-9657-460707A76B48}"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extLst>
      <p:ext uri="{BB962C8B-B14F-4D97-AF65-F5344CB8AC3E}">
        <p14:creationId xmlns:p14="http://schemas.microsoft.com/office/powerpoint/2010/main" val="24263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E3D596-133F-4AA7-B390-5E5EEE161813}"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extLst>
      <p:ext uri="{BB962C8B-B14F-4D97-AF65-F5344CB8AC3E}">
        <p14:creationId xmlns:p14="http://schemas.microsoft.com/office/powerpoint/2010/main" val="3950046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800"/>
              <a:t>No stimulus precedes it. </a:t>
            </a:r>
          </a:p>
          <a:p>
            <a:pPr eaLnBrk="1" hangingPunct="1">
              <a:spcBef>
                <a:spcPct val="0"/>
              </a:spcBef>
            </a:pPr>
            <a:endParaRPr lang="en-US" altLang="en-US" sz="2800"/>
          </a:p>
          <a:p>
            <a:pPr eaLnBrk="1" hangingPunct="1">
              <a:spcBef>
                <a:spcPct val="0"/>
              </a:spcBef>
            </a:pPr>
            <a:r>
              <a:rPr lang="en-US" altLang="en-US" sz="2800"/>
              <a:t>Organism makes a response and there is a consequence for that response. </a:t>
            </a:r>
          </a:p>
          <a:p>
            <a:pPr eaLnBrk="1" hangingPunct="1">
              <a:spcBef>
                <a:spcPct val="0"/>
              </a:spcBef>
            </a:pPr>
            <a:endParaRPr lang="en-US" altLang="en-US" sz="2800"/>
          </a:p>
          <a:p>
            <a:pPr eaLnBrk="1" hangingPunct="1">
              <a:spcBef>
                <a:spcPct val="0"/>
              </a:spcBef>
            </a:pPr>
            <a:endParaRPr lang="en-US" altLang="en-US" sz="2800"/>
          </a:p>
        </p:txBody>
      </p:sp>
      <p:sp>
        <p:nvSpPr>
          <p:cNvPr id="563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4920BE-6E2A-43CD-A353-88244B8882ED}"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extLst>
      <p:ext uri="{BB962C8B-B14F-4D97-AF65-F5344CB8AC3E}">
        <p14:creationId xmlns:p14="http://schemas.microsoft.com/office/powerpoint/2010/main" val="4069400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C60AD3-54B6-4208-95B8-1CC5C0490CFC}"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xfrm>
            <a:off x="304800" y="4389438"/>
            <a:ext cx="6248400" cy="415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a:t>Law of Acquisition</a:t>
            </a:r>
          </a:p>
          <a:p>
            <a:pPr eaLnBrk="1" hangingPunct="1">
              <a:spcBef>
                <a:spcPct val="0"/>
              </a:spcBef>
            </a:pPr>
            <a:r>
              <a:rPr lang="en-US" altLang="en-US" sz="2400"/>
              <a:t>The strength of an operant behavior increases when it is followed by a reinforcing stimulus </a:t>
            </a:r>
          </a:p>
          <a:p>
            <a:pPr eaLnBrk="1" hangingPunct="1">
              <a:spcBef>
                <a:spcPct val="0"/>
              </a:spcBef>
            </a:pPr>
            <a:endParaRPr lang="en-US" altLang="en-US" sz="2400"/>
          </a:p>
          <a:p>
            <a:pPr eaLnBrk="1" hangingPunct="1">
              <a:spcBef>
                <a:spcPct val="0"/>
              </a:spcBef>
            </a:pPr>
            <a:r>
              <a:rPr lang="en-US" altLang="en-US" sz="2400"/>
              <a:t>Practice alone is not enough and only provides more opportunities for reinforcement. </a:t>
            </a:r>
          </a:p>
          <a:p>
            <a:pPr eaLnBrk="1" hangingPunct="1">
              <a:spcBef>
                <a:spcPct val="0"/>
              </a:spcBef>
            </a:pPr>
            <a:endParaRPr lang="en-US" altLang="en-US" sz="2400"/>
          </a:p>
          <a:p>
            <a:pPr eaLnBrk="1" hangingPunct="1">
              <a:spcBef>
                <a:spcPct val="0"/>
              </a:spcBef>
            </a:pPr>
            <a:endParaRPr lang="en-US" altLang="en-US" sz="2400"/>
          </a:p>
        </p:txBody>
      </p:sp>
    </p:spTree>
    <p:extLst>
      <p:ext uri="{BB962C8B-B14F-4D97-AF65-F5344CB8AC3E}">
        <p14:creationId xmlns:p14="http://schemas.microsoft.com/office/powerpoint/2010/main" val="649868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a:t>To Tolman, all actions were goal-directed. </a:t>
            </a:r>
          </a:p>
          <a:p>
            <a:pPr eaLnBrk="1" hangingPunct="1">
              <a:spcBef>
                <a:spcPct val="0"/>
              </a:spcBef>
            </a:pPr>
            <a:endParaRPr lang="en-US" altLang="en-US" sz="2400"/>
          </a:p>
          <a:p>
            <a:pPr eaLnBrk="1" hangingPunct="1">
              <a:spcBef>
                <a:spcPct val="0"/>
              </a:spcBef>
            </a:pPr>
            <a:r>
              <a:rPr lang="en-US" altLang="en-US" sz="2400"/>
              <a:t>A rat runs a maze making fewer errors each time so that it can get to the goal faster. Maybe there is food there. </a:t>
            </a:r>
          </a:p>
          <a:p>
            <a:pPr eaLnBrk="1" hangingPunct="1">
              <a:spcBef>
                <a:spcPct val="0"/>
              </a:spcBef>
            </a:pPr>
            <a:endParaRPr lang="en-US" altLang="en-US" sz="2400"/>
          </a:p>
          <a:p>
            <a:pPr eaLnBrk="1" hangingPunct="1">
              <a:spcBef>
                <a:spcPct val="0"/>
              </a:spcBef>
            </a:pPr>
            <a:endParaRPr lang="en-US" altLang="en-US" sz="2400"/>
          </a:p>
          <a:p>
            <a:pPr eaLnBrk="1" hangingPunct="1">
              <a:spcBef>
                <a:spcPct val="0"/>
              </a:spcBef>
            </a:pPr>
            <a:endParaRPr lang="en-US" altLang="en-US" sz="2400"/>
          </a:p>
        </p:txBody>
      </p:sp>
      <p:sp>
        <p:nvSpPr>
          <p:cNvPr id="460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332EDA-51BF-4677-9032-59225E5D8B43}"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extLst>
      <p:ext uri="{BB962C8B-B14F-4D97-AF65-F5344CB8AC3E}">
        <p14:creationId xmlns:p14="http://schemas.microsoft.com/office/powerpoint/2010/main" val="2726941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349250" y="307975"/>
            <a:ext cx="6159500" cy="34655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xfrm>
            <a:off x="228600" y="4003675"/>
            <a:ext cx="6324600" cy="492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dirty="0"/>
              <a:t>Five IVs as causes of behavior: Environmental stimuli, Physiological drives, Heredity, Previous training, Age</a:t>
            </a:r>
          </a:p>
          <a:p>
            <a:pPr eaLnBrk="1" hangingPunct="1">
              <a:spcBef>
                <a:spcPct val="0"/>
              </a:spcBef>
            </a:pPr>
            <a:endParaRPr lang="en-US" altLang="en-US" sz="1800" b="1" u="sng" dirty="0"/>
          </a:p>
          <a:p>
            <a:pPr eaLnBrk="1" hangingPunct="1">
              <a:spcBef>
                <a:spcPct val="0"/>
              </a:spcBef>
            </a:pPr>
            <a:r>
              <a:rPr lang="en-US" altLang="en-US" sz="1800" b="1" u="sng" dirty="0"/>
              <a:t>Intervening variables</a:t>
            </a:r>
          </a:p>
          <a:p>
            <a:pPr eaLnBrk="1" hangingPunct="1">
              <a:spcBef>
                <a:spcPct val="0"/>
              </a:spcBef>
            </a:pPr>
            <a:r>
              <a:rPr lang="en-US" altLang="en-US" sz="1800" dirty="0"/>
              <a:t>A set of </a:t>
            </a:r>
            <a:r>
              <a:rPr lang="en-US" altLang="en-US" sz="1800" b="1" dirty="0"/>
              <a:t>unobservable factors </a:t>
            </a:r>
            <a:r>
              <a:rPr lang="en-US" altLang="en-US" sz="1800" dirty="0"/>
              <a:t>which are the actual determinants of behavior</a:t>
            </a:r>
          </a:p>
          <a:p>
            <a:pPr eaLnBrk="1" hangingPunct="1">
              <a:spcBef>
                <a:spcPct val="0"/>
              </a:spcBef>
            </a:pPr>
            <a:r>
              <a:rPr lang="en-US" altLang="en-US" sz="1800" dirty="0"/>
              <a:t>Internal processes that connect the stimulus situation with the observed response. </a:t>
            </a:r>
          </a:p>
          <a:p>
            <a:pPr eaLnBrk="1" hangingPunct="1">
              <a:spcBef>
                <a:spcPct val="0"/>
              </a:spcBef>
            </a:pPr>
            <a:r>
              <a:rPr lang="en-US" altLang="en-US" sz="1800" dirty="0"/>
              <a:t>So make S-R proposition S-O-R where O is the organism and what is going on inside it to bring about the behavioral response to a given stimulus situation. </a:t>
            </a:r>
          </a:p>
          <a:p>
            <a:pPr eaLnBrk="1" hangingPunct="1">
              <a:spcBef>
                <a:spcPct val="0"/>
              </a:spcBef>
            </a:pPr>
            <a:endParaRPr lang="en-US" altLang="en-US" sz="1800" dirty="0"/>
          </a:p>
          <a:p>
            <a:pPr eaLnBrk="1" hangingPunct="1">
              <a:spcBef>
                <a:spcPct val="0"/>
              </a:spcBef>
            </a:pPr>
            <a:r>
              <a:rPr lang="en-US" altLang="en-US" sz="1800" dirty="0"/>
              <a:t>Example is hunger – Cannot see hunger but can hunger in a person in a lab based on when they last ate, amount of food consumed, and speed it was eaten. </a:t>
            </a:r>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B25AE3-6A8C-4040-A236-2AD5EE813A6B}"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Tree>
    <p:extLst>
      <p:ext uri="{BB962C8B-B14F-4D97-AF65-F5344CB8AC3E}">
        <p14:creationId xmlns:p14="http://schemas.microsoft.com/office/powerpoint/2010/main" val="27930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xfrm>
            <a:off x="381000" y="4389438"/>
            <a:ext cx="6172200" cy="446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b="1" u="sng" dirty="0"/>
              <a:t>Program</a:t>
            </a:r>
          </a:p>
          <a:p>
            <a:pPr eaLnBrk="1" hangingPunct="1">
              <a:spcBef>
                <a:spcPct val="0"/>
              </a:spcBef>
            </a:pPr>
            <a:r>
              <a:rPr lang="en-US" altLang="en-US" sz="1600" dirty="0"/>
              <a:t>Observed behavior of humans in interaction</a:t>
            </a:r>
          </a:p>
          <a:p>
            <a:pPr eaLnBrk="1" hangingPunct="1">
              <a:spcBef>
                <a:spcPct val="0"/>
              </a:spcBef>
            </a:pPr>
            <a:r>
              <a:rPr lang="en-US" altLang="en-US" sz="1600" dirty="0"/>
              <a:t>Did not use introspection and emphasized the importance of rewards or reinforcements in acquiring and modifying behavior</a:t>
            </a:r>
          </a:p>
          <a:p>
            <a:pPr eaLnBrk="1" hangingPunct="1">
              <a:spcBef>
                <a:spcPct val="0"/>
              </a:spcBef>
            </a:pPr>
            <a:endParaRPr lang="en-US" altLang="en-US" sz="1600" b="1" u="sng" dirty="0"/>
          </a:p>
          <a:p>
            <a:pPr eaLnBrk="1" hangingPunct="1">
              <a:spcBef>
                <a:spcPct val="0"/>
              </a:spcBef>
            </a:pPr>
            <a:r>
              <a:rPr lang="en-US" altLang="en-US" sz="1600" b="1" u="sng" dirty="0"/>
              <a:t>Machines?</a:t>
            </a:r>
          </a:p>
          <a:p>
            <a:pPr eaLnBrk="1" hangingPunct="1">
              <a:spcBef>
                <a:spcPct val="0"/>
              </a:spcBef>
            </a:pPr>
            <a:r>
              <a:rPr lang="en-US" altLang="en-US" sz="1600" dirty="0"/>
              <a:t>No. Responses do not happen automatically. </a:t>
            </a:r>
          </a:p>
          <a:p>
            <a:pPr eaLnBrk="1" hangingPunct="1">
              <a:spcBef>
                <a:spcPct val="0"/>
              </a:spcBef>
            </a:pPr>
            <a:endParaRPr lang="en-US" altLang="en-US" sz="1600" dirty="0"/>
          </a:p>
          <a:p>
            <a:pPr eaLnBrk="1" hangingPunct="1">
              <a:spcBef>
                <a:spcPct val="0"/>
              </a:spcBef>
            </a:pPr>
            <a:r>
              <a:rPr lang="en-US" altLang="en-US" sz="1600" dirty="0"/>
              <a:t>Reactions are self-activated or initiated by the person </a:t>
            </a:r>
          </a:p>
          <a:p>
            <a:pPr eaLnBrk="1" hangingPunct="1">
              <a:spcBef>
                <a:spcPct val="0"/>
              </a:spcBef>
            </a:pPr>
            <a:endParaRPr lang="en-US" altLang="en-US" sz="1600" dirty="0"/>
          </a:p>
          <a:p>
            <a:pPr eaLnBrk="1" hangingPunct="1">
              <a:spcBef>
                <a:spcPct val="0"/>
              </a:spcBef>
            </a:pPr>
            <a:r>
              <a:rPr lang="en-US" altLang="en-US" sz="1600" b="1" u="sng" dirty="0"/>
              <a:t>Vicarious reinforcement</a:t>
            </a:r>
          </a:p>
          <a:p>
            <a:pPr eaLnBrk="1" hangingPunct="1">
              <a:spcBef>
                <a:spcPct val="0"/>
              </a:spcBef>
            </a:pPr>
            <a:r>
              <a:rPr lang="en-US" altLang="en-US" sz="1600" dirty="0"/>
              <a:t>We learn through observing how other people behave and seeing the consequences of their behavior</a:t>
            </a:r>
          </a:p>
          <a:p>
            <a:pPr eaLnBrk="1" hangingPunct="1">
              <a:spcBef>
                <a:spcPct val="0"/>
              </a:spcBef>
            </a:pPr>
            <a:endParaRPr lang="en-US" altLang="en-US" sz="1600" dirty="0"/>
          </a:p>
          <a:p>
            <a:pPr eaLnBrk="1" hangingPunct="1">
              <a:spcBef>
                <a:spcPct val="0"/>
              </a:spcBef>
            </a:pPr>
            <a:r>
              <a:rPr lang="en-US" altLang="en-US" sz="1600" dirty="0"/>
              <a:t>Then later we visualize the consequences of a particular behavior we have not personally experienced and make a decision to behave or not similarly </a:t>
            </a:r>
          </a:p>
          <a:p>
            <a:pPr eaLnBrk="1" hangingPunct="1">
              <a:spcBef>
                <a:spcPct val="0"/>
              </a:spcBef>
            </a:pPr>
            <a:endParaRPr lang="en-US" altLang="en-US" sz="1600" dirty="0"/>
          </a:p>
          <a:p>
            <a:pPr eaLnBrk="1" hangingPunct="1">
              <a:spcBef>
                <a:spcPct val="0"/>
              </a:spcBef>
            </a:pPr>
            <a:endParaRPr lang="en-US" altLang="en-US" sz="1600" dirty="0"/>
          </a:p>
        </p:txBody>
      </p:sp>
      <p:sp>
        <p:nvSpPr>
          <p:cNvPr id="675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96CC07C-B218-4C31-8C0D-156DE72B3482}"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extLst>
      <p:ext uri="{BB962C8B-B14F-4D97-AF65-F5344CB8AC3E}">
        <p14:creationId xmlns:p14="http://schemas.microsoft.com/office/powerpoint/2010/main" val="11349089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D65670-577E-4422-BAF2-A0DBE121AFA2}"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800"/>
              <a:t>Social learning theory combines observation and reinforcement. </a:t>
            </a:r>
          </a:p>
          <a:p>
            <a:pPr eaLnBrk="1" hangingPunct="1">
              <a:spcBef>
                <a:spcPct val="0"/>
              </a:spcBef>
            </a:pPr>
            <a:endParaRPr lang="en-US" altLang="en-US" sz="2800"/>
          </a:p>
          <a:p>
            <a:pPr eaLnBrk="1" hangingPunct="1">
              <a:spcBef>
                <a:spcPct val="0"/>
              </a:spcBef>
            </a:pPr>
            <a:endParaRPr lang="en-US" altLang="en-US" sz="2800"/>
          </a:p>
        </p:txBody>
      </p:sp>
    </p:spTree>
    <p:extLst>
      <p:ext uri="{BB962C8B-B14F-4D97-AF65-F5344CB8AC3E}">
        <p14:creationId xmlns:p14="http://schemas.microsoft.com/office/powerpoint/2010/main" val="356135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Our ability to carefully consider our actions and the effect they have on others or ourselves, and to make such adjustments, is called </a:t>
            </a:r>
            <a:r>
              <a:rPr lang="en-US" sz="1400" b="1" kern="1200" dirty="0">
                <a:solidFill>
                  <a:schemeClr val="tx1"/>
                </a:solidFill>
                <a:effectLst/>
                <a:latin typeface="+mn-lt"/>
                <a:ea typeface="+mn-ea"/>
                <a:cs typeface="+mn-cs"/>
              </a:rPr>
              <a:t>self-regulation. </a:t>
            </a:r>
          </a:p>
          <a:p>
            <a:endParaRPr lang="en-US" sz="1400" b="1"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We self-regulate or self-direct more than just our actions. </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We can also control our thoughts, feelings, attitudes, and impulses.</a:t>
            </a:r>
          </a:p>
          <a:p>
            <a:endParaRPr lang="en-US" sz="1400" kern="1200" dirty="0">
              <a:solidFill>
                <a:schemeClr val="tx1"/>
              </a:solidFill>
              <a:effectLst/>
              <a:latin typeface="+mn-lt"/>
              <a:ea typeface="+mn-ea"/>
              <a:cs typeface="+mn-cs"/>
            </a:endParaRPr>
          </a:p>
          <a:p>
            <a:endParaRPr lang="en-US" sz="1400" kern="1200" dirty="0">
              <a:solidFill>
                <a:schemeClr val="tx1"/>
              </a:solidFill>
              <a:effectLst/>
              <a:latin typeface="+mn-lt"/>
              <a:ea typeface="+mn-ea"/>
              <a:cs typeface="+mn-cs"/>
            </a:endParaRPr>
          </a:p>
          <a:p>
            <a:endParaRPr lang="en-US" sz="1400" kern="1200" dirty="0">
              <a:solidFill>
                <a:schemeClr val="tx1"/>
              </a:solidFill>
              <a:effectLst/>
              <a:latin typeface="+mn-lt"/>
              <a:ea typeface="+mn-ea"/>
              <a:cs typeface="+mn-cs"/>
            </a:endParaRPr>
          </a:p>
          <a:p>
            <a:endParaRPr lang="en-US" sz="1400" dirty="0"/>
          </a:p>
          <a:p>
            <a:endParaRPr lang="en-US" dirty="0"/>
          </a:p>
        </p:txBody>
      </p:sp>
      <p:sp>
        <p:nvSpPr>
          <p:cNvPr id="4" name="Slide Number Placeholder 3"/>
          <p:cNvSpPr>
            <a:spLocks noGrp="1"/>
          </p:cNvSpPr>
          <p:nvPr>
            <p:ph type="sldNum" sz="quarter" idx="10"/>
          </p:nvPr>
        </p:nvSpPr>
        <p:spPr/>
        <p:txBody>
          <a:bodyPr/>
          <a:lstStyle/>
          <a:p>
            <a:fld id="{AA8A3DA9-01F1-4186-AE5C-9C75D813D95F}" type="slidenum">
              <a:rPr lang="en-US" smtClean="0"/>
              <a:t>8</a:t>
            </a:fld>
            <a:endParaRPr lang="en-US"/>
          </a:p>
        </p:txBody>
      </p:sp>
    </p:spTree>
    <p:extLst>
      <p:ext uri="{BB962C8B-B14F-4D97-AF65-F5344CB8AC3E}">
        <p14:creationId xmlns:p14="http://schemas.microsoft.com/office/powerpoint/2010/main" val="3525926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5C8223-CE42-42ED-9878-73D77F8D1116}"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
        <p:nvSpPr>
          <p:cNvPr id="1177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7764" name="Rectangle 3"/>
          <p:cNvSpPr>
            <a:spLocks noGrp="1" noChangeArrowheads="1"/>
          </p:cNvSpPr>
          <p:nvPr>
            <p:ph type="body" idx="1"/>
          </p:nvPr>
        </p:nvSpPr>
        <p:spPr bwMode="auto">
          <a:xfrm>
            <a:off x="914400" y="4389438"/>
            <a:ext cx="5029200" cy="4157662"/>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sz="2400">
                <a:ea typeface="MS PGothic" panose="020B0600070205080204" pitchFamily="34" charset="-128"/>
              </a:rPr>
              <a:t>Simple behaviors are more likely to be learned than complex ones. </a:t>
            </a:r>
          </a:p>
        </p:txBody>
      </p:sp>
    </p:spTree>
    <p:extLst>
      <p:ext uri="{BB962C8B-B14F-4D97-AF65-F5344CB8AC3E}">
        <p14:creationId xmlns:p14="http://schemas.microsoft.com/office/powerpoint/2010/main" val="1378528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A3DA9-01F1-4186-AE5C-9C75D813D95F}" type="slidenum">
              <a:rPr lang="en-US" smtClean="0"/>
              <a:t>40</a:t>
            </a:fld>
            <a:endParaRPr lang="en-US"/>
          </a:p>
        </p:txBody>
      </p:sp>
    </p:spTree>
    <p:extLst>
      <p:ext uri="{BB962C8B-B14F-4D97-AF65-F5344CB8AC3E}">
        <p14:creationId xmlns:p14="http://schemas.microsoft.com/office/powerpoint/2010/main" val="2587456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a:solidFill>
                  <a:schemeClr val="tx1"/>
                </a:solidFill>
                <a:effectLst/>
                <a:latin typeface="+mn-lt"/>
                <a:ea typeface="+mn-ea"/>
                <a:cs typeface="+mn-cs"/>
              </a:rPr>
              <a:t>Basic science</a:t>
            </a:r>
            <a:r>
              <a:rPr lang="en-US" sz="1600" kern="1200" dirty="0">
                <a:solidFill>
                  <a:schemeClr val="tx1"/>
                </a:solidFill>
                <a:effectLst/>
                <a:latin typeface="+mn-lt"/>
                <a:ea typeface="+mn-ea"/>
                <a:cs typeface="+mn-cs"/>
              </a:rPr>
              <a:t> is concerned with the acquisition of knowledge for the sake of the knowledge and nothing else while </a:t>
            </a:r>
          </a:p>
          <a:p>
            <a:endParaRPr lang="en-US" sz="1600" b="1"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applied science</a:t>
            </a:r>
            <a:r>
              <a:rPr lang="en-US" sz="1600" kern="1200" dirty="0">
                <a:solidFill>
                  <a:schemeClr val="tx1"/>
                </a:solidFill>
                <a:effectLst/>
                <a:latin typeface="+mn-lt"/>
                <a:ea typeface="+mn-ea"/>
                <a:cs typeface="+mn-cs"/>
              </a:rPr>
              <a:t> desires to find solutions to real-world problems. </a:t>
            </a:r>
          </a:p>
          <a:p>
            <a:endParaRPr lang="en-US" sz="1600" kern="1200" dirty="0">
              <a:solidFill>
                <a:schemeClr val="tx1"/>
              </a:solidFill>
              <a:effectLst/>
              <a:latin typeface="+mn-lt"/>
              <a:ea typeface="+mn-ea"/>
              <a:cs typeface="+mn-cs"/>
            </a:endParaRPr>
          </a:p>
          <a:p>
            <a:endParaRPr lang="en-US" sz="1600" kern="1200" dirty="0">
              <a:solidFill>
                <a:schemeClr val="tx1"/>
              </a:solidFill>
              <a:effectLst/>
              <a:latin typeface="+mn-lt"/>
              <a:ea typeface="+mn-ea"/>
              <a:cs typeface="+mn-cs"/>
            </a:endParaRPr>
          </a:p>
          <a:p>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terms of the study of learning, the pure/basic science approach is covered under the </a:t>
            </a:r>
            <a:r>
              <a:rPr lang="en-US" sz="1200" b="1" kern="1200" dirty="0">
                <a:solidFill>
                  <a:schemeClr val="tx1"/>
                </a:solidFill>
                <a:effectLst/>
                <a:latin typeface="+mn-lt"/>
                <a:ea typeface="+mn-ea"/>
                <a:cs typeface="+mn-cs"/>
              </a:rPr>
              <a:t>experimental analysis of behavior</a:t>
            </a:r>
            <a:r>
              <a:rPr lang="en-US" sz="1200" kern="1200" dirty="0">
                <a:solidFill>
                  <a:schemeClr val="tx1"/>
                </a:solidFill>
                <a:effectLst/>
                <a:latin typeface="+mn-lt"/>
                <a:ea typeface="+mn-ea"/>
                <a:cs typeface="+mn-cs"/>
              </a:rPr>
              <a:t>, while the applied science approach is represented by </a:t>
            </a:r>
            <a:r>
              <a:rPr lang="en-US" sz="1200" b="1" kern="1200" dirty="0">
                <a:solidFill>
                  <a:schemeClr val="tx1"/>
                </a:solidFill>
                <a:effectLst/>
                <a:latin typeface="+mn-lt"/>
                <a:ea typeface="+mn-ea"/>
                <a:cs typeface="+mn-cs"/>
              </a:rPr>
              <a:t>applied behavior analysis </a:t>
            </a:r>
            <a:r>
              <a:rPr lang="en-US" sz="1200" kern="1200" dirty="0">
                <a:solidFill>
                  <a:schemeClr val="tx1"/>
                </a:solidFill>
                <a:effectLst/>
                <a:latin typeface="+mn-lt"/>
                <a:ea typeface="+mn-ea"/>
                <a:cs typeface="+mn-cs"/>
              </a:rPr>
              <a:t>(ABA). </a:t>
            </a:r>
            <a:endParaRPr lang="en-US" sz="1600" dirty="0"/>
          </a:p>
        </p:txBody>
      </p:sp>
      <p:sp>
        <p:nvSpPr>
          <p:cNvPr id="4" name="Slide Number Placeholder 3"/>
          <p:cNvSpPr>
            <a:spLocks noGrp="1"/>
          </p:cNvSpPr>
          <p:nvPr>
            <p:ph type="sldNum" sz="quarter" idx="10"/>
          </p:nvPr>
        </p:nvSpPr>
        <p:spPr/>
        <p:txBody>
          <a:bodyPr/>
          <a:lstStyle/>
          <a:p>
            <a:fld id="{AA8A3DA9-01F1-4186-AE5C-9C75D813D95F}" type="slidenum">
              <a:rPr lang="en-US" smtClean="0"/>
              <a:t>43</a:t>
            </a:fld>
            <a:endParaRPr lang="en-US"/>
          </a:p>
        </p:txBody>
      </p:sp>
    </p:spTree>
    <p:extLst>
      <p:ext uri="{BB962C8B-B14F-4D97-AF65-F5344CB8AC3E}">
        <p14:creationId xmlns:p14="http://schemas.microsoft.com/office/powerpoint/2010/main" val="25340503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A3DA9-01F1-4186-AE5C-9C75D813D95F}" type="slidenum">
              <a:rPr lang="en-US" smtClean="0"/>
              <a:t>44</a:t>
            </a:fld>
            <a:endParaRPr lang="en-US"/>
          </a:p>
        </p:txBody>
      </p:sp>
    </p:spTree>
    <p:extLst>
      <p:ext uri="{BB962C8B-B14F-4D97-AF65-F5344CB8AC3E}">
        <p14:creationId xmlns:p14="http://schemas.microsoft.com/office/powerpoint/2010/main" val="11273762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The behavior will need to be measured both before and after any treatment is implemented.</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Whatever treatment is decided upon by the applied behavior analysist, everyday people in the child’s life will have to implement it.</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The behavior to be changed must be precisely defined.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Controlling variables, or the events in Steve’s environment that are related to the behavior in a functional way, need to be considered.</a:t>
            </a:r>
            <a:endParaRPr lang="en-US" sz="1600" dirty="0"/>
          </a:p>
        </p:txBody>
      </p:sp>
      <p:sp>
        <p:nvSpPr>
          <p:cNvPr id="4" name="Slide Number Placeholder 3"/>
          <p:cNvSpPr>
            <a:spLocks noGrp="1"/>
          </p:cNvSpPr>
          <p:nvPr>
            <p:ph type="sldNum" sz="quarter" idx="10"/>
          </p:nvPr>
        </p:nvSpPr>
        <p:spPr/>
        <p:txBody>
          <a:bodyPr/>
          <a:lstStyle/>
          <a:p>
            <a:fld id="{AA8A3DA9-01F1-4186-AE5C-9C75D813D95F}" type="slidenum">
              <a:rPr lang="en-US" smtClean="0"/>
              <a:t>45</a:t>
            </a:fld>
            <a:endParaRPr lang="en-US"/>
          </a:p>
        </p:txBody>
      </p:sp>
    </p:spTree>
    <p:extLst>
      <p:ext uri="{BB962C8B-B14F-4D97-AF65-F5344CB8AC3E}">
        <p14:creationId xmlns:p14="http://schemas.microsoft.com/office/powerpoint/2010/main" val="24433096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A3DA9-01F1-4186-AE5C-9C75D813D95F}" type="slidenum">
              <a:rPr lang="en-US" smtClean="0"/>
              <a:t>50</a:t>
            </a:fld>
            <a:endParaRPr lang="en-US"/>
          </a:p>
        </p:txBody>
      </p:sp>
    </p:spTree>
    <p:extLst>
      <p:ext uri="{BB962C8B-B14F-4D97-AF65-F5344CB8AC3E}">
        <p14:creationId xmlns:p14="http://schemas.microsoft.com/office/powerpoint/2010/main" val="2647201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It takes a great deal of willpower to not sleep in, get fast food for dinner, stay up late watching Netflix, or let demands in our environment overwhelm us. </a:t>
            </a:r>
          </a:p>
          <a:p>
            <a:r>
              <a:rPr lang="en-US" sz="1400" kern="1200" dirty="0">
                <a:solidFill>
                  <a:schemeClr val="tx1"/>
                </a:solidFill>
                <a:effectLst/>
                <a:latin typeface="+mn-lt"/>
                <a:ea typeface="+mn-ea"/>
                <a:cs typeface="+mn-cs"/>
              </a:rPr>
              <a:t> </a:t>
            </a:r>
          </a:p>
          <a:p>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8A3DA9-01F1-4186-AE5C-9C75D813D95F}" type="slidenum">
              <a:rPr lang="en-US" smtClean="0"/>
              <a:t>9</a:t>
            </a:fld>
            <a:endParaRPr lang="en-US"/>
          </a:p>
        </p:txBody>
      </p:sp>
    </p:spTree>
    <p:extLst>
      <p:ext uri="{BB962C8B-B14F-4D97-AF65-F5344CB8AC3E}">
        <p14:creationId xmlns:p14="http://schemas.microsoft.com/office/powerpoint/2010/main" val="4054604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1179513" y="30956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xfrm>
            <a:off x="701675" y="3949700"/>
            <a:ext cx="5607050" cy="5037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dirty="0">
                <a:latin typeface="Times New Roman" panose="02020603050405020304" pitchFamily="18" charset="0"/>
                <a:cs typeface="Times New Roman" panose="02020603050405020304" pitchFamily="18" charset="0"/>
              </a:rPr>
              <a:t>Early on, the science is characterized by the rival schools fighting with one another for dominance and are said to be in the </a:t>
            </a:r>
            <a:r>
              <a:rPr lang="en-US" altLang="en-US" sz="1600" b="1" dirty="0" err="1">
                <a:latin typeface="Times New Roman" panose="02020603050405020304" pitchFamily="18" charset="0"/>
                <a:cs typeface="Times New Roman" panose="02020603050405020304" pitchFamily="18" charset="0"/>
              </a:rPr>
              <a:t>preparadigmatic</a:t>
            </a:r>
            <a:r>
              <a:rPr lang="en-US" altLang="en-US" sz="1600" b="1" dirty="0">
                <a:latin typeface="Times New Roman" panose="02020603050405020304" pitchFamily="18" charset="0"/>
                <a:cs typeface="Times New Roman" panose="02020603050405020304" pitchFamily="18" charset="0"/>
              </a:rPr>
              <a:t> stage</a:t>
            </a:r>
            <a:r>
              <a:rPr lang="en-US" altLang="en-US" sz="1600" dirty="0">
                <a:latin typeface="Times New Roman" panose="02020603050405020304" pitchFamily="18" charset="0"/>
                <a:cs typeface="Times New Roman" panose="02020603050405020304" pitchFamily="18" charset="0"/>
              </a:rPr>
              <a:t>.</a:t>
            </a:r>
          </a:p>
          <a:p>
            <a:pPr eaLnBrk="1" hangingPunct="1">
              <a:spcBef>
                <a:spcPct val="0"/>
              </a:spcBef>
            </a:pPr>
            <a:endParaRPr lang="en-US" altLang="en-US" sz="1600" b="1" dirty="0">
              <a:latin typeface="Times New Roman" panose="02020603050405020304" pitchFamily="18" charset="0"/>
              <a:cs typeface="Times New Roman" panose="02020603050405020304" pitchFamily="18" charset="0"/>
            </a:endParaRPr>
          </a:p>
          <a:p>
            <a:pPr eaLnBrk="1" hangingPunct="1">
              <a:spcBef>
                <a:spcPct val="0"/>
              </a:spcBef>
            </a:pPr>
            <a:r>
              <a:rPr lang="en-US" altLang="en-US" sz="1600" dirty="0">
                <a:latin typeface="Times New Roman" panose="02020603050405020304" pitchFamily="18" charset="0"/>
                <a:cs typeface="Times New Roman" panose="02020603050405020304" pitchFamily="18" charset="0"/>
              </a:rPr>
              <a:t>When a discipline moves to having one school of thought or paradigm which dominates its theory and methodology it is said to be in the </a:t>
            </a:r>
            <a:r>
              <a:rPr lang="en-US" altLang="en-US" sz="1600" b="1" dirty="0">
                <a:latin typeface="Times New Roman" panose="02020603050405020304" pitchFamily="18" charset="0"/>
                <a:cs typeface="Times New Roman" panose="02020603050405020304" pitchFamily="18" charset="0"/>
              </a:rPr>
              <a:t>paradigmatic</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stage</a:t>
            </a:r>
            <a:r>
              <a:rPr lang="en-US" altLang="en-US" sz="1600" dirty="0">
                <a:latin typeface="Times New Roman" panose="02020603050405020304" pitchFamily="18" charset="0"/>
                <a:cs typeface="Times New Roman" panose="02020603050405020304" pitchFamily="18" charset="0"/>
              </a:rPr>
              <a:t>.</a:t>
            </a:r>
          </a:p>
          <a:p>
            <a:pPr eaLnBrk="1" hangingPunct="1">
              <a:spcBef>
                <a:spcPct val="0"/>
              </a:spcBef>
            </a:pPr>
            <a:endParaRPr lang="en-US" altLang="en-US" sz="1600" dirty="0">
              <a:latin typeface="Times New Roman" panose="02020603050405020304" pitchFamily="18" charset="0"/>
              <a:cs typeface="Times New Roman" panose="02020603050405020304" pitchFamily="18" charset="0"/>
            </a:endParaRPr>
          </a:p>
          <a:p>
            <a:pPr eaLnBrk="1" hangingPunct="1">
              <a:spcBef>
                <a:spcPct val="0"/>
              </a:spcBef>
            </a:pPr>
            <a:r>
              <a:rPr lang="en-US" altLang="en-US" sz="1600" dirty="0">
                <a:latin typeface="Times New Roman" panose="02020603050405020304" pitchFamily="18" charset="0"/>
                <a:cs typeface="Times New Roman" panose="02020603050405020304" pitchFamily="18" charset="0"/>
              </a:rPr>
              <a:t>The </a:t>
            </a:r>
            <a:r>
              <a:rPr lang="en-US" altLang="en-US" sz="1600" b="1" dirty="0">
                <a:latin typeface="Times New Roman" panose="02020603050405020304" pitchFamily="18" charset="0"/>
                <a:cs typeface="Times New Roman" panose="02020603050405020304" pitchFamily="18" charset="0"/>
              </a:rPr>
              <a:t>revolutionary stage</a:t>
            </a:r>
            <a:r>
              <a:rPr lang="en-US" altLang="en-US" sz="1600" dirty="0">
                <a:latin typeface="Times New Roman" panose="02020603050405020304" pitchFamily="18" charset="0"/>
                <a:cs typeface="Times New Roman" panose="02020603050405020304" pitchFamily="18" charset="0"/>
              </a:rPr>
              <a:t> occurs when a new school rises and attempts to displace the dominant one.</a:t>
            </a:r>
          </a:p>
          <a:p>
            <a:pPr eaLnBrk="1" hangingPunct="1">
              <a:spcBef>
                <a:spcPct val="0"/>
              </a:spcBef>
            </a:pPr>
            <a:endParaRPr lang="en-US" altLang="en-US" sz="1600"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2475" indent="-288925">
              <a:spcBef>
                <a:spcPct val="30000"/>
              </a:spcBef>
              <a:defRPr sz="1200">
                <a:solidFill>
                  <a:schemeClr val="tx1"/>
                </a:solidFill>
                <a:latin typeface="Calibri" panose="020F0502020204030204" pitchFamily="34" charset="0"/>
              </a:defRPr>
            </a:lvl2pPr>
            <a:lvl3pPr marL="1157288" indent="-230188">
              <a:spcBef>
                <a:spcPct val="30000"/>
              </a:spcBef>
              <a:defRPr sz="1200">
                <a:solidFill>
                  <a:schemeClr val="tx1"/>
                </a:solidFill>
                <a:latin typeface="Calibri" panose="020F0502020204030204" pitchFamily="34" charset="0"/>
              </a:defRPr>
            </a:lvl3pPr>
            <a:lvl4pPr marL="1620838" indent="-230188">
              <a:spcBef>
                <a:spcPct val="30000"/>
              </a:spcBef>
              <a:defRPr sz="1200">
                <a:solidFill>
                  <a:schemeClr val="tx1"/>
                </a:solidFill>
                <a:latin typeface="Calibri" panose="020F0502020204030204" pitchFamily="34" charset="0"/>
              </a:defRPr>
            </a:lvl4pPr>
            <a:lvl5pPr marL="2082800" indent="-230188">
              <a:spcBef>
                <a:spcPct val="30000"/>
              </a:spcBef>
              <a:defRPr sz="1200">
                <a:solidFill>
                  <a:schemeClr val="tx1"/>
                </a:solidFill>
                <a:latin typeface="Calibri" panose="020F0502020204030204" pitchFamily="34" charset="0"/>
              </a:defRPr>
            </a:lvl5pPr>
            <a:lvl6pPr marL="2540000" indent="-230188" eaLnBrk="0" fontAlgn="base" hangingPunct="0">
              <a:spcBef>
                <a:spcPct val="30000"/>
              </a:spcBef>
              <a:spcAft>
                <a:spcPct val="0"/>
              </a:spcAft>
              <a:defRPr sz="1200">
                <a:solidFill>
                  <a:schemeClr val="tx1"/>
                </a:solidFill>
                <a:latin typeface="Calibri" panose="020F0502020204030204" pitchFamily="34" charset="0"/>
              </a:defRPr>
            </a:lvl6pPr>
            <a:lvl7pPr marL="2997200" indent="-230188" eaLnBrk="0" fontAlgn="base" hangingPunct="0">
              <a:spcBef>
                <a:spcPct val="30000"/>
              </a:spcBef>
              <a:spcAft>
                <a:spcPct val="0"/>
              </a:spcAft>
              <a:defRPr sz="1200">
                <a:solidFill>
                  <a:schemeClr val="tx1"/>
                </a:solidFill>
                <a:latin typeface="Calibri" panose="020F0502020204030204" pitchFamily="34" charset="0"/>
              </a:defRPr>
            </a:lvl7pPr>
            <a:lvl8pPr marL="3454400" indent="-230188" eaLnBrk="0" fontAlgn="base" hangingPunct="0">
              <a:spcBef>
                <a:spcPct val="30000"/>
              </a:spcBef>
              <a:spcAft>
                <a:spcPct val="0"/>
              </a:spcAft>
              <a:defRPr sz="1200">
                <a:solidFill>
                  <a:schemeClr val="tx1"/>
                </a:solidFill>
                <a:latin typeface="Calibri" panose="020F0502020204030204" pitchFamily="34" charset="0"/>
              </a:defRPr>
            </a:lvl8pPr>
            <a:lvl9pPr marL="3911600" indent="-230188"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3B7A495-1FE4-4D18-9352-7386CC6C895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28956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1F0B5A5-BDE1-4D0B-A736-1E740770A10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94925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D41211-E661-46B8-9DD2-0572FE5C2255}"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60942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xfrm>
            <a:off x="685800" y="4389438"/>
            <a:ext cx="5486400" cy="446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800" dirty="0"/>
              <a:t>Wanted to destroy the old system of structuralism</a:t>
            </a:r>
          </a:p>
          <a:p>
            <a:pPr eaLnBrk="1" hangingPunct="1">
              <a:spcBef>
                <a:spcPct val="0"/>
              </a:spcBef>
            </a:pPr>
            <a:endParaRPr lang="en-US" altLang="en-US" sz="1800" dirty="0"/>
          </a:p>
          <a:p>
            <a:pPr eaLnBrk="1" hangingPunct="1">
              <a:spcBef>
                <a:spcPct val="0"/>
              </a:spcBef>
            </a:pPr>
            <a:r>
              <a:rPr lang="en-US" altLang="en-US" sz="1800" b="1" dirty="0"/>
              <a:t>Behaviorism</a:t>
            </a:r>
            <a:r>
              <a:rPr lang="en-US" altLang="en-US" sz="1800" dirty="0"/>
              <a:t> focuses on observable acts and events that could be described objectively with terms such as stimulus and response</a:t>
            </a:r>
          </a:p>
          <a:p>
            <a:pPr eaLnBrk="1" hangingPunct="1">
              <a:spcBef>
                <a:spcPct val="0"/>
              </a:spcBef>
            </a:pPr>
            <a:endParaRPr lang="en-US" altLang="en-US" sz="1800" dirty="0"/>
          </a:p>
          <a:p>
            <a:pPr eaLnBrk="1" hangingPunct="1">
              <a:spcBef>
                <a:spcPct val="0"/>
              </a:spcBef>
            </a:pPr>
            <a:r>
              <a:rPr lang="en-US" altLang="en-US" sz="1800" dirty="0"/>
              <a:t>Rejected the idea of consciousness </a:t>
            </a:r>
          </a:p>
          <a:p>
            <a:pPr eaLnBrk="1" hangingPunct="1">
              <a:spcBef>
                <a:spcPct val="0"/>
              </a:spcBef>
            </a:pPr>
            <a:endParaRPr lang="en-US" altLang="en-US" sz="1800" dirty="0"/>
          </a:p>
          <a:p>
            <a:pPr eaLnBrk="1" hangingPunct="1">
              <a:spcBef>
                <a:spcPct val="0"/>
              </a:spcBef>
            </a:pPr>
            <a:r>
              <a:rPr lang="en-US" altLang="en-US" sz="1800" dirty="0"/>
              <a:t>Believed introspection to be irrelevant and of no use to a science of behavior. </a:t>
            </a: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92CEC7-DF63-4D00-B4BE-C3C7EC99EC29}"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4404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t>Stage 2</a:t>
            </a:r>
          </a:p>
          <a:p>
            <a:pPr eaLnBrk="1" hangingPunct="1">
              <a:spcBef>
                <a:spcPct val="0"/>
              </a:spcBef>
            </a:pPr>
            <a:r>
              <a:rPr lang="en-US" altLang="en-US" sz="2400" dirty="0"/>
              <a:t>Tolman, Hull, and Skinner</a:t>
            </a:r>
          </a:p>
          <a:p>
            <a:pPr eaLnBrk="1" hangingPunct="1">
              <a:spcBef>
                <a:spcPct val="0"/>
              </a:spcBef>
            </a:pPr>
            <a:endParaRPr lang="en-US" altLang="en-US" sz="2400" dirty="0"/>
          </a:p>
          <a:p>
            <a:pPr eaLnBrk="1" hangingPunct="1">
              <a:spcBef>
                <a:spcPct val="0"/>
              </a:spcBef>
            </a:pPr>
            <a:r>
              <a:rPr lang="en-US" altLang="en-US" sz="2400" dirty="0"/>
              <a:t>Stage 3</a:t>
            </a:r>
          </a:p>
          <a:p>
            <a:pPr eaLnBrk="1" hangingPunct="1">
              <a:spcBef>
                <a:spcPct val="0"/>
              </a:spcBef>
            </a:pPr>
            <a:r>
              <a:rPr lang="en-US" altLang="en-US" sz="2400" dirty="0"/>
              <a:t>Rotter and Bandura</a:t>
            </a:r>
          </a:p>
          <a:p>
            <a:pPr eaLnBrk="1" hangingPunct="1">
              <a:spcBef>
                <a:spcPct val="0"/>
              </a:spcBef>
            </a:pPr>
            <a:endParaRPr lang="en-US" altLang="en-US" dirty="0"/>
          </a:p>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00724F-06F1-430A-A92E-EC5D29CB731D}"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412373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0D1F458-3136-44E0-9174-405656258959}" type="datetimeFigureOut">
              <a:rPr lang="en-US"/>
              <a:pPr>
                <a:defRPr/>
              </a:pPr>
              <a:t>8/23/2021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D3A8F2E-5084-477D-B71F-8E5F0F14B9E2}" type="slidenum">
              <a:rPr lang="en-US" altLang="en-US"/>
              <a:pPr/>
              <a:t>‹#›</a:t>
            </a:fld>
            <a:endParaRPr lang="en-US" altLang="en-US"/>
          </a:p>
        </p:txBody>
      </p:sp>
    </p:spTree>
    <p:extLst>
      <p:ext uri="{BB962C8B-B14F-4D97-AF65-F5344CB8AC3E}">
        <p14:creationId xmlns:p14="http://schemas.microsoft.com/office/powerpoint/2010/main" val="3740110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31BAA6-DEF6-4D0E-862F-45F49944FBD1}" type="datetimeFigureOut">
              <a:rPr lang="en-US"/>
              <a:pPr>
                <a:defRPr/>
              </a:pPr>
              <a:t>8/23/2021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BF02F9-DC72-4F39-8183-BAD1C4458A38}" type="slidenum">
              <a:rPr lang="en-US" altLang="en-US"/>
              <a:pPr/>
              <a:t>‹#›</a:t>
            </a:fld>
            <a:endParaRPr lang="en-US" altLang="en-US"/>
          </a:p>
        </p:txBody>
      </p:sp>
    </p:spTree>
    <p:extLst>
      <p:ext uri="{BB962C8B-B14F-4D97-AF65-F5344CB8AC3E}">
        <p14:creationId xmlns:p14="http://schemas.microsoft.com/office/powerpoint/2010/main" val="4147886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328E96-8780-4215-BB9C-3C2D7CADB480}" type="datetimeFigureOut">
              <a:rPr lang="en-US"/>
              <a:pPr>
                <a:defRPr/>
              </a:pPr>
              <a:t>8/23/2021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A12852-9BE5-41F5-B2CC-CDA9CEFEEB69}" type="slidenum">
              <a:rPr lang="en-US" altLang="en-US"/>
              <a:pPr/>
              <a:t>‹#›</a:t>
            </a:fld>
            <a:endParaRPr lang="en-US" altLang="en-US"/>
          </a:p>
        </p:txBody>
      </p:sp>
    </p:spTree>
    <p:extLst>
      <p:ext uri="{BB962C8B-B14F-4D97-AF65-F5344CB8AC3E}">
        <p14:creationId xmlns:p14="http://schemas.microsoft.com/office/powerpoint/2010/main" val="3159141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EE79B7A-5B55-46C0-B57C-55433CDE2808}" type="datetimeFigureOut">
              <a:rPr lang="en-US"/>
              <a:pPr>
                <a:defRPr/>
              </a:pPr>
              <a:t>8/23/2021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F6A0B0F-C194-4017-AF80-1E651A4D66CC}" type="slidenum">
              <a:rPr lang="en-US" altLang="en-US"/>
              <a:pPr/>
              <a:t>‹#›</a:t>
            </a:fld>
            <a:endParaRPr lang="en-US" altLang="en-US"/>
          </a:p>
        </p:txBody>
      </p:sp>
    </p:spTree>
    <p:extLst>
      <p:ext uri="{BB962C8B-B14F-4D97-AF65-F5344CB8AC3E}">
        <p14:creationId xmlns:p14="http://schemas.microsoft.com/office/powerpoint/2010/main" val="2936793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54892C6-466C-4424-B44C-82314E5CEC79}" type="datetimeFigureOut">
              <a:rPr lang="en-US"/>
              <a:pPr>
                <a:defRPr/>
              </a:pPr>
              <a:t>8/23/2021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AD0BFDE-B9EB-4850-A09B-E77F10FB9B52}" type="slidenum">
              <a:rPr lang="en-US" altLang="en-US"/>
              <a:pPr/>
              <a:t>‹#›</a:t>
            </a:fld>
            <a:endParaRPr lang="en-US" altLang="en-US"/>
          </a:p>
        </p:txBody>
      </p:sp>
    </p:spTree>
    <p:extLst>
      <p:ext uri="{BB962C8B-B14F-4D97-AF65-F5344CB8AC3E}">
        <p14:creationId xmlns:p14="http://schemas.microsoft.com/office/powerpoint/2010/main" val="3449706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B5600D8-156D-40D7-B0F3-BED077EC419A}" type="datetimeFigureOut">
              <a:rPr lang="en-US"/>
              <a:pPr>
                <a:defRPr/>
              </a:pPr>
              <a:t>8/23/2021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824541A-AD54-43D1-8FDA-7CD95B0D8F12}" type="slidenum">
              <a:rPr lang="en-US" altLang="en-US"/>
              <a:pPr/>
              <a:t>‹#›</a:t>
            </a:fld>
            <a:endParaRPr lang="en-US" altLang="en-US"/>
          </a:p>
        </p:txBody>
      </p:sp>
    </p:spTree>
    <p:extLst>
      <p:ext uri="{BB962C8B-B14F-4D97-AF65-F5344CB8AC3E}">
        <p14:creationId xmlns:p14="http://schemas.microsoft.com/office/powerpoint/2010/main" val="1867478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0EB7C3-39F8-47E1-B946-BCD0C6520687}" type="datetimeFigureOut">
              <a:rPr lang="en-US"/>
              <a:pPr>
                <a:defRPr/>
              </a:pPr>
              <a:t>8/23/2021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FA6EB09-3A57-4CA2-AF0A-E29CEBA0DB97}" type="slidenum">
              <a:rPr lang="en-US" altLang="en-US"/>
              <a:pPr/>
              <a:t>‹#›</a:t>
            </a:fld>
            <a:endParaRPr lang="en-US" altLang="en-US"/>
          </a:p>
        </p:txBody>
      </p:sp>
    </p:spTree>
    <p:extLst>
      <p:ext uri="{BB962C8B-B14F-4D97-AF65-F5344CB8AC3E}">
        <p14:creationId xmlns:p14="http://schemas.microsoft.com/office/powerpoint/2010/main" val="2389846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CFBB30-1F26-4551-9AF8-4BD918083CC2}" type="datetimeFigureOut">
              <a:rPr lang="en-US"/>
              <a:pPr>
                <a:defRPr/>
              </a:pPr>
              <a:t>8/23/2021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03267EF-FE9A-408A-AA8D-84121969B94E}" type="slidenum">
              <a:rPr lang="en-US" altLang="en-US"/>
              <a:pPr/>
              <a:t>‹#›</a:t>
            </a:fld>
            <a:endParaRPr lang="en-US" altLang="en-US"/>
          </a:p>
        </p:txBody>
      </p:sp>
    </p:spTree>
    <p:extLst>
      <p:ext uri="{BB962C8B-B14F-4D97-AF65-F5344CB8AC3E}">
        <p14:creationId xmlns:p14="http://schemas.microsoft.com/office/powerpoint/2010/main" val="227645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CD6F7BD-C292-4CD2-80B7-05081CF48B8E}" type="datetimeFigureOut">
              <a:rPr lang="en-US"/>
              <a:pPr>
                <a:defRPr/>
              </a:pPr>
              <a:t>8/23/2021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CF6EE60-BE16-4C87-8771-83D6D9F44091}" type="slidenum">
              <a:rPr lang="en-US" altLang="en-US"/>
              <a:pPr/>
              <a:t>‹#›</a:t>
            </a:fld>
            <a:endParaRPr lang="en-US" altLang="en-US"/>
          </a:p>
        </p:txBody>
      </p:sp>
    </p:spTree>
    <p:extLst>
      <p:ext uri="{BB962C8B-B14F-4D97-AF65-F5344CB8AC3E}">
        <p14:creationId xmlns:p14="http://schemas.microsoft.com/office/powerpoint/2010/main" val="2236916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DF1E09F-A00A-42F0-89D2-8E68088B0AE8}" type="datetimeFigureOut">
              <a:rPr lang="en-US"/>
              <a:pPr>
                <a:defRPr/>
              </a:pPr>
              <a:t>8/23/2021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BC4A297-DEBF-444D-8DC1-11C68F46E48B}" type="slidenum">
              <a:rPr lang="en-US" altLang="en-US"/>
              <a:pPr/>
              <a:t>‹#›</a:t>
            </a:fld>
            <a:endParaRPr lang="en-US" altLang="en-US"/>
          </a:p>
        </p:txBody>
      </p:sp>
    </p:spTree>
    <p:extLst>
      <p:ext uri="{BB962C8B-B14F-4D97-AF65-F5344CB8AC3E}">
        <p14:creationId xmlns:p14="http://schemas.microsoft.com/office/powerpoint/2010/main" val="3661936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4324B2-5691-4E19-B530-96B7653B36E2}" type="datetimeFigureOut">
              <a:rPr lang="en-US"/>
              <a:pPr>
                <a:defRPr/>
              </a:pPr>
              <a:t>8/23/2021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540907E-3E2D-4BF8-9A47-0DFEB376AA92}" type="slidenum">
              <a:rPr lang="en-US" altLang="en-US"/>
              <a:pPr/>
              <a:t>‹#›</a:t>
            </a:fld>
            <a:endParaRPr lang="en-US" altLang="en-US"/>
          </a:p>
        </p:txBody>
      </p:sp>
    </p:spTree>
    <p:extLst>
      <p:ext uri="{BB962C8B-B14F-4D97-AF65-F5344CB8AC3E}">
        <p14:creationId xmlns:p14="http://schemas.microsoft.com/office/powerpoint/2010/main" val="2604120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261600" cy="1143000"/>
          </a:xfrm>
        </p:spPr>
        <p:txBody>
          <a:bodyPr/>
          <a:lstStyle/>
          <a:p>
            <a:r>
              <a:rPr lang="en-US"/>
              <a:t>Click to edit Master title style</a:t>
            </a:r>
          </a:p>
        </p:txBody>
      </p:sp>
      <p:sp>
        <p:nvSpPr>
          <p:cNvPr id="3" name="Text Placeholder 2"/>
          <p:cNvSpPr>
            <a:spLocks noGrp="1"/>
          </p:cNvSpPr>
          <p:nvPr>
            <p:ph type="body" sz="half" idx="1"/>
          </p:nvPr>
        </p:nvSpPr>
        <p:spPr>
          <a:xfrm>
            <a:off x="1016000" y="1905000"/>
            <a:ext cx="50292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48400" y="19050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48400" y="4000500"/>
            <a:ext cx="50292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5A44B011-38BC-4178-BABC-846D85EEC83A}" type="slidenum">
              <a:rPr lang="en-US" altLang="en-US"/>
              <a:pPr/>
              <a:t>‹#›</a:t>
            </a:fld>
            <a:endParaRPr lang="en-US" altLang="en-US"/>
          </a:p>
        </p:txBody>
      </p:sp>
    </p:spTree>
    <p:extLst>
      <p:ext uri="{BB962C8B-B14F-4D97-AF65-F5344CB8AC3E}">
        <p14:creationId xmlns:p14="http://schemas.microsoft.com/office/powerpoint/2010/main" val="46271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2B47742-84AE-4088-8ADE-078F0CCD0EED}" type="datetimeFigureOut">
              <a:rPr lang="en-US"/>
              <a:pPr>
                <a:defRPr/>
              </a:pPr>
              <a:t>8/23/2021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7D097966-1300-4EA8-9FA7-E9FC280D26ED}" type="slidenum">
              <a:rPr lang="en-US" altLang="en-US"/>
              <a:pPr/>
              <a:t>‹#›</a:t>
            </a:fld>
            <a:endParaRPr lang="en-US" altLang="en-US"/>
          </a:p>
        </p:txBody>
      </p:sp>
    </p:spTree>
    <p:extLst>
      <p:ext uri="{BB962C8B-B14F-4D97-AF65-F5344CB8AC3E}">
        <p14:creationId xmlns:p14="http://schemas.microsoft.com/office/powerpoint/2010/main" val="4293523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9.jpeg"/><Relationship Id="rId2" Type="http://schemas.openxmlformats.org/officeDocument/2006/relationships/slideLayout" Target="../slideLayouts/slideLayout23.xml"/><Relationship Id="rId1" Type="http://schemas.openxmlformats.org/officeDocument/2006/relationships/tags" Target="../tags/tag1.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3.xml"/><Relationship Id="rId1" Type="http://schemas.openxmlformats.org/officeDocument/2006/relationships/tags" Target="../tags/tag5.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hyperlink" Target="http://www.youtube.com/watch?v=Pr0OTCVtHbU"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1: Basics of Behavior Modification</a:t>
            </a:r>
          </a:p>
        </p:txBody>
      </p:sp>
      <p:sp>
        <p:nvSpPr>
          <p:cNvPr id="3" name="Subtitle 2"/>
          <p:cNvSpPr>
            <a:spLocks noGrp="1"/>
          </p:cNvSpPr>
          <p:nvPr>
            <p:ph type="subTitle" idx="1"/>
          </p:nvPr>
        </p:nvSpPr>
        <p:spPr>
          <a:xfrm>
            <a:off x="1524000" y="4350058"/>
            <a:ext cx="9144000" cy="907742"/>
          </a:xfrm>
        </p:spPr>
        <p:txBody>
          <a:bodyPr>
            <a:normAutofit/>
          </a:bodyPr>
          <a:lstStyle/>
          <a:p>
            <a:r>
              <a:rPr lang="en-US" sz="3200" dirty="0"/>
              <a:t>Part I. Setting the Stage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1.2</a:t>
            </a:r>
          </a:p>
        </p:txBody>
      </p:sp>
      <p:sp>
        <p:nvSpPr>
          <p:cNvPr id="5" name="Text Placeholder 4"/>
          <p:cNvSpPr>
            <a:spLocks noGrp="1"/>
          </p:cNvSpPr>
          <p:nvPr>
            <p:ph type="body" idx="1"/>
          </p:nvPr>
        </p:nvSpPr>
        <p:spPr/>
        <p:txBody>
          <a:bodyPr/>
          <a:lstStyle/>
          <a:p>
            <a:r>
              <a:rPr lang="en-US" dirty="0"/>
              <a:t>The Historical Context of Behaviorism</a:t>
            </a:r>
          </a:p>
        </p:txBody>
      </p:sp>
    </p:spTree>
    <p:extLst>
      <p:ext uri="{BB962C8B-B14F-4D97-AF65-F5344CB8AC3E}">
        <p14:creationId xmlns:p14="http://schemas.microsoft.com/office/powerpoint/2010/main" val="1242139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a:t>Schools of Thought</a:t>
            </a:r>
          </a:p>
        </p:txBody>
      </p:sp>
      <p:sp>
        <p:nvSpPr>
          <p:cNvPr id="18435" name="Content Placeholder 2"/>
          <p:cNvSpPr>
            <a:spLocks noGrp="1"/>
          </p:cNvSpPr>
          <p:nvPr>
            <p:ph idx="1"/>
          </p:nvPr>
        </p:nvSpPr>
        <p:spPr>
          <a:xfrm>
            <a:off x="1981200" y="1600200"/>
            <a:ext cx="8229600" cy="4876800"/>
          </a:xfrm>
        </p:spPr>
        <p:txBody>
          <a:bodyPr/>
          <a:lstStyle/>
          <a:p>
            <a:pPr eaLnBrk="1" hangingPunct="1">
              <a:defRPr/>
            </a:pPr>
            <a:r>
              <a:rPr lang="en-US" altLang="en-US" sz="2800" dirty="0"/>
              <a:t>Refers to a group of psychologists who have become:</a:t>
            </a:r>
          </a:p>
          <a:p>
            <a:pPr lvl="1" eaLnBrk="1" hangingPunct="1">
              <a:defRPr/>
            </a:pPr>
            <a:r>
              <a:rPr lang="en-US" dirty="0">
                <a:solidFill>
                  <a:srgbClr val="FF0000"/>
                </a:solidFill>
              </a:rPr>
              <a:t>linked to one ideological framework</a:t>
            </a:r>
          </a:p>
          <a:p>
            <a:pPr lvl="1" eaLnBrk="1" hangingPunct="1">
              <a:defRPr/>
            </a:pPr>
            <a:r>
              <a:rPr lang="en-US" dirty="0">
                <a:solidFill>
                  <a:srgbClr val="FF0000"/>
                </a:solidFill>
              </a:rPr>
              <a:t>work on common problems</a:t>
            </a:r>
          </a:p>
          <a:p>
            <a:pPr lvl="1" eaLnBrk="1" hangingPunct="1">
              <a:defRPr/>
            </a:pPr>
            <a:r>
              <a:rPr lang="en-US" dirty="0">
                <a:solidFill>
                  <a:srgbClr val="FF0000"/>
                </a:solidFill>
              </a:rPr>
              <a:t>use common methods</a:t>
            </a:r>
          </a:p>
          <a:p>
            <a:pPr lvl="1" eaLnBrk="1" hangingPunct="1">
              <a:defRPr/>
            </a:pPr>
            <a:r>
              <a:rPr lang="en-US" dirty="0"/>
              <a:t>and are possibly linked to one particular individual or geographical region</a:t>
            </a:r>
            <a:endParaRPr lang="en-US" altLang="en-US" sz="2400" dirty="0"/>
          </a:p>
          <a:p>
            <a:pPr eaLnBrk="1" hangingPunct="1">
              <a:defRPr/>
            </a:pPr>
            <a:r>
              <a:rPr lang="en-US" altLang="en-US" sz="2800" dirty="0"/>
              <a:t>Stages</a:t>
            </a:r>
          </a:p>
          <a:p>
            <a:pPr lvl="1" eaLnBrk="1" hangingPunct="1">
              <a:defRPr/>
            </a:pPr>
            <a:r>
              <a:rPr lang="en-US" altLang="en-US" sz="2400" dirty="0" err="1"/>
              <a:t>Preparadigmatic</a:t>
            </a:r>
            <a:endParaRPr lang="en-US" altLang="en-US" sz="2400" dirty="0"/>
          </a:p>
          <a:p>
            <a:pPr lvl="1" eaLnBrk="1" hangingPunct="1">
              <a:defRPr/>
            </a:pPr>
            <a:r>
              <a:rPr lang="en-US" altLang="en-US" sz="2400" dirty="0"/>
              <a:t>Paradigmatic</a:t>
            </a:r>
          </a:p>
          <a:p>
            <a:pPr lvl="1" eaLnBrk="1" hangingPunct="1">
              <a:defRPr/>
            </a:pPr>
            <a:r>
              <a:rPr lang="en-US" altLang="en-US" sz="2400" dirty="0"/>
              <a:t>Revolutionary</a:t>
            </a:r>
          </a:p>
          <a:p>
            <a:pPr lvl="1" eaLnBrk="1" hangingPunct="1">
              <a:buFont typeface="Arial" panose="020B0604020202020204" pitchFamily="34" charset="0"/>
              <a:buNone/>
              <a:defRPr/>
            </a:pPr>
            <a:endParaRPr lang="en-US" altLang="en-US" sz="2400" dirty="0"/>
          </a:p>
          <a:p>
            <a:pPr marL="457200" lvl="1" indent="0" eaLnBrk="1" hangingPunct="1">
              <a:buNone/>
              <a:defRPr/>
            </a:pPr>
            <a:endParaRPr lang="en-US" altLang="en-US" sz="2400" dirty="0"/>
          </a:p>
        </p:txBody>
      </p:sp>
    </p:spTree>
    <p:extLst>
      <p:ext uri="{BB962C8B-B14F-4D97-AF65-F5344CB8AC3E}">
        <p14:creationId xmlns:p14="http://schemas.microsoft.com/office/powerpoint/2010/main" val="3933045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What Are the Schools?</a:t>
            </a:r>
          </a:p>
        </p:txBody>
      </p:sp>
      <p:sp>
        <p:nvSpPr>
          <p:cNvPr id="3" name="Content Placeholder 2"/>
          <p:cNvSpPr>
            <a:spLocks noGrp="1"/>
          </p:cNvSpPr>
          <p:nvPr>
            <p:ph idx="1"/>
          </p:nvPr>
        </p:nvSpPr>
        <p:spPr>
          <a:xfrm>
            <a:off x="1981200" y="1600200"/>
            <a:ext cx="8229600" cy="4953000"/>
          </a:xfrm>
        </p:spPr>
        <p:txBody>
          <a:bodyPr/>
          <a:lstStyle/>
          <a:p>
            <a:r>
              <a:rPr lang="en-US" altLang="en-US" dirty="0"/>
              <a:t>Structuralism – late 1800s to early 1900s</a:t>
            </a:r>
            <a:endParaRPr lang="en-US" altLang="en-US" b="1" dirty="0"/>
          </a:p>
          <a:p>
            <a:r>
              <a:rPr lang="en-US" altLang="en-US" dirty="0"/>
              <a:t>Functionalism – early 1900s through world wars and beyond as applied psychology</a:t>
            </a:r>
          </a:p>
          <a:p>
            <a:r>
              <a:rPr lang="en-US" altLang="en-US" dirty="0"/>
              <a:t>Psychoanalysis – late 1800s to early 1900s (Freud) – Neo Freudians into the 1930s </a:t>
            </a:r>
          </a:p>
          <a:p>
            <a:r>
              <a:rPr lang="en-US" altLang="en-US" dirty="0"/>
              <a:t>Gestalt Psychology – 1912 – obsolete after 1940s </a:t>
            </a:r>
          </a:p>
          <a:p>
            <a:r>
              <a:rPr lang="en-US" altLang="en-US" b="1" dirty="0"/>
              <a:t>Behaviorism</a:t>
            </a:r>
            <a:r>
              <a:rPr lang="en-US" altLang="en-US" dirty="0"/>
              <a:t> – 1913 – three waves through 1990 </a:t>
            </a:r>
          </a:p>
        </p:txBody>
      </p:sp>
    </p:spTree>
    <p:extLst>
      <p:ext uri="{BB962C8B-B14F-4D97-AF65-F5344CB8AC3E}">
        <p14:creationId xmlns:p14="http://schemas.microsoft.com/office/powerpoint/2010/main" val="2133440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What Are the Schools?</a:t>
            </a:r>
          </a:p>
        </p:txBody>
      </p:sp>
      <p:sp>
        <p:nvSpPr>
          <p:cNvPr id="3" name="Content Placeholder 2"/>
          <p:cNvSpPr>
            <a:spLocks noGrp="1"/>
          </p:cNvSpPr>
          <p:nvPr>
            <p:ph idx="1"/>
          </p:nvPr>
        </p:nvSpPr>
        <p:spPr/>
        <p:txBody>
          <a:bodyPr/>
          <a:lstStyle/>
          <a:p>
            <a:r>
              <a:rPr lang="en-US" altLang="en-US"/>
              <a:t>Humanistic Psychology – 1950s – killed itself </a:t>
            </a:r>
          </a:p>
          <a:p>
            <a:r>
              <a:rPr lang="en-US" altLang="en-US"/>
              <a:t>Cognitive Psychology – 1960s – still exists today </a:t>
            </a:r>
          </a:p>
          <a:p>
            <a:r>
              <a:rPr lang="en-US" altLang="en-US"/>
              <a:t>Evolutionary Psychology – still exists today </a:t>
            </a:r>
          </a:p>
          <a:p>
            <a:r>
              <a:rPr lang="en-US" altLang="en-US"/>
              <a:t>Positive Psychology – 1998 – still exists today </a:t>
            </a:r>
          </a:p>
        </p:txBody>
      </p:sp>
    </p:spTree>
    <p:extLst>
      <p:ext uri="{BB962C8B-B14F-4D97-AF65-F5344CB8AC3E}">
        <p14:creationId xmlns:p14="http://schemas.microsoft.com/office/powerpoint/2010/main" val="3434997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a:t>1913</a:t>
            </a:r>
          </a:p>
        </p:txBody>
      </p:sp>
      <p:sp>
        <p:nvSpPr>
          <p:cNvPr id="3" name="Content Placeholder 2"/>
          <p:cNvSpPr>
            <a:spLocks noGrp="1"/>
          </p:cNvSpPr>
          <p:nvPr>
            <p:ph idx="1"/>
          </p:nvPr>
        </p:nvSpPr>
        <p:spPr/>
        <p:txBody>
          <a:bodyPr/>
          <a:lstStyle/>
          <a:p>
            <a:pPr eaLnBrk="1" hangingPunct="1"/>
            <a:r>
              <a:rPr lang="en-US" altLang="en-US"/>
              <a:t>Rise of a new </a:t>
            </a:r>
            <a:r>
              <a:rPr lang="en-US" altLang="en-US" b="1"/>
              <a:t>PROTEST</a:t>
            </a:r>
            <a:r>
              <a:rPr lang="en-US" altLang="en-US"/>
              <a:t> movement </a:t>
            </a:r>
          </a:p>
          <a:p>
            <a:pPr eaLnBrk="1" hangingPunct="1"/>
            <a:endParaRPr lang="en-US" altLang="en-US"/>
          </a:p>
          <a:p>
            <a:pPr eaLnBrk="1" hangingPunct="1"/>
            <a:r>
              <a:rPr lang="en-US" altLang="en-US"/>
              <a:t>Its intention – </a:t>
            </a:r>
            <a:r>
              <a:rPr lang="en-US" altLang="en-US" b="1"/>
              <a:t>DIVIDE and CONQUER</a:t>
            </a:r>
          </a:p>
          <a:p>
            <a:pPr eaLnBrk="1" hangingPunct="1"/>
            <a:endParaRPr lang="en-US" altLang="en-US"/>
          </a:p>
          <a:p>
            <a:pPr eaLnBrk="1" hangingPunct="1"/>
            <a:r>
              <a:rPr lang="en-US" altLang="en-US"/>
              <a:t>Its name – </a:t>
            </a:r>
            <a:r>
              <a:rPr lang="en-US" altLang="en-US">
                <a:solidFill>
                  <a:srgbClr val="FF0000"/>
                </a:solidFill>
              </a:rPr>
              <a:t>BEHAVIORISM</a:t>
            </a:r>
          </a:p>
          <a:p>
            <a:pPr eaLnBrk="1" hangingPunct="1"/>
            <a:endParaRPr lang="en-US" altLang="en-US"/>
          </a:p>
          <a:p>
            <a:pPr eaLnBrk="1" hangingPunct="1"/>
            <a:r>
              <a:rPr lang="en-US" altLang="en-US"/>
              <a:t>Its promoter – JOHN B. </a:t>
            </a:r>
            <a:r>
              <a:rPr lang="en-US" altLang="en-US">
                <a:solidFill>
                  <a:srgbClr val="FF0000"/>
                </a:solidFill>
              </a:rPr>
              <a:t>WATSON</a:t>
            </a:r>
          </a:p>
        </p:txBody>
      </p:sp>
    </p:spTree>
    <p:extLst>
      <p:ext uri="{BB962C8B-B14F-4D97-AF65-F5344CB8AC3E}">
        <p14:creationId xmlns:p14="http://schemas.microsoft.com/office/powerpoint/2010/main" val="4169567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t>Three Stages of Behaviorism</a:t>
            </a:r>
          </a:p>
        </p:txBody>
      </p:sp>
      <p:sp>
        <p:nvSpPr>
          <p:cNvPr id="3" name="Content Placeholder 2"/>
          <p:cNvSpPr>
            <a:spLocks noGrp="1"/>
          </p:cNvSpPr>
          <p:nvPr>
            <p:ph idx="1"/>
          </p:nvPr>
        </p:nvSpPr>
        <p:spPr>
          <a:xfrm>
            <a:off x="1981200" y="1600200"/>
            <a:ext cx="8229600" cy="5042916"/>
          </a:xfrm>
        </p:spPr>
        <p:txBody>
          <a:bodyPr rtlCol="0">
            <a:normAutofit fontScale="92500" lnSpcReduction="20000"/>
          </a:bodyPr>
          <a:lstStyle/>
          <a:p>
            <a:pPr eaLnBrk="1" fontAlgn="auto" hangingPunct="1">
              <a:spcAft>
                <a:spcPts val="0"/>
              </a:spcAft>
              <a:defRPr/>
            </a:pPr>
            <a:r>
              <a:rPr lang="en-US" dirty="0"/>
              <a:t>Stage 1</a:t>
            </a:r>
          </a:p>
          <a:p>
            <a:pPr lvl="1" eaLnBrk="1" fontAlgn="auto" hangingPunct="1">
              <a:spcAft>
                <a:spcPts val="0"/>
              </a:spcAft>
              <a:defRPr/>
            </a:pPr>
            <a:r>
              <a:rPr lang="en-US" dirty="0"/>
              <a:t>Watson’s behaviorism</a:t>
            </a:r>
          </a:p>
          <a:p>
            <a:pPr lvl="1" eaLnBrk="1" fontAlgn="auto" hangingPunct="1">
              <a:spcAft>
                <a:spcPts val="0"/>
              </a:spcAft>
              <a:defRPr/>
            </a:pPr>
            <a:r>
              <a:rPr lang="en-US" dirty="0"/>
              <a:t>Developed between </a:t>
            </a:r>
            <a:r>
              <a:rPr lang="en-US" dirty="0">
                <a:solidFill>
                  <a:srgbClr val="FF0000"/>
                </a:solidFill>
              </a:rPr>
              <a:t>1913 to 1930</a:t>
            </a:r>
          </a:p>
          <a:p>
            <a:pPr lvl="1" eaLnBrk="1" fontAlgn="auto" hangingPunct="1">
              <a:spcAft>
                <a:spcPts val="0"/>
              </a:spcAft>
              <a:buNone/>
              <a:defRPr/>
            </a:pPr>
            <a:endParaRPr lang="en-US" dirty="0"/>
          </a:p>
          <a:p>
            <a:pPr eaLnBrk="1" fontAlgn="auto" hangingPunct="1">
              <a:spcAft>
                <a:spcPts val="0"/>
              </a:spcAft>
              <a:defRPr/>
            </a:pPr>
            <a:r>
              <a:rPr lang="en-US" dirty="0"/>
              <a:t>Stage 2</a:t>
            </a:r>
          </a:p>
          <a:p>
            <a:pPr lvl="1" eaLnBrk="1" fontAlgn="auto" hangingPunct="1">
              <a:spcAft>
                <a:spcPts val="0"/>
              </a:spcAft>
              <a:defRPr/>
            </a:pPr>
            <a:r>
              <a:rPr lang="en-US" dirty="0" err="1"/>
              <a:t>Neobehaviorism</a:t>
            </a:r>
            <a:r>
              <a:rPr lang="en-US" dirty="0"/>
              <a:t> – Skinner, Hull, Tolman</a:t>
            </a:r>
          </a:p>
          <a:p>
            <a:pPr lvl="1" eaLnBrk="1" fontAlgn="auto" hangingPunct="1">
              <a:spcAft>
                <a:spcPts val="0"/>
              </a:spcAft>
              <a:defRPr/>
            </a:pPr>
            <a:r>
              <a:rPr lang="en-US" dirty="0"/>
              <a:t>Developed between </a:t>
            </a:r>
            <a:r>
              <a:rPr lang="en-US" dirty="0">
                <a:solidFill>
                  <a:srgbClr val="FF0000"/>
                </a:solidFill>
              </a:rPr>
              <a:t>1930 and 1960</a:t>
            </a:r>
          </a:p>
          <a:p>
            <a:pPr lvl="1" eaLnBrk="1" fontAlgn="auto" hangingPunct="1">
              <a:spcAft>
                <a:spcPts val="0"/>
              </a:spcAft>
              <a:buNone/>
              <a:defRPr/>
            </a:pPr>
            <a:endParaRPr lang="en-US" dirty="0"/>
          </a:p>
          <a:p>
            <a:pPr eaLnBrk="1" fontAlgn="auto" hangingPunct="1">
              <a:spcAft>
                <a:spcPts val="0"/>
              </a:spcAft>
              <a:defRPr/>
            </a:pPr>
            <a:r>
              <a:rPr lang="en-US" dirty="0"/>
              <a:t>Stage 3</a:t>
            </a:r>
          </a:p>
          <a:p>
            <a:pPr lvl="1" eaLnBrk="1" fontAlgn="auto" hangingPunct="1">
              <a:spcAft>
                <a:spcPts val="0"/>
              </a:spcAft>
              <a:defRPr/>
            </a:pPr>
            <a:r>
              <a:rPr lang="en-US" dirty="0" err="1"/>
              <a:t>Sociobehaviorism</a:t>
            </a:r>
            <a:endParaRPr lang="en-US" dirty="0"/>
          </a:p>
          <a:p>
            <a:pPr lvl="1" eaLnBrk="1" fontAlgn="auto" hangingPunct="1">
              <a:spcAft>
                <a:spcPts val="0"/>
              </a:spcAft>
              <a:defRPr/>
            </a:pPr>
            <a:r>
              <a:rPr lang="en-US" dirty="0"/>
              <a:t>Developed between </a:t>
            </a:r>
            <a:r>
              <a:rPr lang="en-US" dirty="0">
                <a:solidFill>
                  <a:srgbClr val="FF0000"/>
                </a:solidFill>
              </a:rPr>
              <a:t>1960 and 1990</a:t>
            </a:r>
          </a:p>
          <a:p>
            <a:pPr lvl="1" eaLnBrk="1" fontAlgn="auto" hangingPunct="1">
              <a:spcAft>
                <a:spcPts val="0"/>
              </a:spcAft>
              <a:defRPr/>
            </a:pPr>
            <a:r>
              <a:rPr lang="en-US" dirty="0"/>
              <a:t>Rotter and Bandura</a:t>
            </a:r>
          </a:p>
          <a:p>
            <a:pPr lvl="1" eaLnBrk="1" fontAlgn="auto" hangingPunct="1">
              <a:spcAft>
                <a:spcPts val="0"/>
              </a:spcAft>
              <a:defRPr/>
            </a:pPr>
            <a:endParaRPr lang="en-US" altLang="en-US" dirty="0"/>
          </a:p>
          <a:p>
            <a:pPr lvl="1"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buNone/>
              <a:defRPr/>
            </a:pPr>
            <a:endParaRPr lang="en-US" dirty="0"/>
          </a:p>
        </p:txBody>
      </p:sp>
    </p:spTree>
    <p:extLst>
      <p:ext uri="{BB962C8B-B14F-4D97-AF65-F5344CB8AC3E}">
        <p14:creationId xmlns:p14="http://schemas.microsoft.com/office/powerpoint/2010/main" val="3242679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Ivan Pavlov</a:t>
            </a:r>
          </a:p>
        </p:txBody>
      </p:sp>
      <p:sp>
        <p:nvSpPr>
          <p:cNvPr id="10243" name="Content Placeholder 2"/>
          <p:cNvSpPr>
            <a:spLocks noGrp="1"/>
          </p:cNvSpPr>
          <p:nvPr>
            <p:ph idx="1"/>
          </p:nvPr>
        </p:nvSpPr>
        <p:spPr/>
        <p:txBody>
          <a:bodyPr/>
          <a:lstStyle/>
          <a:p>
            <a:pPr eaLnBrk="1" hangingPunct="1"/>
            <a:r>
              <a:rPr lang="en-US" altLang="en-US"/>
              <a:t>1849 – 1936</a:t>
            </a:r>
          </a:p>
          <a:p>
            <a:pPr eaLnBrk="1" hangingPunct="1"/>
            <a:endParaRPr lang="en-US" altLang="en-US"/>
          </a:p>
          <a:p>
            <a:pPr eaLnBrk="1" hangingPunct="1"/>
            <a:r>
              <a:rPr lang="en-US" altLang="en-US"/>
              <a:t>Influenced by Darwin</a:t>
            </a:r>
          </a:p>
          <a:p>
            <a:pPr eaLnBrk="1" hangingPunct="1"/>
            <a:endParaRPr lang="en-US" altLang="en-US"/>
          </a:p>
          <a:p>
            <a:pPr eaLnBrk="1" hangingPunct="1"/>
            <a:r>
              <a:rPr lang="en-US" altLang="en-US"/>
              <a:t>Interested in digestive processes </a:t>
            </a:r>
          </a:p>
          <a:p>
            <a:pPr eaLnBrk="1" hangingPunct="1"/>
            <a:endParaRPr lang="en-US" altLang="en-US"/>
          </a:p>
          <a:p>
            <a:pPr eaLnBrk="1" hangingPunct="1"/>
            <a:r>
              <a:rPr lang="en-US" altLang="en-US"/>
              <a:t>Won the Nobel Prize in 1904</a:t>
            </a:r>
          </a:p>
        </p:txBody>
      </p:sp>
      <p:pic>
        <p:nvPicPr>
          <p:cNvPr id="10244" name="Picture 2" descr="http://ts2.mm.bing.net/images/thumbnail.aspx?q=4721892073930777&amp;id=4c19aa94dbb3e12e09b3bbadc37ae7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33400"/>
            <a:ext cx="18288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4809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a:xfrm>
            <a:off x="1981200" y="122238"/>
            <a:ext cx="8229600" cy="792162"/>
          </a:xfrm>
        </p:spPr>
        <p:txBody>
          <a:bodyPr/>
          <a:lstStyle/>
          <a:p>
            <a:pPr eaLnBrk="1" hangingPunct="1"/>
            <a:r>
              <a:rPr lang="en-US" altLang="en-US"/>
              <a:t>Classical Conditioning</a:t>
            </a:r>
          </a:p>
        </p:txBody>
      </p:sp>
      <p:pic>
        <p:nvPicPr>
          <p:cNvPr id="11267" name="Picture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914401"/>
            <a:ext cx="8496300" cy="585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27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a:t>Thorndike</a:t>
            </a:r>
          </a:p>
        </p:txBody>
      </p:sp>
      <p:sp>
        <p:nvSpPr>
          <p:cNvPr id="28675" name="Content Placeholder 2"/>
          <p:cNvSpPr>
            <a:spLocks noGrp="1"/>
          </p:cNvSpPr>
          <p:nvPr>
            <p:ph idx="1"/>
          </p:nvPr>
        </p:nvSpPr>
        <p:spPr/>
        <p:txBody>
          <a:bodyPr/>
          <a:lstStyle/>
          <a:p>
            <a:pPr eaLnBrk="1" hangingPunct="1"/>
            <a:r>
              <a:rPr lang="en-US" altLang="en-US"/>
              <a:t>1874 - 1949</a:t>
            </a:r>
          </a:p>
          <a:p>
            <a:pPr eaLnBrk="1" hangingPunct="1"/>
            <a:endParaRPr lang="en-US" altLang="en-US"/>
          </a:p>
          <a:p>
            <a:pPr eaLnBrk="1" hangingPunct="1"/>
            <a:r>
              <a:rPr lang="en-US" altLang="en-US"/>
              <a:t>One of the first American psychologists to receive all his education in the U.S. </a:t>
            </a:r>
          </a:p>
          <a:p>
            <a:pPr eaLnBrk="1" hangingPunct="1"/>
            <a:endParaRPr lang="en-US" altLang="en-US"/>
          </a:p>
          <a:p>
            <a:pPr eaLnBrk="1" hangingPunct="1"/>
            <a:r>
              <a:rPr lang="en-US" altLang="en-US"/>
              <a:t>Interpreted learning in terms of concrete connections between stimuli and responses</a:t>
            </a:r>
          </a:p>
        </p:txBody>
      </p:sp>
      <p:pic>
        <p:nvPicPr>
          <p:cNvPr id="30724" name="Picture 2" descr="http://ts4.mm.bing.net/images/thumbnail.aspx?q=4766327806952507&amp;id=00b1b459cc8a3b864d4b676a82a7c38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1"/>
            <a:ext cx="17907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373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a:t>Thorndike</a:t>
            </a:r>
          </a:p>
        </p:txBody>
      </p:sp>
      <p:sp>
        <p:nvSpPr>
          <p:cNvPr id="3" name="Content Placeholder 2"/>
          <p:cNvSpPr>
            <a:spLocks noGrp="1"/>
          </p:cNvSpPr>
          <p:nvPr>
            <p:ph idx="1"/>
          </p:nvPr>
        </p:nvSpPr>
        <p:spPr>
          <a:xfrm>
            <a:off x="1828800" y="1600201"/>
            <a:ext cx="8229600" cy="4525963"/>
          </a:xfrm>
        </p:spPr>
        <p:txBody>
          <a:bodyPr/>
          <a:lstStyle/>
          <a:p>
            <a:pPr eaLnBrk="1" hangingPunct="1"/>
            <a:r>
              <a:rPr lang="en-US" altLang="en-US" b="1">
                <a:solidFill>
                  <a:srgbClr val="FF0000"/>
                </a:solidFill>
              </a:rPr>
              <a:t>Connectionism </a:t>
            </a:r>
          </a:p>
          <a:p>
            <a:pPr lvl="1" eaLnBrk="1" hangingPunct="1"/>
            <a:r>
              <a:rPr lang="en-US" altLang="en-US"/>
              <a:t>Learning is based on the connections between stimuli and responses </a:t>
            </a:r>
          </a:p>
          <a:p>
            <a:pPr eaLnBrk="1" hangingPunct="1"/>
            <a:endParaRPr lang="en-US" altLang="en-US"/>
          </a:p>
          <a:p>
            <a:pPr eaLnBrk="1" hangingPunct="1"/>
            <a:r>
              <a:rPr lang="en-US" altLang="en-US"/>
              <a:t>Puzzle Box</a:t>
            </a:r>
          </a:p>
          <a:p>
            <a:pPr lvl="1" eaLnBrk="1" hangingPunct="1"/>
            <a:r>
              <a:rPr lang="en-US" altLang="en-US"/>
              <a:t>Use of quantitative measures</a:t>
            </a:r>
          </a:p>
          <a:p>
            <a:pPr lvl="1" eaLnBrk="1" hangingPunct="1"/>
            <a:endParaRPr lang="en-US" altLang="en-US"/>
          </a:p>
          <a:p>
            <a:pPr lvl="1" eaLnBrk="1" hangingPunct="1"/>
            <a:r>
              <a:rPr lang="en-US" altLang="en-US"/>
              <a:t>Called </a:t>
            </a:r>
            <a:r>
              <a:rPr lang="en-US" altLang="en-US" b="1">
                <a:solidFill>
                  <a:srgbClr val="FF0000"/>
                </a:solidFill>
              </a:rPr>
              <a:t>trial-and-error learning</a:t>
            </a:r>
            <a:endParaRPr lang="en-US" altLang="en-US"/>
          </a:p>
        </p:txBody>
      </p:sp>
      <p:pic>
        <p:nvPicPr>
          <p:cNvPr id="3074" name="Picture 2" descr="http://ts3.mm.bing.net/images/thumbnail.aspx?q=4608328862139758&amp;id=42dc2fd4033a6d9f10e3ec7cb367da6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5314" y="2971800"/>
            <a:ext cx="3570287"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832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1+#ppt_w/2"/>
                                          </p:val>
                                        </p:tav>
                                        <p:tav tm="100000">
                                          <p:val>
                                            <p:strVal val="#ppt_x"/>
                                          </p:val>
                                        </p:tav>
                                      </p:tavLst>
                                    </p:anim>
                                    <p:anim calcmode="lin" valueType="num">
                                      <p:cBhvr additive="base">
                                        <p:cTn id="14"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lstStyle/>
          <a:p>
            <a:r>
              <a:rPr lang="en-US" dirty="0"/>
              <a:t>We will revisit what </a:t>
            </a:r>
            <a:r>
              <a:rPr lang="en-US" dirty="0">
                <a:solidFill>
                  <a:srgbClr val="FF0000"/>
                </a:solidFill>
              </a:rPr>
              <a:t>psychology and learning </a:t>
            </a:r>
            <a:r>
              <a:rPr lang="en-US" dirty="0"/>
              <a:t>are, and how changing behavior fits into our field. </a:t>
            </a:r>
          </a:p>
          <a:p>
            <a:r>
              <a:rPr lang="en-US" dirty="0"/>
              <a:t>We will discuss several of the </a:t>
            </a:r>
            <a:r>
              <a:rPr lang="en-US" dirty="0">
                <a:solidFill>
                  <a:srgbClr val="FF0000"/>
                </a:solidFill>
              </a:rPr>
              <a:t>pioneers</a:t>
            </a:r>
            <a:r>
              <a:rPr lang="en-US" dirty="0"/>
              <a:t> in the field of learning who are associated with the school of thought called Behaviorism</a:t>
            </a:r>
          </a:p>
          <a:p>
            <a:r>
              <a:rPr lang="en-US" dirty="0">
                <a:solidFill>
                  <a:srgbClr val="FF0000"/>
                </a:solidFill>
              </a:rPr>
              <a:t>Behavior</a:t>
            </a:r>
            <a:r>
              <a:rPr lang="en-US" dirty="0"/>
              <a:t> will then be defined, its </a:t>
            </a:r>
            <a:r>
              <a:rPr lang="en-US" dirty="0">
                <a:solidFill>
                  <a:srgbClr val="FF0000"/>
                </a:solidFill>
              </a:rPr>
              <a:t>dimensions</a:t>
            </a:r>
            <a:r>
              <a:rPr lang="en-US" dirty="0"/>
              <a:t> discussed, and the field of applied behavior analysis will be described to include pertinent information any applied behavior analyst will need to gather. </a:t>
            </a:r>
          </a:p>
          <a:p>
            <a:r>
              <a:rPr lang="en-US" dirty="0"/>
              <a:t>We will discuss how what is learned is </a:t>
            </a:r>
            <a:r>
              <a:rPr lang="en-US" dirty="0">
                <a:solidFill>
                  <a:srgbClr val="FF0000"/>
                </a:solidFill>
              </a:rPr>
              <a:t>shared</a:t>
            </a:r>
            <a:r>
              <a:rPr lang="en-US" dirty="0"/>
              <a:t> with the broader scientific community.</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a:t>Thorndike</a:t>
            </a:r>
          </a:p>
        </p:txBody>
      </p:sp>
      <p:sp>
        <p:nvSpPr>
          <p:cNvPr id="3" name="Content Placeholder 2"/>
          <p:cNvSpPr>
            <a:spLocks noGrp="1"/>
          </p:cNvSpPr>
          <p:nvPr>
            <p:ph idx="1"/>
          </p:nvPr>
        </p:nvSpPr>
        <p:spPr>
          <a:xfrm>
            <a:off x="1981200" y="1600200"/>
            <a:ext cx="8229600" cy="4953000"/>
          </a:xfrm>
        </p:spPr>
        <p:txBody>
          <a:bodyPr/>
          <a:lstStyle/>
          <a:p>
            <a:pPr eaLnBrk="1" hangingPunct="1">
              <a:buFont typeface="Arial" charset="0"/>
              <a:buChar char="•"/>
              <a:defRPr/>
            </a:pPr>
            <a:r>
              <a:rPr lang="en-US" altLang="en-US" sz="3600" dirty="0"/>
              <a:t>Talked about stamping in and stamping out a response tendency based on its consequence</a:t>
            </a:r>
          </a:p>
          <a:p>
            <a:pPr eaLnBrk="1" hangingPunct="1">
              <a:buFont typeface="Arial" charset="0"/>
              <a:buChar char="•"/>
              <a:defRPr/>
            </a:pPr>
            <a:endParaRPr lang="en-US" altLang="en-US" sz="1400" b="1" dirty="0"/>
          </a:p>
          <a:p>
            <a:pPr eaLnBrk="1" hangingPunct="1">
              <a:buFont typeface="Arial" charset="0"/>
              <a:buChar char="•"/>
              <a:defRPr/>
            </a:pPr>
            <a:r>
              <a:rPr lang="en-US" altLang="en-US" sz="3600" b="1" dirty="0"/>
              <a:t>Laws of Learning</a:t>
            </a:r>
          </a:p>
          <a:p>
            <a:pPr lvl="1" eaLnBrk="1" hangingPunct="1">
              <a:buFont typeface="Arial" charset="0"/>
              <a:buChar char="–"/>
              <a:defRPr/>
            </a:pPr>
            <a:r>
              <a:rPr lang="en-US" altLang="en-US" sz="3200" dirty="0"/>
              <a:t>Law of Effect</a:t>
            </a:r>
          </a:p>
          <a:p>
            <a:pPr marL="457200" lvl="1" indent="0" eaLnBrk="1" hangingPunct="1">
              <a:buNone/>
              <a:defRPr/>
            </a:pPr>
            <a:endParaRPr lang="en-US" altLang="en-US" sz="3200" dirty="0"/>
          </a:p>
          <a:p>
            <a:pPr lvl="1" eaLnBrk="1" hangingPunct="1">
              <a:buFont typeface="Arial" charset="0"/>
              <a:buChar char="–"/>
              <a:defRPr/>
            </a:pPr>
            <a:r>
              <a:rPr lang="en-US" altLang="en-US" sz="3200" dirty="0"/>
              <a:t>Law of Exercise or the law of use and disuse</a:t>
            </a:r>
          </a:p>
        </p:txBody>
      </p:sp>
    </p:spTree>
    <p:extLst>
      <p:ext uri="{BB962C8B-B14F-4D97-AF65-F5344CB8AC3E}">
        <p14:creationId xmlns:p14="http://schemas.microsoft.com/office/powerpoint/2010/main" val="1710955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rtlCol="0">
            <a:normAutofit fontScale="90000"/>
          </a:bodyPr>
          <a:lstStyle/>
          <a:p>
            <a:pPr eaLnBrk="1" fontAlgn="auto" hangingPunct="1">
              <a:spcAft>
                <a:spcPts val="0"/>
              </a:spcAft>
              <a:defRPr/>
            </a:pPr>
            <a:r>
              <a:rPr lang="en-US" dirty="0"/>
              <a:t>Behaviorism</a:t>
            </a:r>
          </a:p>
        </p:txBody>
      </p:sp>
      <p:sp>
        <p:nvSpPr>
          <p:cNvPr id="3" name="Content Placeholder 2"/>
          <p:cNvSpPr>
            <a:spLocks noGrp="1"/>
          </p:cNvSpPr>
          <p:nvPr>
            <p:ph idx="1"/>
          </p:nvPr>
        </p:nvSpPr>
        <p:spPr>
          <a:xfrm>
            <a:off x="1676400" y="1066800"/>
            <a:ext cx="8763000" cy="5486400"/>
          </a:xfrm>
        </p:spPr>
        <p:txBody>
          <a:bodyPr rtlCol="0">
            <a:normAutofit lnSpcReduction="10000"/>
          </a:bodyPr>
          <a:lstStyle/>
          <a:p>
            <a:pPr eaLnBrk="1" fontAlgn="auto" hangingPunct="1">
              <a:spcAft>
                <a:spcPts val="0"/>
              </a:spcAft>
              <a:defRPr/>
            </a:pPr>
            <a:r>
              <a:rPr lang="en-US" dirty="0"/>
              <a:t>Founded by John B. Watson </a:t>
            </a:r>
          </a:p>
          <a:p>
            <a:pPr eaLnBrk="1" fontAlgn="auto" hangingPunct="1">
              <a:spcAft>
                <a:spcPts val="0"/>
              </a:spcAft>
              <a:buNone/>
              <a:defRPr/>
            </a:pPr>
            <a:r>
              <a:rPr lang="en-US" dirty="0"/>
              <a:t>	(1878 – 1958) </a:t>
            </a:r>
          </a:p>
          <a:p>
            <a:pPr eaLnBrk="1" fontAlgn="auto" hangingPunct="1">
              <a:spcAft>
                <a:spcPts val="0"/>
              </a:spcAft>
              <a:buNone/>
              <a:defRPr/>
            </a:pPr>
            <a:endParaRPr lang="en-US" dirty="0"/>
          </a:p>
          <a:p>
            <a:pPr eaLnBrk="1" fontAlgn="auto" hangingPunct="1">
              <a:spcAft>
                <a:spcPts val="0"/>
              </a:spcAft>
              <a:defRPr/>
            </a:pPr>
            <a:r>
              <a:rPr lang="en-US" dirty="0"/>
              <a:t>1913 published his famous article in </a:t>
            </a:r>
          </a:p>
          <a:p>
            <a:pPr eaLnBrk="1" fontAlgn="auto" hangingPunct="1">
              <a:spcAft>
                <a:spcPts val="0"/>
              </a:spcAft>
              <a:buNone/>
              <a:defRPr/>
            </a:pPr>
            <a:r>
              <a:rPr lang="en-US" i="1" dirty="0"/>
              <a:t>	Psychological Review</a:t>
            </a:r>
            <a:r>
              <a:rPr lang="en-US" dirty="0"/>
              <a:t> that launched behaviorism</a:t>
            </a:r>
          </a:p>
          <a:p>
            <a:pPr eaLnBrk="1" fontAlgn="auto" hangingPunct="1">
              <a:spcAft>
                <a:spcPts val="0"/>
              </a:spcAft>
              <a:buNone/>
              <a:defRPr/>
            </a:pPr>
            <a:r>
              <a:rPr lang="en-US" dirty="0"/>
              <a:t>			</a:t>
            </a:r>
            <a:r>
              <a:rPr lang="en-US" altLang="en-US" dirty="0">
                <a:solidFill>
                  <a:srgbClr val="FF0000"/>
                </a:solidFill>
              </a:rPr>
              <a:t>Psychology as the Behaviorist Views it </a:t>
            </a:r>
            <a:endParaRPr lang="en-US" dirty="0">
              <a:solidFill>
                <a:srgbClr val="FF0000"/>
              </a:solidFill>
            </a:endParaRPr>
          </a:p>
          <a:p>
            <a:pPr eaLnBrk="1" fontAlgn="auto" hangingPunct="1">
              <a:spcAft>
                <a:spcPts val="0"/>
              </a:spcAft>
              <a:defRPr/>
            </a:pPr>
            <a:endParaRPr lang="en-US" dirty="0"/>
          </a:p>
          <a:p>
            <a:pPr eaLnBrk="1" fontAlgn="auto" hangingPunct="1">
              <a:spcAft>
                <a:spcPts val="0"/>
              </a:spcAft>
              <a:defRPr/>
            </a:pPr>
            <a:r>
              <a:rPr lang="en-US" dirty="0"/>
              <a:t>Pursued animals as his chief research subject because he did not like being a research subject himself</a:t>
            </a:r>
          </a:p>
        </p:txBody>
      </p:sp>
      <p:pic>
        <p:nvPicPr>
          <p:cNvPr id="16388" name="Picture 2" descr="http://ts4.mm.bing.net/th?id=H.4879676724544663&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1" y="457201"/>
            <a:ext cx="16605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0093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eaLnBrk="1" hangingPunct="1"/>
            <a:r>
              <a:rPr lang="en-US" altLang="en-US"/>
              <a:t>Watson</a:t>
            </a:r>
          </a:p>
        </p:txBody>
      </p:sp>
      <p:sp>
        <p:nvSpPr>
          <p:cNvPr id="5" name="Content Placeholder 4"/>
          <p:cNvSpPr>
            <a:spLocks noGrp="1"/>
          </p:cNvSpPr>
          <p:nvPr>
            <p:ph idx="1"/>
          </p:nvPr>
        </p:nvSpPr>
        <p:spPr/>
        <p:txBody>
          <a:bodyPr/>
          <a:lstStyle/>
          <a:p>
            <a:pPr eaLnBrk="1" hangingPunct="1"/>
            <a:r>
              <a:rPr lang="en-US" altLang="en-US" dirty="0"/>
              <a:t>Psychology was to be a science of behavior</a:t>
            </a:r>
          </a:p>
          <a:p>
            <a:pPr eaLnBrk="1" hangingPunct="1"/>
            <a:endParaRPr lang="en-US" altLang="en-US" dirty="0"/>
          </a:p>
          <a:p>
            <a:pPr eaLnBrk="1" hangingPunct="1"/>
            <a:r>
              <a:rPr lang="en-US" altLang="en-US" dirty="0"/>
              <a:t>Discard all mentalistic ideas and use only behavior concepts such as stimulus and response</a:t>
            </a:r>
          </a:p>
          <a:p>
            <a:pPr eaLnBrk="1" hangingPunct="1"/>
            <a:endParaRPr lang="en-US" altLang="en-US" dirty="0"/>
          </a:p>
          <a:p>
            <a:pPr eaLnBrk="1" hangingPunct="1"/>
            <a:r>
              <a:rPr lang="en-US" altLang="en-US" dirty="0"/>
              <a:t>What was psychology’s goal?</a:t>
            </a:r>
          </a:p>
          <a:p>
            <a:pPr lvl="1" eaLnBrk="1" hangingPunct="1"/>
            <a:r>
              <a:rPr lang="en-US" altLang="en-US" dirty="0">
                <a:solidFill>
                  <a:srgbClr val="FF0000"/>
                </a:solidFill>
              </a:rPr>
              <a:t>The prediction and control of behavior</a:t>
            </a:r>
          </a:p>
        </p:txBody>
      </p:sp>
    </p:spTree>
    <p:extLst>
      <p:ext uri="{BB962C8B-B14F-4D97-AF65-F5344CB8AC3E}">
        <p14:creationId xmlns:p14="http://schemas.microsoft.com/office/powerpoint/2010/main" val="718953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a:t>Methods of Behaviorism</a:t>
            </a:r>
          </a:p>
        </p:txBody>
      </p:sp>
      <p:sp>
        <p:nvSpPr>
          <p:cNvPr id="3" name="Content Placeholder 2"/>
          <p:cNvSpPr>
            <a:spLocks noGrp="1"/>
          </p:cNvSpPr>
          <p:nvPr>
            <p:ph idx="1"/>
          </p:nvPr>
        </p:nvSpPr>
        <p:spPr/>
        <p:txBody>
          <a:bodyPr/>
          <a:lstStyle/>
          <a:p>
            <a:pPr eaLnBrk="1" hangingPunct="1"/>
            <a:r>
              <a:rPr lang="en-US" altLang="en-US" dirty="0"/>
              <a:t>Had four main methods</a:t>
            </a:r>
          </a:p>
          <a:p>
            <a:pPr marL="914400" lvl="1" indent="-514350" eaLnBrk="1" hangingPunct="1">
              <a:buFont typeface="Calibri" panose="020F0502020204030204" pitchFamily="34" charset="0"/>
              <a:buAutoNum type="arabicPeriod"/>
            </a:pPr>
            <a:r>
              <a:rPr lang="en-US" altLang="en-US" dirty="0"/>
              <a:t>Observation</a:t>
            </a:r>
          </a:p>
          <a:p>
            <a:pPr marL="914400" lvl="1" indent="-514350" eaLnBrk="1" hangingPunct="1">
              <a:buFont typeface="Calibri" panose="020F0502020204030204" pitchFamily="34" charset="0"/>
              <a:buAutoNum type="arabicPeriod"/>
            </a:pPr>
            <a:endParaRPr lang="en-US" altLang="en-US" dirty="0"/>
          </a:p>
          <a:p>
            <a:pPr marL="914400" lvl="1" indent="-514350" eaLnBrk="1" hangingPunct="1">
              <a:buFont typeface="Calibri" panose="020F0502020204030204" pitchFamily="34" charset="0"/>
              <a:buAutoNum type="arabicPeriod"/>
            </a:pPr>
            <a:r>
              <a:rPr lang="en-US" altLang="en-US" dirty="0"/>
              <a:t>Testing methods</a:t>
            </a:r>
          </a:p>
          <a:p>
            <a:pPr marL="914400" lvl="1" indent="-514350" eaLnBrk="1" hangingPunct="1">
              <a:buFont typeface="Calibri" panose="020F0502020204030204" pitchFamily="34" charset="0"/>
              <a:buAutoNum type="arabicPeriod"/>
            </a:pPr>
            <a:endParaRPr lang="en-US" altLang="en-US" dirty="0"/>
          </a:p>
          <a:p>
            <a:pPr marL="914400" lvl="1" indent="-514350" eaLnBrk="1" hangingPunct="1">
              <a:buFont typeface="Calibri" panose="020F0502020204030204" pitchFamily="34" charset="0"/>
              <a:buAutoNum type="arabicPeriod"/>
            </a:pPr>
            <a:r>
              <a:rPr lang="en-US" altLang="en-US" dirty="0"/>
              <a:t>Verbal report method</a:t>
            </a:r>
          </a:p>
          <a:p>
            <a:pPr marL="914400" lvl="1" indent="-514350" eaLnBrk="1" hangingPunct="1">
              <a:buFont typeface="Calibri" panose="020F0502020204030204" pitchFamily="34" charset="0"/>
              <a:buAutoNum type="arabicPeriod"/>
            </a:pPr>
            <a:endParaRPr lang="en-US" altLang="en-US" dirty="0"/>
          </a:p>
          <a:p>
            <a:pPr marL="914400" lvl="1" indent="-514350" eaLnBrk="1" hangingPunct="1">
              <a:buFont typeface="Calibri" panose="020F0502020204030204" pitchFamily="34" charset="0"/>
              <a:buAutoNum type="arabicPeriod"/>
            </a:pPr>
            <a:r>
              <a:rPr lang="en-US" altLang="en-US" dirty="0"/>
              <a:t>Conditioned reflex method</a:t>
            </a:r>
          </a:p>
        </p:txBody>
      </p:sp>
    </p:spTree>
    <p:extLst>
      <p:ext uri="{BB962C8B-B14F-4D97-AF65-F5344CB8AC3E}">
        <p14:creationId xmlns:p14="http://schemas.microsoft.com/office/powerpoint/2010/main" val="3966457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t>The Role of Participants</a:t>
            </a:r>
          </a:p>
        </p:txBody>
      </p:sp>
      <p:sp>
        <p:nvSpPr>
          <p:cNvPr id="3" name="Content Placeholder 2"/>
          <p:cNvSpPr>
            <a:spLocks noGrp="1"/>
          </p:cNvSpPr>
          <p:nvPr>
            <p:ph idx="1"/>
          </p:nvPr>
        </p:nvSpPr>
        <p:spPr/>
        <p:txBody>
          <a:bodyPr/>
          <a:lstStyle/>
          <a:p>
            <a:pPr eaLnBrk="1" hangingPunct="1"/>
            <a:r>
              <a:rPr lang="en-US" altLang="en-US"/>
              <a:t>In behavioral research, people became less important because they were observed by the experimenters. </a:t>
            </a:r>
          </a:p>
          <a:p>
            <a:pPr eaLnBrk="1" hangingPunct="1"/>
            <a:endParaRPr lang="en-US" altLang="en-US"/>
          </a:p>
          <a:p>
            <a:pPr eaLnBrk="1" hangingPunct="1"/>
            <a:r>
              <a:rPr lang="en-US" altLang="en-US"/>
              <a:t>They were not observers as in the past but were now called </a:t>
            </a:r>
            <a:r>
              <a:rPr lang="en-US" altLang="en-US" b="1">
                <a:solidFill>
                  <a:srgbClr val="FF0000"/>
                </a:solidFill>
              </a:rPr>
              <a:t>subjects</a:t>
            </a:r>
          </a:p>
          <a:p>
            <a:pPr eaLnBrk="1" hangingPunct="1"/>
            <a:endParaRPr lang="en-US" altLang="en-US"/>
          </a:p>
          <a:p>
            <a:pPr eaLnBrk="1" hangingPunct="1"/>
            <a:r>
              <a:rPr lang="en-US" altLang="en-US"/>
              <a:t>The true observers were the experimenters </a:t>
            </a:r>
          </a:p>
        </p:txBody>
      </p:sp>
    </p:spTree>
    <p:extLst>
      <p:ext uri="{BB962C8B-B14F-4D97-AF65-F5344CB8AC3E}">
        <p14:creationId xmlns:p14="http://schemas.microsoft.com/office/powerpoint/2010/main" val="2132265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a:t>Subject Matter of Psychology</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a:t>Reduced all behavior to S-R units</a:t>
            </a:r>
          </a:p>
          <a:p>
            <a:pPr eaLnBrk="1" fontAlgn="auto" hangingPunct="1">
              <a:spcAft>
                <a:spcPts val="0"/>
              </a:spcAft>
              <a:defRPr/>
            </a:pPr>
            <a:endParaRPr lang="en-US" dirty="0"/>
          </a:p>
          <a:p>
            <a:pPr eaLnBrk="1" fontAlgn="auto" hangingPunct="1">
              <a:spcAft>
                <a:spcPts val="0"/>
              </a:spcAft>
              <a:defRPr/>
            </a:pPr>
            <a:r>
              <a:rPr lang="en-US" dirty="0"/>
              <a:t>But did want to study an organism’s total behavior </a:t>
            </a:r>
          </a:p>
          <a:p>
            <a:pPr eaLnBrk="1" fontAlgn="auto" hangingPunct="1">
              <a:spcAft>
                <a:spcPts val="0"/>
              </a:spcAft>
              <a:defRPr/>
            </a:pPr>
            <a:endParaRPr lang="en-US" dirty="0"/>
          </a:p>
          <a:p>
            <a:pPr eaLnBrk="1" fontAlgn="auto" hangingPunct="1">
              <a:spcAft>
                <a:spcPts val="0"/>
              </a:spcAft>
              <a:defRPr/>
            </a:pPr>
            <a:r>
              <a:rPr lang="en-US" dirty="0"/>
              <a:t>More complex responses were called “</a:t>
            </a:r>
            <a:r>
              <a:rPr lang="en-US" b="1" dirty="0">
                <a:solidFill>
                  <a:srgbClr val="FF0000"/>
                </a:solidFill>
              </a:rPr>
              <a:t>acts</a:t>
            </a:r>
            <a:r>
              <a:rPr lang="en-US" dirty="0"/>
              <a:t>”</a:t>
            </a:r>
          </a:p>
          <a:p>
            <a:pPr lvl="1" eaLnBrk="1" fontAlgn="auto" hangingPunct="1">
              <a:spcAft>
                <a:spcPts val="0"/>
              </a:spcAft>
              <a:defRPr/>
            </a:pPr>
            <a:r>
              <a:rPr lang="en-US" altLang="en-US" dirty="0"/>
              <a:t>Acts involve an organism’s movement in space</a:t>
            </a:r>
            <a:endParaRPr lang="en-US" dirty="0"/>
          </a:p>
          <a:p>
            <a:pPr eaLnBrk="1" fontAlgn="auto" hangingPunct="1">
              <a:spcAft>
                <a:spcPts val="0"/>
              </a:spcAft>
              <a:defRPr/>
            </a:pPr>
            <a:endParaRPr lang="en-US" dirty="0"/>
          </a:p>
          <a:p>
            <a:pPr eaLnBrk="1" fontAlgn="auto" hangingPunct="1">
              <a:spcAft>
                <a:spcPts val="0"/>
              </a:spcAft>
              <a:defRPr/>
            </a:pPr>
            <a:r>
              <a:rPr lang="en-US" dirty="0"/>
              <a:t>Explicit vs. Implicit acts </a:t>
            </a:r>
          </a:p>
        </p:txBody>
      </p:sp>
    </p:spTree>
    <p:extLst>
      <p:ext uri="{BB962C8B-B14F-4D97-AF65-F5344CB8AC3E}">
        <p14:creationId xmlns:p14="http://schemas.microsoft.com/office/powerpoint/2010/main" val="1156789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Emotion, According to Watson</a:t>
            </a:r>
          </a:p>
        </p:txBody>
      </p:sp>
      <p:sp>
        <p:nvSpPr>
          <p:cNvPr id="3" name="Content Placeholder 2"/>
          <p:cNvSpPr>
            <a:spLocks noGrp="1"/>
          </p:cNvSpPr>
          <p:nvPr>
            <p:ph idx="1"/>
          </p:nvPr>
        </p:nvSpPr>
        <p:spPr>
          <a:xfrm>
            <a:off x="609600" y="1600201"/>
            <a:ext cx="10972800" cy="4700115"/>
          </a:xfrm>
        </p:spPr>
        <p:txBody>
          <a:bodyPr rtlCol="0">
            <a:normAutofit lnSpcReduction="10000"/>
          </a:bodyPr>
          <a:lstStyle/>
          <a:p>
            <a:pPr eaLnBrk="1" fontAlgn="auto" hangingPunct="1">
              <a:spcAft>
                <a:spcPts val="0"/>
              </a:spcAft>
              <a:defRPr/>
            </a:pPr>
            <a:r>
              <a:rPr lang="en-US" dirty="0"/>
              <a:t>Said emotions were physiological responses to specific stimuli </a:t>
            </a:r>
          </a:p>
          <a:p>
            <a:pPr eaLnBrk="1" fontAlgn="auto" hangingPunct="1">
              <a:spcAft>
                <a:spcPts val="0"/>
              </a:spcAft>
              <a:defRPr/>
            </a:pPr>
            <a:endParaRPr lang="en-US" dirty="0"/>
          </a:p>
          <a:p>
            <a:pPr eaLnBrk="1" fontAlgn="auto" hangingPunct="1">
              <a:spcAft>
                <a:spcPts val="0"/>
              </a:spcAft>
              <a:defRPr/>
            </a:pPr>
            <a:r>
              <a:rPr lang="en-US" dirty="0"/>
              <a:t>Each emotion could be described as having three parts</a:t>
            </a:r>
          </a:p>
          <a:p>
            <a:pPr marL="1028700" lvl="2" eaLnBrk="1" fontAlgn="auto" hangingPunct="1">
              <a:spcBef>
                <a:spcPts val="0"/>
              </a:spcBef>
              <a:spcAft>
                <a:spcPts val="0"/>
              </a:spcAft>
              <a:buFontTx/>
              <a:buAutoNum type="arabicPeriod"/>
              <a:defRPr/>
            </a:pPr>
            <a:r>
              <a:rPr lang="en-US" sz="2000" dirty="0"/>
              <a:t>An objective stimulus situation</a:t>
            </a:r>
          </a:p>
          <a:p>
            <a:pPr marL="1028700" lvl="2" eaLnBrk="1" fontAlgn="auto" hangingPunct="1">
              <a:spcBef>
                <a:spcPts val="0"/>
              </a:spcBef>
              <a:spcAft>
                <a:spcPts val="0"/>
              </a:spcAft>
              <a:buFontTx/>
              <a:buAutoNum type="arabicPeriod"/>
              <a:defRPr/>
            </a:pPr>
            <a:r>
              <a:rPr lang="en-US" sz="2000" dirty="0"/>
              <a:t>The overt bodily response</a:t>
            </a:r>
          </a:p>
          <a:p>
            <a:pPr marL="1028700" lvl="2" eaLnBrk="1" fontAlgn="auto" hangingPunct="1">
              <a:spcBef>
                <a:spcPts val="0"/>
              </a:spcBef>
              <a:spcAft>
                <a:spcPts val="0"/>
              </a:spcAft>
              <a:buFontTx/>
              <a:buAutoNum type="arabicPeriod"/>
              <a:defRPr/>
            </a:pPr>
            <a:r>
              <a:rPr lang="en-US" sz="2000" dirty="0"/>
              <a:t>Internal physiological changes</a:t>
            </a:r>
            <a:endParaRPr lang="en-US" sz="5400" dirty="0"/>
          </a:p>
          <a:p>
            <a:pPr eaLnBrk="1" fontAlgn="auto" hangingPunct="1">
              <a:spcAft>
                <a:spcPts val="0"/>
              </a:spcAft>
              <a:defRPr/>
            </a:pPr>
            <a:endParaRPr lang="en-US" dirty="0"/>
          </a:p>
          <a:p>
            <a:pPr eaLnBrk="1" fontAlgn="auto" hangingPunct="1">
              <a:spcAft>
                <a:spcPts val="0"/>
              </a:spcAft>
              <a:defRPr/>
            </a:pPr>
            <a:r>
              <a:rPr lang="en-US" dirty="0"/>
              <a:t>Said infants have three fundamental unlearned emotional response patterns:</a:t>
            </a:r>
          </a:p>
          <a:p>
            <a:pPr lvl="1" eaLnBrk="1" fontAlgn="auto" hangingPunct="1">
              <a:spcAft>
                <a:spcPts val="0"/>
              </a:spcAft>
              <a:defRPr/>
            </a:pPr>
            <a:r>
              <a:rPr lang="en-US" dirty="0"/>
              <a:t>Fear, rage, and love</a:t>
            </a:r>
          </a:p>
        </p:txBody>
      </p:sp>
    </p:spTree>
    <p:extLst>
      <p:ext uri="{BB962C8B-B14F-4D97-AF65-F5344CB8AC3E}">
        <p14:creationId xmlns:p14="http://schemas.microsoft.com/office/powerpoint/2010/main" val="4011195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0" y="381000"/>
            <a:ext cx="7696200" cy="1143000"/>
          </a:xfrm>
        </p:spPr>
        <p:txBody>
          <a:bodyPr/>
          <a:lstStyle/>
          <a:p>
            <a:pPr eaLnBrk="1" hangingPunct="1"/>
            <a:r>
              <a:rPr lang="en-US" altLang="en-US"/>
              <a:t>Learning to Fear</a:t>
            </a:r>
          </a:p>
        </p:txBody>
      </p:sp>
      <p:sp>
        <p:nvSpPr>
          <p:cNvPr id="24579" name="Rectangle 3"/>
          <p:cNvSpPr>
            <a:spLocks noGrp="1" noChangeArrowheads="1"/>
          </p:cNvSpPr>
          <p:nvPr>
            <p:ph type="body" sz="half" idx="1"/>
          </p:nvPr>
        </p:nvSpPr>
        <p:spPr>
          <a:xfrm>
            <a:off x="2286000" y="2224088"/>
            <a:ext cx="3771900" cy="4038600"/>
          </a:xfrm>
        </p:spPr>
        <p:txBody>
          <a:bodyPr/>
          <a:lstStyle/>
          <a:p>
            <a:pPr eaLnBrk="1" hangingPunct="1">
              <a:buFont typeface="Wingdings" panose="05000000000000000000" pitchFamily="2" charset="2"/>
              <a:buNone/>
            </a:pPr>
            <a:r>
              <a:rPr lang="en-US" altLang="en-US">
                <a:solidFill>
                  <a:srgbClr val="FF0000"/>
                </a:solidFill>
              </a:rPr>
              <a:t>Little Albert</a:t>
            </a:r>
          </a:p>
        </p:txBody>
      </p:sp>
      <p:pic>
        <p:nvPicPr>
          <p:cNvPr id="24580" name="Picture 4" descr="Hammer 19"/>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a:xfrm rot="3247659" flipH="1">
            <a:off x="1978819" y="2759869"/>
            <a:ext cx="876300" cy="1023938"/>
          </a:xfrm>
        </p:spPr>
      </p:pic>
      <p:sp>
        <p:nvSpPr>
          <p:cNvPr id="24581" name="Line 38"/>
          <p:cNvSpPr>
            <a:spLocks noChangeShapeType="1"/>
          </p:cNvSpPr>
          <p:nvPr/>
        </p:nvSpPr>
        <p:spPr bwMode="auto">
          <a:xfrm>
            <a:off x="2895600" y="3976688"/>
            <a:ext cx="609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2" name="Line 62"/>
          <p:cNvSpPr>
            <a:spLocks noChangeShapeType="1"/>
          </p:cNvSpPr>
          <p:nvPr/>
        </p:nvSpPr>
        <p:spPr bwMode="auto">
          <a:xfrm>
            <a:off x="8229600" y="2466975"/>
            <a:ext cx="0" cy="40386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WordArt 65"/>
          <p:cNvSpPr>
            <a:spLocks noChangeArrowheads="1" noChangeShapeType="1" noTextEdit="1"/>
          </p:cNvSpPr>
          <p:nvPr/>
        </p:nvSpPr>
        <p:spPr bwMode="auto">
          <a:xfrm>
            <a:off x="3810000" y="3062289"/>
            <a:ext cx="32385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a:t>
            </a:r>
          </a:p>
        </p:txBody>
      </p:sp>
      <p:pic>
        <p:nvPicPr>
          <p:cNvPr id="24584" name="Picture 36" descr="Rat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4400" y="3062288"/>
            <a:ext cx="15748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5" name="Line 39"/>
          <p:cNvSpPr>
            <a:spLocks noChangeShapeType="1"/>
          </p:cNvSpPr>
          <p:nvPr/>
        </p:nvSpPr>
        <p:spPr bwMode="auto">
          <a:xfrm>
            <a:off x="6553200" y="329088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Line 40"/>
          <p:cNvSpPr>
            <a:spLocks noChangeShapeType="1"/>
          </p:cNvSpPr>
          <p:nvPr/>
        </p:nvSpPr>
        <p:spPr bwMode="auto">
          <a:xfrm>
            <a:off x="6400800" y="34432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41"/>
          <p:cNvSpPr>
            <a:spLocks noChangeShapeType="1"/>
          </p:cNvSpPr>
          <p:nvPr/>
        </p:nvSpPr>
        <p:spPr bwMode="auto">
          <a:xfrm>
            <a:off x="6400800" y="3900488"/>
            <a:ext cx="533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Line 63"/>
          <p:cNvSpPr>
            <a:spLocks noChangeShapeType="1"/>
          </p:cNvSpPr>
          <p:nvPr/>
        </p:nvSpPr>
        <p:spPr bwMode="auto">
          <a:xfrm>
            <a:off x="4648200" y="2543175"/>
            <a:ext cx="0" cy="40386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WordArt 66"/>
          <p:cNvSpPr>
            <a:spLocks noChangeArrowheads="1" noChangeShapeType="1" noTextEdit="1"/>
          </p:cNvSpPr>
          <p:nvPr/>
        </p:nvSpPr>
        <p:spPr bwMode="auto">
          <a:xfrm>
            <a:off x="6477000" y="2452689"/>
            <a:ext cx="32385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B</a:t>
            </a:r>
          </a:p>
        </p:txBody>
      </p:sp>
      <p:pic>
        <p:nvPicPr>
          <p:cNvPr id="24590" name="Picture 37" descr="Rat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2000" y="2847975"/>
            <a:ext cx="15748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Line 43"/>
          <p:cNvSpPr>
            <a:spLocks noChangeShapeType="1"/>
          </p:cNvSpPr>
          <p:nvPr/>
        </p:nvSpPr>
        <p:spPr bwMode="auto">
          <a:xfrm>
            <a:off x="9144000" y="3990975"/>
            <a:ext cx="304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2" name="Text Box 60"/>
          <p:cNvSpPr txBox="1">
            <a:spLocks noChangeArrowheads="1"/>
          </p:cNvSpPr>
          <p:nvPr/>
        </p:nvSpPr>
        <p:spPr bwMode="auto">
          <a:xfrm>
            <a:off x="8458200" y="376237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593" name="WordArt 67"/>
          <p:cNvSpPr>
            <a:spLocks noChangeArrowheads="1" noChangeShapeType="1" noTextEdit="1"/>
          </p:cNvSpPr>
          <p:nvPr/>
        </p:nvSpPr>
        <p:spPr bwMode="auto">
          <a:xfrm>
            <a:off x="9829800" y="2452689"/>
            <a:ext cx="32385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a:t>
            </a:r>
          </a:p>
        </p:txBody>
      </p:sp>
      <p:pic>
        <p:nvPicPr>
          <p:cNvPr id="24594" name="Picture 69" descr="Baby in Diap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86800" y="4662488"/>
            <a:ext cx="1377950"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5" name="Text Box 70"/>
          <p:cNvSpPr txBox="1">
            <a:spLocks noChangeArrowheads="1"/>
          </p:cNvSpPr>
          <p:nvPr/>
        </p:nvSpPr>
        <p:spPr bwMode="auto">
          <a:xfrm>
            <a:off x="9753600" y="61864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596" name="Oval 71"/>
          <p:cNvSpPr>
            <a:spLocks noChangeArrowheads="1"/>
          </p:cNvSpPr>
          <p:nvPr/>
        </p:nvSpPr>
        <p:spPr bwMode="auto">
          <a:xfrm>
            <a:off x="9906000" y="5272088"/>
            <a:ext cx="76200" cy="152400"/>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597" name="Oval 72"/>
          <p:cNvSpPr>
            <a:spLocks noChangeArrowheads="1"/>
          </p:cNvSpPr>
          <p:nvPr/>
        </p:nvSpPr>
        <p:spPr bwMode="auto">
          <a:xfrm>
            <a:off x="9753600" y="5424488"/>
            <a:ext cx="76200" cy="152400"/>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598" name="Oval 73"/>
          <p:cNvSpPr>
            <a:spLocks noChangeArrowheads="1"/>
          </p:cNvSpPr>
          <p:nvPr/>
        </p:nvSpPr>
        <p:spPr bwMode="auto">
          <a:xfrm>
            <a:off x="9906000" y="5500688"/>
            <a:ext cx="76200" cy="152400"/>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599" name="Oval 74"/>
          <p:cNvSpPr>
            <a:spLocks noChangeArrowheads="1"/>
          </p:cNvSpPr>
          <p:nvPr/>
        </p:nvSpPr>
        <p:spPr bwMode="auto">
          <a:xfrm>
            <a:off x="9753600" y="5653088"/>
            <a:ext cx="76200" cy="152400"/>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pic>
        <p:nvPicPr>
          <p:cNvPr id="24600" name="Picture 93" descr="Hammer 19"/>
          <p:cNvPicPr>
            <a:picLocks noGrp="1"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rot="3247659" flipH="1">
            <a:off x="7046119" y="2950369"/>
            <a:ext cx="647700" cy="1023938"/>
          </a:xfrm>
        </p:spPr>
      </p:pic>
      <p:grpSp>
        <p:nvGrpSpPr>
          <p:cNvPr id="24601" name="Group 109"/>
          <p:cNvGrpSpPr>
            <a:grpSpLocks/>
          </p:cNvGrpSpPr>
          <p:nvPr/>
        </p:nvGrpSpPr>
        <p:grpSpPr bwMode="auto">
          <a:xfrm>
            <a:off x="6477000" y="4738688"/>
            <a:ext cx="1377950" cy="1890712"/>
            <a:chOff x="3120" y="2784"/>
            <a:chExt cx="868" cy="1191"/>
          </a:xfrm>
        </p:grpSpPr>
        <p:pic>
          <p:nvPicPr>
            <p:cNvPr id="24617" name="Picture 96" descr="Baby in Diap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0" y="2784"/>
              <a:ext cx="868" cy="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18" name="Text Box 97"/>
            <p:cNvSpPr txBox="1">
              <a:spLocks noChangeArrowheads="1"/>
            </p:cNvSpPr>
            <p:nvPr/>
          </p:nvSpPr>
          <p:spPr bwMode="auto">
            <a:xfrm>
              <a:off x="3792" y="3744"/>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19" name="Oval 98"/>
            <p:cNvSpPr>
              <a:spLocks noChangeArrowheads="1"/>
            </p:cNvSpPr>
            <p:nvPr/>
          </p:nvSpPr>
          <p:spPr bwMode="auto">
            <a:xfrm>
              <a:off x="3888" y="3168"/>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20" name="Oval 99"/>
            <p:cNvSpPr>
              <a:spLocks noChangeArrowheads="1"/>
            </p:cNvSpPr>
            <p:nvPr/>
          </p:nvSpPr>
          <p:spPr bwMode="auto">
            <a:xfrm>
              <a:off x="3792" y="3264"/>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21" name="Oval 100"/>
            <p:cNvSpPr>
              <a:spLocks noChangeArrowheads="1"/>
            </p:cNvSpPr>
            <p:nvPr/>
          </p:nvSpPr>
          <p:spPr bwMode="auto">
            <a:xfrm>
              <a:off x="3888" y="3312"/>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22" name="Oval 101"/>
            <p:cNvSpPr>
              <a:spLocks noChangeArrowheads="1"/>
            </p:cNvSpPr>
            <p:nvPr/>
          </p:nvSpPr>
          <p:spPr bwMode="auto">
            <a:xfrm>
              <a:off x="3792" y="3408"/>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grpSp>
      <p:sp>
        <p:nvSpPr>
          <p:cNvPr id="24602" name="Text Box 102"/>
          <p:cNvSpPr txBox="1">
            <a:spLocks noChangeArrowheads="1"/>
          </p:cNvSpPr>
          <p:nvPr/>
        </p:nvSpPr>
        <p:spPr bwMode="auto">
          <a:xfrm>
            <a:off x="1905000" y="3900488"/>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UCS</a:t>
            </a:r>
          </a:p>
        </p:txBody>
      </p:sp>
      <p:grpSp>
        <p:nvGrpSpPr>
          <p:cNvPr id="24603" name="Group 110"/>
          <p:cNvGrpSpPr>
            <a:grpSpLocks/>
          </p:cNvGrpSpPr>
          <p:nvPr/>
        </p:nvGrpSpPr>
        <p:grpSpPr bwMode="auto">
          <a:xfrm>
            <a:off x="3048001" y="4662488"/>
            <a:ext cx="1501775" cy="1905000"/>
            <a:chOff x="960" y="2736"/>
            <a:chExt cx="946" cy="1200"/>
          </a:xfrm>
        </p:grpSpPr>
        <p:pic>
          <p:nvPicPr>
            <p:cNvPr id="24610" name="Picture 86" descr="Baby in Diap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0" y="2736"/>
              <a:ext cx="868" cy="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11" name="Text Box 87"/>
            <p:cNvSpPr txBox="1">
              <a:spLocks noChangeArrowheads="1"/>
            </p:cNvSpPr>
            <p:nvPr/>
          </p:nvSpPr>
          <p:spPr bwMode="auto">
            <a:xfrm>
              <a:off x="1632" y="3705"/>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12" name="Oval 88"/>
            <p:cNvSpPr>
              <a:spLocks noChangeArrowheads="1"/>
            </p:cNvSpPr>
            <p:nvPr/>
          </p:nvSpPr>
          <p:spPr bwMode="auto">
            <a:xfrm>
              <a:off x="1728" y="3129"/>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13" name="Oval 89"/>
            <p:cNvSpPr>
              <a:spLocks noChangeArrowheads="1"/>
            </p:cNvSpPr>
            <p:nvPr/>
          </p:nvSpPr>
          <p:spPr bwMode="auto">
            <a:xfrm>
              <a:off x="1632" y="3225"/>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14" name="Oval 90"/>
            <p:cNvSpPr>
              <a:spLocks noChangeArrowheads="1"/>
            </p:cNvSpPr>
            <p:nvPr/>
          </p:nvSpPr>
          <p:spPr bwMode="auto">
            <a:xfrm>
              <a:off x="1728" y="3273"/>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15" name="Oval 91"/>
            <p:cNvSpPr>
              <a:spLocks noChangeArrowheads="1"/>
            </p:cNvSpPr>
            <p:nvPr/>
          </p:nvSpPr>
          <p:spPr bwMode="auto">
            <a:xfrm>
              <a:off x="1632" y="3369"/>
              <a:ext cx="48" cy="96"/>
            </a:xfrm>
            <a:prstGeom prst="ellipse">
              <a:avLst/>
            </a:prstGeom>
            <a:solidFill>
              <a:srgbClr val="00CCFF"/>
            </a:solidFill>
            <a:ln w="9525">
              <a:solidFill>
                <a:schemeClr val="tx1"/>
              </a:solidFill>
              <a:round/>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p>
          </p:txBody>
        </p:sp>
        <p:sp>
          <p:nvSpPr>
            <p:cNvPr id="24616" name="Text Box 103"/>
            <p:cNvSpPr txBox="1">
              <a:spLocks noChangeArrowheads="1"/>
            </p:cNvSpPr>
            <p:nvPr/>
          </p:nvSpPr>
          <p:spPr bwMode="auto">
            <a:xfrm>
              <a:off x="1540" y="3696"/>
              <a:ext cx="36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UCR</a:t>
              </a:r>
            </a:p>
          </p:txBody>
        </p:sp>
      </p:grpSp>
      <p:sp>
        <p:nvSpPr>
          <p:cNvPr id="24604" name="Text Box 104"/>
          <p:cNvSpPr txBox="1">
            <a:spLocks noChangeArrowheads="1"/>
          </p:cNvSpPr>
          <p:nvPr/>
        </p:nvSpPr>
        <p:spPr bwMode="auto">
          <a:xfrm>
            <a:off x="5365750" y="3914775"/>
            <a:ext cx="4395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NS</a:t>
            </a:r>
          </a:p>
        </p:txBody>
      </p:sp>
      <p:sp>
        <p:nvSpPr>
          <p:cNvPr id="24605" name="Text Box 105"/>
          <p:cNvSpPr txBox="1">
            <a:spLocks noChangeArrowheads="1"/>
          </p:cNvSpPr>
          <p:nvPr/>
        </p:nvSpPr>
        <p:spPr bwMode="auto">
          <a:xfrm>
            <a:off x="7162800" y="3976688"/>
            <a:ext cx="561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UCS</a:t>
            </a:r>
          </a:p>
        </p:txBody>
      </p:sp>
      <p:sp>
        <p:nvSpPr>
          <p:cNvPr id="24606" name="Text Box 106"/>
          <p:cNvSpPr txBox="1">
            <a:spLocks noChangeArrowheads="1"/>
          </p:cNvSpPr>
          <p:nvPr/>
        </p:nvSpPr>
        <p:spPr bwMode="auto">
          <a:xfrm>
            <a:off x="7467600" y="6186488"/>
            <a:ext cx="5806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UCR</a:t>
            </a:r>
          </a:p>
        </p:txBody>
      </p:sp>
      <p:sp>
        <p:nvSpPr>
          <p:cNvPr id="24607" name="Text Box 107"/>
          <p:cNvSpPr txBox="1">
            <a:spLocks noChangeArrowheads="1"/>
          </p:cNvSpPr>
          <p:nvPr/>
        </p:nvSpPr>
        <p:spPr bwMode="auto">
          <a:xfrm>
            <a:off x="8382000" y="3748088"/>
            <a:ext cx="413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CS</a:t>
            </a:r>
          </a:p>
        </p:txBody>
      </p:sp>
      <p:sp>
        <p:nvSpPr>
          <p:cNvPr id="24608" name="Text Box 108"/>
          <p:cNvSpPr txBox="1">
            <a:spLocks noChangeArrowheads="1"/>
          </p:cNvSpPr>
          <p:nvPr/>
        </p:nvSpPr>
        <p:spPr bwMode="auto">
          <a:xfrm>
            <a:off x="9620250" y="6110288"/>
            <a:ext cx="433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t>CR</a:t>
            </a:r>
          </a:p>
        </p:txBody>
      </p:sp>
      <p:pic>
        <p:nvPicPr>
          <p:cNvPr id="24609" name="Picture 2" descr="http://ts2.mm.bing.net/th?id=H.4900911078244353&amp;pid=1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58200" y="76200"/>
            <a:ext cx="2133600"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417949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a:t>Thought, According to Watson</a:t>
            </a:r>
          </a:p>
        </p:txBody>
      </p:sp>
      <p:sp>
        <p:nvSpPr>
          <p:cNvPr id="24579" name="Content Placeholder 2"/>
          <p:cNvSpPr>
            <a:spLocks noGrp="1"/>
          </p:cNvSpPr>
          <p:nvPr>
            <p:ph idx="1"/>
          </p:nvPr>
        </p:nvSpPr>
        <p:spPr/>
        <p:txBody>
          <a:bodyPr/>
          <a:lstStyle/>
          <a:p>
            <a:pPr eaLnBrk="1" hangingPunct="1"/>
            <a:r>
              <a:rPr lang="en-US" altLang="en-US"/>
              <a:t>Said thought was a type of sensorimotor behavior</a:t>
            </a:r>
          </a:p>
          <a:p>
            <a:pPr eaLnBrk="1" hangingPunct="1"/>
            <a:endParaRPr lang="en-US" altLang="en-US"/>
          </a:p>
          <a:p>
            <a:pPr eaLnBrk="1" hangingPunct="1"/>
            <a:r>
              <a:rPr lang="en-US" altLang="en-US"/>
              <a:t>Thinking was a sub-vocal talking that relied on the same muscular habits we learn for overt speech </a:t>
            </a:r>
          </a:p>
          <a:p>
            <a:pPr eaLnBrk="1" hangingPunct="1"/>
            <a:endParaRPr lang="en-US" altLang="en-US"/>
          </a:p>
          <a:p>
            <a:pPr eaLnBrk="1" hangingPunct="1"/>
            <a:r>
              <a:rPr lang="en-US" altLang="en-US"/>
              <a:t>These habits become inaudible as we age </a:t>
            </a:r>
          </a:p>
        </p:txBody>
      </p:sp>
    </p:spTree>
    <p:extLst>
      <p:ext uri="{BB962C8B-B14F-4D97-AF65-F5344CB8AC3E}">
        <p14:creationId xmlns:p14="http://schemas.microsoft.com/office/powerpoint/2010/main" val="4132319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eaLnBrk="1" fontAlgn="auto" hangingPunct="1">
              <a:spcAft>
                <a:spcPts val="0"/>
              </a:spcAft>
              <a:defRPr/>
            </a:pPr>
            <a:r>
              <a:rPr lang="en-US" dirty="0"/>
              <a:t>b.f. Skinner</a:t>
            </a:r>
          </a:p>
        </p:txBody>
      </p:sp>
      <p:pic>
        <p:nvPicPr>
          <p:cNvPr id="43011" name="Picture 5" descr="http://ts4.mm.bing.net/th?id=I.4904269274285855&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1" y="3200400"/>
            <a:ext cx="19526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1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1.1. Defining Terms</a:t>
            </a:r>
          </a:p>
          <a:p>
            <a:r>
              <a:rPr lang="en-US" dirty="0"/>
              <a:t>1.2. The Historical Context of Behaviorism</a:t>
            </a:r>
          </a:p>
          <a:p>
            <a:r>
              <a:rPr lang="en-US" dirty="0"/>
              <a:t>1.3. Understanding Behavior</a:t>
            </a:r>
          </a:p>
          <a:p>
            <a:r>
              <a:rPr lang="en-US" dirty="0"/>
              <a:t>1.4. The Field of Applied Behavior Analysis</a:t>
            </a:r>
          </a:p>
          <a:p>
            <a:r>
              <a:rPr lang="en-US" dirty="0"/>
              <a:t>1.5. Coordinating and Communicating in ABA</a:t>
            </a:r>
          </a:p>
        </p:txBody>
      </p:sp>
    </p:spTree>
    <p:extLst>
      <p:ext uri="{BB962C8B-B14F-4D97-AF65-F5344CB8AC3E}">
        <p14:creationId xmlns:p14="http://schemas.microsoft.com/office/powerpoint/2010/main" val="3303079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a:t>Operant Conditioning</a:t>
            </a:r>
          </a:p>
        </p:txBody>
      </p:sp>
      <p:sp>
        <p:nvSpPr>
          <p:cNvPr id="18435" name="Content Placeholder 2"/>
          <p:cNvSpPr>
            <a:spLocks noGrp="1"/>
          </p:cNvSpPr>
          <p:nvPr>
            <p:ph idx="1"/>
          </p:nvPr>
        </p:nvSpPr>
        <p:spPr>
          <a:xfrm>
            <a:off x="2286000" y="1905000"/>
            <a:ext cx="7696200" cy="4267200"/>
          </a:xfrm>
        </p:spPr>
        <p:txBody>
          <a:bodyPr/>
          <a:lstStyle/>
          <a:p>
            <a:pPr eaLnBrk="1" hangingPunct="1"/>
            <a:r>
              <a:rPr lang="en-US" altLang="en-US"/>
              <a:t>You make a </a:t>
            </a:r>
            <a:r>
              <a:rPr lang="en-US" altLang="en-US">
                <a:solidFill>
                  <a:srgbClr val="FF0000"/>
                </a:solidFill>
              </a:rPr>
              <a:t>response</a:t>
            </a:r>
            <a:r>
              <a:rPr lang="en-US" altLang="en-US"/>
              <a:t>. </a:t>
            </a:r>
          </a:p>
          <a:p>
            <a:pPr eaLnBrk="1" hangingPunct="1"/>
            <a:endParaRPr lang="en-US" altLang="en-US"/>
          </a:p>
          <a:p>
            <a:pPr eaLnBrk="1" hangingPunct="1"/>
            <a:r>
              <a:rPr lang="en-US" altLang="en-US"/>
              <a:t>There is a </a:t>
            </a:r>
            <a:r>
              <a:rPr lang="en-US" altLang="en-US">
                <a:solidFill>
                  <a:srgbClr val="FF0000"/>
                </a:solidFill>
              </a:rPr>
              <a:t>consequence</a:t>
            </a:r>
            <a:r>
              <a:rPr lang="en-US" altLang="en-US"/>
              <a:t> for that response. </a:t>
            </a:r>
          </a:p>
          <a:p>
            <a:pPr eaLnBrk="1" hangingPunct="1"/>
            <a:endParaRPr lang="en-US" altLang="en-US"/>
          </a:p>
          <a:p>
            <a:pPr eaLnBrk="1" hangingPunct="1"/>
            <a:r>
              <a:rPr lang="en-US" altLang="en-US"/>
              <a:t>Based on whether the consequence is </a:t>
            </a:r>
            <a:r>
              <a:rPr lang="en-US" altLang="en-US">
                <a:solidFill>
                  <a:srgbClr val="FF00FF"/>
                </a:solidFill>
              </a:rPr>
              <a:t>good or bad</a:t>
            </a:r>
            <a:r>
              <a:rPr lang="en-US" altLang="en-US"/>
              <a:t>, you are </a:t>
            </a:r>
            <a:r>
              <a:rPr lang="en-US" altLang="en-US">
                <a:solidFill>
                  <a:srgbClr val="0000CC"/>
                </a:solidFill>
              </a:rPr>
              <a:t>more or less likely</a:t>
            </a:r>
            <a:r>
              <a:rPr lang="en-US" altLang="en-US" b="1">
                <a:solidFill>
                  <a:srgbClr val="0000CC"/>
                </a:solidFill>
              </a:rPr>
              <a:t> </a:t>
            </a:r>
            <a:r>
              <a:rPr lang="en-US" altLang="en-US"/>
              <a:t>to make that response again. </a:t>
            </a:r>
          </a:p>
        </p:txBody>
      </p:sp>
    </p:spTree>
    <p:custDataLst>
      <p:tags r:id="rId1"/>
    </p:custDataLst>
    <p:extLst>
      <p:ext uri="{BB962C8B-B14F-4D97-AF65-F5344CB8AC3E}">
        <p14:creationId xmlns:p14="http://schemas.microsoft.com/office/powerpoint/2010/main" val="2500140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t>Operant Conditioning:</a:t>
            </a:r>
            <a:br>
              <a:rPr lang="en-US"/>
            </a:br>
            <a:r>
              <a:rPr lang="en-US"/>
              <a:t>Reinforcement and Punishment</a:t>
            </a:r>
          </a:p>
        </p:txBody>
      </p:sp>
      <p:graphicFrame>
        <p:nvGraphicFramePr>
          <p:cNvPr id="69654" name="Group 22"/>
          <p:cNvGraphicFramePr>
            <a:graphicFrameLocks noGrp="1"/>
          </p:cNvGraphicFramePr>
          <p:nvPr>
            <p:ph idx="1"/>
          </p:nvPr>
        </p:nvGraphicFramePr>
        <p:xfrm>
          <a:off x="2286000" y="1905000"/>
          <a:ext cx="7696200" cy="4038600"/>
        </p:xfrm>
        <a:graphic>
          <a:graphicData uri="http://schemas.openxmlformats.org/drawingml/2006/table">
            <a:tbl>
              <a:tblPr/>
              <a:tblGrid>
                <a:gridCol w="2565400">
                  <a:extLst>
                    <a:ext uri="{9D8B030D-6E8A-4147-A177-3AD203B41FA5}">
                      <a16:colId xmlns:a16="http://schemas.microsoft.com/office/drawing/2014/main" val="20000"/>
                    </a:ext>
                  </a:extLst>
                </a:gridCol>
                <a:gridCol w="2565400">
                  <a:extLst>
                    <a:ext uri="{9D8B030D-6E8A-4147-A177-3AD203B41FA5}">
                      <a16:colId xmlns:a16="http://schemas.microsoft.com/office/drawing/2014/main" val="20001"/>
                    </a:ext>
                  </a:extLst>
                </a:gridCol>
                <a:gridCol w="2565400">
                  <a:extLst>
                    <a:ext uri="{9D8B030D-6E8A-4147-A177-3AD203B41FA5}">
                      <a16:colId xmlns:a16="http://schemas.microsoft.com/office/drawing/2014/main" val="20002"/>
                    </a:ext>
                  </a:extLst>
                </a:gridCol>
              </a:tblGrid>
              <a:tr h="1346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7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Some “</a:t>
                      </a:r>
                      <a:r>
                        <a:rPr kumimoji="0" lang="en-US" sz="2700" b="1" i="0" u="none" strike="noStrike" cap="none" normalizeH="0" baseline="0">
                          <a:ln>
                            <a:noFill/>
                          </a:ln>
                          <a:solidFill>
                            <a:srgbClr val="0000CC"/>
                          </a:solidFill>
                          <a:effectLst/>
                          <a:latin typeface="Arial" charset="0"/>
                        </a:rPr>
                        <a:t>Bad</a:t>
                      </a:r>
                      <a:r>
                        <a:rPr kumimoji="0" lang="en-US" sz="2700" b="0" i="0" u="none" strike="noStrike" cap="none" normalizeH="0" baseline="0">
                          <a:ln>
                            <a:noFill/>
                          </a:ln>
                          <a:solidFill>
                            <a:schemeClr val="tx1"/>
                          </a:solidFill>
                          <a:effectLst/>
                          <a:latin typeface="Arial" charset="0"/>
                        </a:rPr>
                        <a:t>” 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Some “</a:t>
                      </a:r>
                      <a:r>
                        <a:rPr kumimoji="0" lang="en-US" sz="2700" b="1" i="0" u="none" strike="noStrike" cap="none" normalizeH="0" baseline="0">
                          <a:ln>
                            <a:noFill/>
                          </a:ln>
                          <a:solidFill>
                            <a:srgbClr val="FF0000"/>
                          </a:solidFill>
                          <a:effectLst/>
                          <a:latin typeface="Arial" charset="0"/>
                        </a:rPr>
                        <a:t>Good</a:t>
                      </a:r>
                      <a:r>
                        <a:rPr kumimoji="0" lang="en-US" sz="2700" b="0" i="0" u="none" strike="noStrike" cap="none" normalizeH="0" baseline="0">
                          <a:ln>
                            <a:noFill/>
                          </a:ln>
                          <a:solidFill>
                            <a:schemeClr val="tx1"/>
                          </a:solidFill>
                          <a:effectLst/>
                          <a:latin typeface="Arial" charset="0"/>
                        </a:rPr>
                        <a:t>” Thing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6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1" i="0" u="none" strike="noStrike" cap="none" normalizeH="0" baseline="0">
                          <a:ln>
                            <a:noFill/>
                          </a:ln>
                          <a:solidFill>
                            <a:srgbClr val="008080"/>
                          </a:solidFill>
                          <a:effectLst/>
                          <a:latin typeface="Arial" charset="0"/>
                        </a:rPr>
                        <a:t>Giving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7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7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6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1" i="0" u="none" strike="noStrike" cap="none" normalizeH="0" baseline="0">
                          <a:ln>
                            <a:noFill/>
                          </a:ln>
                          <a:solidFill>
                            <a:srgbClr val="FF9900"/>
                          </a:solidFill>
                          <a:effectLst/>
                          <a:latin typeface="Arial" charset="0"/>
                        </a:rPr>
                        <a:t>Taking Away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TextBox 3"/>
          <p:cNvSpPr txBox="1">
            <a:spLocks noChangeArrowheads="1"/>
          </p:cNvSpPr>
          <p:nvPr/>
        </p:nvSpPr>
        <p:spPr bwMode="auto">
          <a:xfrm>
            <a:off x="4876800" y="33528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a:t>Positive</a:t>
            </a:r>
          </a:p>
        </p:txBody>
      </p:sp>
      <p:sp>
        <p:nvSpPr>
          <p:cNvPr id="5" name="TextBox 4"/>
          <p:cNvSpPr txBox="1">
            <a:spLocks noChangeArrowheads="1"/>
          </p:cNvSpPr>
          <p:nvPr/>
        </p:nvSpPr>
        <p:spPr bwMode="auto">
          <a:xfrm>
            <a:off x="7391400" y="33528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a:t>Positive</a:t>
            </a:r>
          </a:p>
        </p:txBody>
      </p:sp>
      <p:sp>
        <p:nvSpPr>
          <p:cNvPr id="6" name="TextBox 5"/>
          <p:cNvSpPr txBox="1">
            <a:spLocks noChangeArrowheads="1"/>
          </p:cNvSpPr>
          <p:nvPr/>
        </p:nvSpPr>
        <p:spPr bwMode="auto">
          <a:xfrm>
            <a:off x="4903788" y="46482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a:t>Negative</a:t>
            </a:r>
          </a:p>
        </p:txBody>
      </p:sp>
      <p:sp>
        <p:nvSpPr>
          <p:cNvPr id="7" name="TextBox 6"/>
          <p:cNvSpPr txBox="1">
            <a:spLocks noChangeArrowheads="1"/>
          </p:cNvSpPr>
          <p:nvPr/>
        </p:nvSpPr>
        <p:spPr bwMode="auto">
          <a:xfrm>
            <a:off x="7418388" y="46482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a:t>Negative</a:t>
            </a:r>
          </a:p>
        </p:txBody>
      </p:sp>
      <p:sp>
        <p:nvSpPr>
          <p:cNvPr id="8" name="TextBox 7"/>
          <p:cNvSpPr txBox="1">
            <a:spLocks noChangeArrowheads="1"/>
          </p:cNvSpPr>
          <p:nvPr/>
        </p:nvSpPr>
        <p:spPr bwMode="auto">
          <a:xfrm>
            <a:off x="4876800" y="38862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a:t>Punishment</a:t>
            </a:r>
          </a:p>
        </p:txBody>
      </p:sp>
      <p:sp>
        <p:nvSpPr>
          <p:cNvPr id="9" name="TextBox 8"/>
          <p:cNvSpPr txBox="1">
            <a:spLocks noChangeArrowheads="1"/>
          </p:cNvSpPr>
          <p:nvPr/>
        </p:nvSpPr>
        <p:spPr bwMode="auto">
          <a:xfrm>
            <a:off x="7391400" y="3886201"/>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800"/>
              <a:t>Reinforcement</a:t>
            </a:r>
          </a:p>
        </p:txBody>
      </p:sp>
      <p:sp>
        <p:nvSpPr>
          <p:cNvPr id="10" name="TextBox 9"/>
          <p:cNvSpPr txBox="1">
            <a:spLocks noChangeArrowheads="1"/>
          </p:cNvSpPr>
          <p:nvPr/>
        </p:nvSpPr>
        <p:spPr bwMode="auto">
          <a:xfrm>
            <a:off x="7467600" y="51816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a:t>Punishment</a:t>
            </a:r>
          </a:p>
        </p:txBody>
      </p:sp>
      <p:sp>
        <p:nvSpPr>
          <p:cNvPr id="11" name="TextBox 10"/>
          <p:cNvSpPr txBox="1">
            <a:spLocks noChangeArrowheads="1"/>
          </p:cNvSpPr>
          <p:nvPr/>
        </p:nvSpPr>
        <p:spPr bwMode="auto">
          <a:xfrm>
            <a:off x="4876800" y="5181601"/>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800"/>
              <a:t>Reinforcement</a:t>
            </a:r>
          </a:p>
        </p:txBody>
      </p:sp>
    </p:spTree>
    <p:custDataLst>
      <p:tags r:id="rId1"/>
    </p:custDataLst>
    <p:extLst>
      <p:ext uri="{BB962C8B-B14F-4D97-AF65-F5344CB8AC3E}">
        <p14:creationId xmlns:p14="http://schemas.microsoft.com/office/powerpoint/2010/main" val="880142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274638"/>
            <a:ext cx="6705600" cy="1143000"/>
          </a:xfrm>
        </p:spPr>
        <p:txBody>
          <a:bodyPr/>
          <a:lstStyle/>
          <a:p>
            <a:pPr eaLnBrk="1" hangingPunct="1"/>
            <a:r>
              <a:rPr lang="en-US" altLang="en-US"/>
              <a:t>Edward Chace Tolman</a:t>
            </a:r>
          </a:p>
        </p:txBody>
      </p:sp>
      <p:sp>
        <p:nvSpPr>
          <p:cNvPr id="3" name="Content Placeholder 2"/>
          <p:cNvSpPr>
            <a:spLocks noGrp="1"/>
          </p:cNvSpPr>
          <p:nvPr>
            <p:ph idx="1"/>
          </p:nvPr>
        </p:nvSpPr>
        <p:spPr>
          <a:xfrm>
            <a:off x="1752600" y="1981200"/>
            <a:ext cx="8686800" cy="4419600"/>
          </a:xfrm>
        </p:spPr>
        <p:txBody>
          <a:bodyPr/>
          <a:lstStyle/>
          <a:p>
            <a:pPr eaLnBrk="1" hangingPunct="1"/>
            <a:r>
              <a:rPr lang="en-US" altLang="en-US"/>
              <a:t>1886 - 1959</a:t>
            </a:r>
          </a:p>
          <a:p>
            <a:pPr eaLnBrk="1" hangingPunct="1"/>
            <a:endParaRPr lang="en-US" altLang="en-US"/>
          </a:p>
          <a:p>
            <a:pPr eaLnBrk="1" hangingPunct="1"/>
            <a:r>
              <a:rPr lang="en-US" altLang="en-US"/>
              <a:t>Called his approach to behaviorism </a:t>
            </a:r>
            <a:r>
              <a:rPr lang="en-US" altLang="en-US" b="1">
                <a:solidFill>
                  <a:srgbClr val="FF0000"/>
                </a:solidFill>
              </a:rPr>
              <a:t>purposive behaviorism </a:t>
            </a:r>
          </a:p>
          <a:p>
            <a:pPr eaLnBrk="1" hangingPunct="1"/>
            <a:endParaRPr lang="en-US" altLang="en-US" b="1"/>
          </a:p>
          <a:p>
            <a:pPr eaLnBrk="1" hangingPunct="1"/>
            <a:r>
              <a:rPr lang="en-US" altLang="en-US"/>
              <a:t>Combines the objective study of behavior with the consideration of purposiveness or goal orientation in behavior</a:t>
            </a:r>
          </a:p>
        </p:txBody>
      </p:sp>
      <p:pic>
        <p:nvPicPr>
          <p:cNvPr id="34820" name="Picture 2" descr="http://ts3.mm.bing.net/images/thumbnail.aspx?q=4875321195626658&amp;id=7ada4b7ee82f04a2fd999e8128cf31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304801"/>
            <a:ext cx="2286000"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8870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152401"/>
            <a:ext cx="8229600" cy="944563"/>
          </a:xfrm>
        </p:spPr>
        <p:txBody>
          <a:bodyPr/>
          <a:lstStyle/>
          <a:p>
            <a:pPr eaLnBrk="1" hangingPunct="1"/>
            <a:r>
              <a:rPr lang="en-US" altLang="en-US"/>
              <a:t>Tolman</a:t>
            </a:r>
          </a:p>
        </p:txBody>
      </p:sp>
      <p:sp>
        <p:nvSpPr>
          <p:cNvPr id="3" name="Content Placeholder 2"/>
          <p:cNvSpPr>
            <a:spLocks noGrp="1"/>
          </p:cNvSpPr>
          <p:nvPr>
            <p:ph idx="1"/>
          </p:nvPr>
        </p:nvSpPr>
        <p:spPr>
          <a:xfrm>
            <a:off x="1828800" y="1066800"/>
            <a:ext cx="8534400" cy="5638800"/>
          </a:xfrm>
        </p:spPr>
        <p:txBody>
          <a:bodyPr/>
          <a:lstStyle/>
          <a:p>
            <a:pPr eaLnBrk="1" hangingPunct="1"/>
            <a:r>
              <a:rPr lang="en-US" altLang="en-US" dirty="0"/>
              <a:t>Said both the cause of behavior and the final behavior must be </a:t>
            </a:r>
            <a:r>
              <a:rPr lang="en-US" altLang="en-US" b="1" dirty="0"/>
              <a:t>observable</a:t>
            </a:r>
            <a:r>
              <a:rPr lang="en-US" altLang="en-US" dirty="0"/>
              <a:t> and capable of being operationally defined. </a:t>
            </a:r>
          </a:p>
          <a:p>
            <a:pPr lvl="1" eaLnBrk="1" hangingPunct="1"/>
            <a:r>
              <a:rPr lang="en-US" altLang="en-US" dirty="0"/>
              <a:t>Five independent variables which are the causes of behavior</a:t>
            </a:r>
          </a:p>
          <a:p>
            <a:pPr lvl="2" eaLnBrk="1" hangingPunct="1"/>
            <a:r>
              <a:rPr lang="en-US" altLang="en-US" dirty="0"/>
              <a:t>Environmental stimuli, Physiological drives, Heredity, Previous training, Age</a:t>
            </a:r>
          </a:p>
          <a:p>
            <a:pPr eaLnBrk="1" hangingPunct="1"/>
            <a:endParaRPr lang="en-US" altLang="en-US" sz="2000" b="1" dirty="0">
              <a:solidFill>
                <a:srgbClr val="FF0000"/>
              </a:solidFill>
            </a:endParaRPr>
          </a:p>
          <a:p>
            <a:pPr eaLnBrk="1" hangingPunct="1"/>
            <a:r>
              <a:rPr lang="en-US" altLang="en-US" b="1" dirty="0">
                <a:solidFill>
                  <a:srgbClr val="FF0000"/>
                </a:solidFill>
              </a:rPr>
              <a:t>Intervening variables</a:t>
            </a:r>
          </a:p>
          <a:p>
            <a:pPr lvl="1" eaLnBrk="1" hangingPunct="1"/>
            <a:r>
              <a:rPr lang="en-US" altLang="en-US" dirty="0"/>
              <a:t>S-O-R proposition </a:t>
            </a:r>
          </a:p>
          <a:p>
            <a:pPr marL="457200" lvl="1" indent="0" eaLnBrk="1" hangingPunct="1">
              <a:buNone/>
            </a:pPr>
            <a:endParaRPr lang="en-US" altLang="en-US" dirty="0"/>
          </a:p>
        </p:txBody>
      </p:sp>
    </p:spTree>
    <p:extLst>
      <p:ext uri="{BB962C8B-B14F-4D97-AF65-F5344CB8AC3E}">
        <p14:creationId xmlns:p14="http://schemas.microsoft.com/office/powerpoint/2010/main" val="2969340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p:txBody>
          <a:bodyPr/>
          <a:lstStyle/>
          <a:p>
            <a:pPr eaLnBrk="1" hangingPunct="1"/>
            <a:r>
              <a:rPr lang="en-US" altLang="en-US"/>
              <a:t>Albert Bandura</a:t>
            </a:r>
            <a:br>
              <a:rPr lang="en-US" altLang="en-US"/>
            </a:br>
            <a:r>
              <a:rPr lang="en-US" altLang="en-US" sz="3600"/>
              <a:t>(born December 4, 1925)</a:t>
            </a:r>
          </a:p>
        </p:txBody>
      </p:sp>
      <p:sp>
        <p:nvSpPr>
          <p:cNvPr id="5" name="Content Placeholder 4"/>
          <p:cNvSpPr>
            <a:spLocks noGrp="1"/>
          </p:cNvSpPr>
          <p:nvPr>
            <p:ph idx="1"/>
          </p:nvPr>
        </p:nvSpPr>
        <p:spPr/>
        <p:txBody>
          <a:bodyPr/>
          <a:lstStyle/>
          <a:p>
            <a:pPr eaLnBrk="1" hangingPunct="1"/>
            <a:r>
              <a:rPr lang="en-US" altLang="en-US" dirty="0"/>
              <a:t>His program</a:t>
            </a:r>
          </a:p>
          <a:p>
            <a:pPr lvl="1" eaLnBrk="1" hangingPunct="1"/>
            <a:r>
              <a:rPr lang="en-US" altLang="en-US" dirty="0"/>
              <a:t>Observed behavior of humans in interaction</a:t>
            </a:r>
          </a:p>
          <a:p>
            <a:pPr lvl="1" eaLnBrk="1" hangingPunct="1"/>
            <a:endParaRPr lang="en-US" altLang="en-US" dirty="0"/>
          </a:p>
          <a:p>
            <a:pPr eaLnBrk="1" hangingPunct="1"/>
            <a:r>
              <a:rPr lang="en-US" altLang="en-US" dirty="0"/>
              <a:t>Are we machines?</a:t>
            </a:r>
          </a:p>
          <a:p>
            <a:pPr lvl="1" eaLnBrk="1" hangingPunct="1"/>
            <a:r>
              <a:rPr lang="en-US" altLang="en-US" dirty="0"/>
              <a:t>No. Responses do not happen automatically</a:t>
            </a:r>
          </a:p>
          <a:p>
            <a:pPr eaLnBrk="1" hangingPunct="1"/>
            <a:endParaRPr lang="en-US" altLang="en-US" dirty="0"/>
          </a:p>
          <a:p>
            <a:pPr eaLnBrk="1" hangingPunct="1"/>
            <a:r>
              <a:rPr lang="en-US" altLang="en-US" dirty="0"/>
              <a:t>Vicarious reinforcement</a:t>
            </a:r>
          </a:p>
        </p:txBody>
      </p:sp>
      <p:pic>
        <p:nvPicPr>
          <p:cNvPr id="54276" name="Picture 5" descr="http://ts3.mm.bing.net/th?id=I.4776034448245650&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3483" y="1749468"/>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146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a:t>Observational Learning</a:t>
            </a:r>
          </a:p>
        </p:txBody>
      </p:sp>
      <p:sp>
        <p:nvSpPr>
          <p:cNvPr id="48131" name="Rectangle 3"/>
          <p:cNvSpPr>
            <a:spLocks noGrp="1" noChangeArrowheads="1"/>
          </p:cNvSpPr>
          <p:nvPr>
            <p:ph idx="1"/>
          </p:nvPr>
        </p:nvSpPr>
        <p:spPr>
          <a:xfrm>
            <a:off x="1981200" y="1600200"/>
            <a:ext cx="8229600" cy="5029200"/>
          </a:xfrm>
        </p:spPr>
        <p:txBody>
          <a:bodyPr/>
          <a:lstStyle/>
          <a:p>
            <a:pPr eaLnBrk="1" hangingPunct="1"/>
            <a:r>
              <a:rPr lang="en-US" altLang="en-US"/>
              <a:t>Learning by </a:t>
            </a:r>
            <a:r>
              <a:rPr lang="en-US" altLang="en-US" b="1">
                <a:solidFill>
                  <a:srgbClr val="FF0000"/>
                </a:solidFill>
              </a:rPr>
              <a:t>observing</a:t>
            </a:r>
            <a:r>
              <a:rPr lang="en-US" altLang="en-US"/>
              <a:t> other people</a:t>
            </a:r>
          </a:p>
          <a:p>
            <a:pPr lvl="1" eaLnBrk="1" hangingPunct="1"/>
            <a:r>
              <a:rPr lang="en-US" altLang="en-US"/>
              <a:t>vs. Enactive learning</a:t>
            </a:r>
          </a:p>
          <a:p>
            <a:pPr lvl="1" eaLnBrk="1" hangingPunct="1">
              <a:buFont typeface="Arial" panose="020B0604020202020204" pitchFamily="34" charset="0"/>
              <a:buNone/>
            </a:pPr>
            <a:endParaRPr lang="en-US" altLang="en-US"/>
          </a:p>
          <a:p>
            <a:pPr eaLnBrk="1" hangingPunct="1"/>
            <a:r>
              <a:rPr lang="en-US" altLang="en-US"/>
              <a:t>Social learning theorists emphasize the ability of people to learn by observing a model or receiving instructions</a:t>
            </a:r>
          </a:p>
          <a:p>
            <a:pPr lvl="1" eaLnBrk="1" hangingPunct="1"/>
            <a:r>
              <a:rPr lang="en-US" altLang="en-US"/>
              <a:t>There is no firsthand experience by the learner</a:t>
            </a:r>
          </a:p>
          <a:p>
            <a:pPr eaLnBrk="1" hangingPunct="1">
              <a:buFont typeface="Arial" panose="020B0604020202020204" pitchFamily="34" charset="0"/>
              <a:buNone/>
            </a:pPr>
            <a:endParaRPr lang="en-US" altLang="en-US"/>
          </a:p>
          <a:p>
            <a:pPr eaLnBrk="1" hangingPunct="1"/>
            <a:r>
              <a:rPr lang="en-US" altLang="en-US" b="1">
                <a:solidFill>
                  <a:srgbClr val="FF0000"/>
                </a:solidFill>
              </a:rPr>
              <a:t>Modeling</a:t>
            </a:r>
          </a:p>
        </p:txBody>
      </p:sp>
    </p:spTree>
    <p:custDataLst>
      <p:tags r:id="rId1"/>
    </p:custDataLst>
    <p:extLst>
      <p:ext uri="{BB962C8B-B14F-4D97-AF65-F5344CB8AC3E}">
        <p14:creationId xmlns:p14="http://schemas.microsoft.com/office/powerpoint/2010/main" val="2250398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1905000" y="4724400"/>
            <a:ext cx="8305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chemeClr val="folHlink"/>
              </a:buClr>
              <a:buSzPct val="60000"/>
              <a:buFontTx/>
              <a:buNone/>
            </a:pPr>
            <a:r>
              <a:rPr lang="en-US" altLang="en-US" sz="2800"/>
              <a:t>In Bandura’s (1965) experiment, most children who watched an aggressive model attack a Bobo doll later imitated that behavior.</a:t>
            </a:r>
          </a:p>
        </p:txBody>
      </p:sp>
      <p:grpSp>
        <p:nvGrpSpPr>
          <p:cNvPr id="56323" name="Group 7"/>
          <p:cNvGrpSpPr>
            <a:grpSpLocks/>
          </p:cNvGrpSpPr>
          <p:nvPr/>
        </p:nvGrpSpPr>
        <p:grpSpPr bwMode="auto">
          <a:xfrm>
            <a:off x="1981200" y="1828800"/>
            <a:ext cx="8153400" cy="2743200"/>
            <a:chOff x="457200" y="1828800"/>
            <a:chExt cx="8153400" cy="2743200"/>
          </a:xfrm>
        </p:grpSpPr>
        <p:sp>
          <p:nvSpPr>
            <p:cNvPr id="56325" name="Rectangle 5"/>
            <p:cNvSpPr>
              <a:spLocks noChangeArrowheads="1"/>
            </p:cNvSpPr>
            <p:nvPr/>
          </p:nvSpPr>
          <p:spPr bwMode="auto">
            <a:xfrm>
              <a:off x="457200" y="1828800"/>
              <a:ext cx="3962400" cy="2743200"/>
            </a:xfrm>
            <a:prstGeom prst="rect">
              <a:avLst/>
            </a:prstGeom>
            <a:solidFill>
              <a:schemeClr val="bg1"/>
            </a:solidFill>
            <a:ln w="9525">
              <a:solidFill>
                <a:srgbClr val="FCBC12"/>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2000">
                <a:solidFill>
                  <a:schemeClr val="bg2"/>
                </a:solidFill>
              </a:endParaRPr>
            </a:p>
          </p:txBody>
        </p:sp>
        <p:sp>
          <p:nvSpPr>
            <p:cNvPr id="56326" name="Rectangle 7"/>
            <p:cNvSpPr>
              <a:spLocks noChangeArrowheads="1"/>
            </p:cNvSpPr>
            <p:nvPr/>
          </p:nvSpPr>
          <p:spPr bwMode="auto">
            <a:xfrm>
              <a:off x="4648200" y="1828800"/>
              <a:ext cx="3962400" cy="2743200"/>
            </a:xfrm>
            <a:prstGeom prst="rect">
              <a:avLst/>
            </a:prstGeom>
            <a:solidFill>
              <a:schemeClr val="bg1"/>
            </a:solidFill>
            <a:ln w="9525">
              <a:solidFill>
                <a:srgbClr val="FCBC12"/>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2000">
                <a:solidFill>
                  <a:schemeClr val="bg2"/>
                </a:solidFill>
              </a:endParaRPr>
            </a:p>
          </p:txBody>
        </p:sp>
        <p:pic>
          <p:nvPicPr>
            <p:cNvPr id="56327" name="Picture 9" descr="boboclown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905000"/>
              <a:ext cx="38100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10" descr="boboclown2">
              <a:hlinkClick r:id="rId4"/>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905000"/>
              <a:ext cx="3830638"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56" name="Rectangle 12"/>
          <p:cNvSpPr>
            <a:spLocks noGrp="1" noChangeArrowheads="1"/>
          </p:cNvSpPr>
          <p:nvPr>
            <p:ph type="body" idx="1"/>
          </p:nvPr>
        </p:nvSpPr>
        <p:spPr>
          <a:xfrm>
            <a:off x="1905000" y="609600"/>
            <a:ext cx="8534400" cy="838200"/>
          </a:xfrm>
        </p:spPr>
        <p:txBody>
          <a:bodyPr rtlCol="0">
            <a:normAutofit fontScale="92500" lnSpcReduction="10000"/>
          </a:bodyPr>
          <a:lstStyle/>
          <a:p>
            <a:pPr marL="0" indent="0" eaLnBrk="1" fontAlgn="auto" hangingPunct="1">
              <a:lnSpc>
                <a:spcPct val="90000"/>
              </a:lnSpc>
              <a:spcAft>
                <a:spcPts val="0"/>
              </a:spcAft>
              <a:buNone/>
              <a:defRPr/>
            </a:pPr>
            <a:r>
              <a:rPr lang="en-US"/>
              <a:t>Observational Learning: learning through watching others</a:t>
            </a:r>
          </a:p>
        </p:txBody>
      </p:sp>
    </p:spTree>
    <p:custDataLst>
      <p:tags r:id="rId1"/>
    </p:custDataLst>
    <p:extLst>
      <p:ext uri="{BB962C8B-B14F-4D97-AF65-F5344CB8AC3E}">
        <p14:creationId xmlns:p14="http://schemas.microsoft.com/office/powerpoint/2010/main" val="566308256"/>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1.3</a:t>
            </a:r>
          </a:p>
        </p:txBody>
      </p:sp>
      <p:sp>
        <p:nvSpPr>
          <p:cNvPr id="5" name="Text Placeholder 4"/>
          <p:cNvSpPr>
            <a:spLocks noGrp="1"/>
          </p:cNvSpPr>
          <p:nvPr>
            <p:ph type="body" idx="1"/>
          </p:nvPr>
        </p:nvSpPr>
        <p:spPr/>
        <p:txBody>
          <a:bodyPr/>
          <a:lstStyle/>
          <a:p>
            <a:r>
              <a:rPr lang="en-US" dirty="0"/>
              <a:t>Understanding Behavior</a:t>
            </a:r>
          </a:p>
        </p:txBody>
      </p:sp>
    </p:spTree>
    <p:extLst>
      <p:ext uri="{BB962C8B-B14F-4D97-AF65-F5344CB8AC3E}">
        <p14:creationId xmlns:p14="http://schemas.microsoft.com/office/powerpoint/2010/main" val="3837718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2AC515-94E0-468A-BC9C-411C2458B20A}"/>
              </a:ext>
            </a:extLst>
          </p:cNvPr>
          <p:cNvSpPr>
            <a:spLocks noGrp="1"/>
          </p:cNvSpPr>
          <p:nvPr>
            <p:ph type="title"/>
          </p:nvPr>
        </p:nvSpPr>
        <p:spPr/>
        <p:txBody>
          <a:bodyPr/>
          <a:lstStyle/>
          <a:p>
            <a:r>
              <a:rPr lang="en-US" dirty="0"/>
              <a:t>What is Behavior?</a:t>
            </a:r>
          </a:p>
        </p:txBody>
      </p:sp>
      <p:sp>
        <p:nvSpPr>
          <p:cNvPr id="5" name="Content Placeholder 4">
            <a:extLst>
              <a:ext uri="{FF2B5EF4-FFF2-40B4-BE49-F238E27FC236}">
                <a16:creationId xmlns:a16="http://schemas.microsoft.com/office/drawing/2014/main" id="{9C7574AC-F316-4AE1-BC50-4580E1FEE786}"/>
              </a:ext>
            </a:extLst>
          </p:cNvPr>
          <p:cNvSpPr>
            <a:spLocks noGrp="1"/>
          </p:cNvSpPr>
          <p:nvPr>
            <p:ph idx="1"/>
          </p:nvPr>
        </p:nvSpPr>
        <p:spPr/>
        <p:txBody>
          <a:bodyPr/>
          <a:lstStyle/>
          <a:p>
            <a:r>
              <a:rPr lang="en-US" dirty="0"/>
              <a:t>What we do</a:t>
            </a:r>
          </a:p>
          <a:p>
            <a:endParaRPr lang="en-US" dirty="0"/>
          </a:p>
          <a:p>
            <a:r>
              <a:rPr lang="en-US" dirty="0"/>
              <a:t>What we say</a:t>
            </a:r>
          </a:p>
          <a:p>
            <a:endParaRPr lang="en-US" dirty="0"/>
          </a:p>
          <a:p>
            <a:r>
              <a:rPr lang="en-US" dirty="0"/>
              <a:t>What we think or feel</a:t>
            </a:r>
          </a:p>
        </p:txBody>
      </p:sp>
    </p:spTree>
    <p:extLst>
      <p:ext uri="{BB962C8B-B14F-4D97-AF65-F5344CB8AC3E}">
        <p14:creationId xmlns:p14="http://schemas.microsoft.com/office/powerpoint/2010/main" val="152181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72874589"/>
              </p:ext>
            </p:extLst>
          </p:nvPr>
        </p:nvGraphicFramePr>
        <p:xfrm>
          <a:off x="781395" y="216128"/>
          <a:ext cx="9659389" cy="6417429"/>
        </p:xfrm>
        <a:graphic>
          <a:graphicData uri="http://schemas.openxmlformats.org/drawingml/2006/table">
            <a:tbl>
              <a:tblPr firstRow="1" firstCol="1" bandRow="1">
                <a:tableStyleId>{5C22544A-7EE6-4342-B048-85BDC9FD1C3A}</a:tableStyleId>
              </a:tblPr>
              <a:tblGrid>
                <a:gridCol w="3014020">
                  <a:extLst>
                    <a:ext uri="{9D8B030D-6E8A-4147-A177-3AD203B41FA5}">
                      <a16:colId xmlns:a16="http://schemas.microsoft.com/office/drawing/2014/main" val="1989453431"/>
                    </a:ext>
                  </a:extLst>
                </a:gridCol>
                <a:gridCol w="3540565">
                  <a:extLst>
                    <a:ext uri="{9D8B030D-6E8A-4147-A177-3AD203B41FA5}">
                      <a16:colId xmlns:a16="http://schemas.microsoft.com/office/drawing/2014/main" val="2710345358"/>
                    </a:ext>
                  </a:extLst>
                </a:gridCol>
                <a:gridCol w="3104804">
                  <a:extLst>
                    <a:ext uri="{9D8B030D-6E8A-4147-A177-3AD203B41FA5}">
                      <a16:colId xmlns:a16="http://schemas.microsoft.com/office/drawing/2014/main" val="2618030758"/>
                    </a:ext>
                  </a:extLst>
                </a:gridCol>
              </a:tblGrid>
              <a:tr h="305592">
                <a:tc gridSpan="2">
                  <a:txBody>
                    <a:bodyPr/>
                    <a:lstStyle/>
                    <a:p>
                      <a:pPr algn="ctr">
                        <a:spcAft>
                          <a:spcPts val="0"/>
                        </a:spcAft>
                      </a:pPr>
                      <a:r>
                        <a:rPr lang="en-US" sz="1800">
                          <a:effectLst/>
                        </a:rPr>
                        <a:t>Overt</a:t>
                      </a:r>
                      <a:endParaRPr lang="en-US" sz="1200">
                        <a:effectLst/>
                        <a:latin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spcAft>
                          <a:spcPts val="0"/>
                        </a:spcAft>
                      </a:pPr>
                      <a:r>
                        <a:rPr lang="en-US" sz="1800">
                          <a:effectLst/>
                        </a:rPr>
                        <a:t>Covert</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8872327"/>
                  </a:ext>
                </a:extLst>
              </a:tr>
              <a:tr h="305592">
                <a:tc>
                  <a:txBody>
                    <a:bodyPr/>
                    <a:lstStyle/>
                    <a:p>
                      <a:pPr algn="ctr">
                        <a:spcAft>
                          <a:spcPts val="0"/>
                        </a:spcAft>
                      </a:pPr>
                      <a:r>
                        <a:rPr lang="en-US" sz="1800">
                          <a:effectLst/>
                        </a:rPr>
                        <a:t>What we DO</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What we SAY</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What we THINK/FEEL</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6668357"/>
                  </a:ext>
                </a:extLst>
              </a:tr>
              <a:tr h="916775">
                <a:tc>
                  <a:txBody>
                    <a:bodyPr/>
                    <a:lstStyle/>
                    <a:p>
                      <a:pPr algn="ctr">
                        <a:spcAft>
                          <a:spcPts val="0"/>
                        </a:spcAft>
                      </a:pPr>
                      <a:r>
                        <a:rPr lang="en-US" sz="1800">
                          <a:effectLst/>
                        </a:rPr>
                        <a:t>Swing the bat and hit the ball when thrown by the pitcher</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Thank the coach for the great tip</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Have a sense of accomplishment and are encouraged to keep trying</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0369297"/>
                  </a:ext>
                </a:extLst>
              </a:tr>
              <a:tr h="611184">
                <a:tc>
                  <a:txBody>
                    <a:bodyPr/>
                    <a:lstStyle/>
                    <a:p>
                      <a:pPr algn="ctr">
                        <a:spcAft>
                          <a:spcPts val="0"/>
                        </a:spcAft>
                      </a:pPr>
                      <a:r>
                        <a:rPr lang="en-US" sz="1800">
                          <a:effectLst/>
                        </a:rPr>
                        <a:t>Engage in self-injurious behavior</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Tell our family we are not hurting anyone but ourselves</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Are embarrassed by the act</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4702704"/>
                  </a:ext>
                </a:extLst>
              </a:tr>
              <a:tr h="611184">
                <a:tc>
                  <a:txBody>
                    <a:bodyPr/>
                    <a:lstStyle/>
                    <a:p>
                      <a:pPr algn="ctr">
                        <a:spcAft>
                          <a:spcPts val="0"/>
                        </a:spcAft>
                      </a:pPr>
                      <a:r>
                        <a:rPr lang="en-US" sz="1800">
                          <a:effectLst/>
                        </a:rPr>
                        <a:t>Sit around and mope</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Call ourselves stupid and say we are a loser</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Feel worthless</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793850"/>
                  </a:ext>
                </a:extLst>
              </a:tr>
              <a:tr h="916775">
                <a:tc>
                  <a:txBody>
                    <a:bodyPr/>
                    <a:lstStyle/>
                    <a:p>
                      <a:pPr algn="ctr">
                        <a:spcAft>
                          <a:spcPts val="0"/>
                        </a:spcAft>
                      </a:pPr>
                      <a:r>
                        <a:rPr lang="en-US" sz="1800">
                          <a:effectLst/>
                        </a:rPr>
                        <a:t>Procrastinate finishing a project for our behavior modification class</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I can get it done later this semester. I have time. </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We are engaging in the emotion focused coping strategy of distancing</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822691"/>
                  </a:ext>
                </a:extLst>
              </a:tr>
              <a:tr h="611184">
                <a:tc>
                  <a:txBody>
                    <a:bodyPr/>
                    <a:lstStyle/>
                    <a:p>
                      <a:pPr algn="ctr">
                        <a:spcAft>
                          <a:spcPts val="0"/>
                        </a:spcAft>
                      </a:pPr>
                      <a:r>
                        <a:rPr lang="en-US" sz="1800">
                          <a:effectLst/>
                        </a:rPr>
                        <a:t>Go to the gym and workout.</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I did a great job and am proud of myself.</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Feel elation and that our goal setting strategy is working</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5558047"/>
                  </a:ext>
                </a:extLst>
              </a:tr>
              <a:tr h="611184">
                <a:tc>
                  <a:txBody>
                    <a:bodyPr/>
                    <a:lstStyle/>
                    <a:p>
                      <a:pPr algn="ctr">
                        <a:spcAft>
                          <a:spcPts val="0"/>
                        </a:spcAft>
                      </a:pPr>
                      <a:r>
                        <a:rPr lang="en-US" sz="1800">
                          <a:effectLst/>
                        </a:rPr>
                        <a:t>Use corporal punishment with my children. </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Berate the child verbally. </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I am maintaining order.</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7949264"/>
                  </a:ext>
                </a:extLst>
              </a:tr>
              <a:tr h="916775">
                <a:tc>
                  <a:txBody>
                    <a:bodyPr/>
                    <a:lstStyle/>
                    <a:p>
                      <a:pPr algn="ctr">
                        <a:spcAft>
                          <a:spcPts val="0"/>
                        </a:spcAft>
                      </a:pPr>
                      <a:r>
                        <a:rPr lang="en-US" sz="1800">
                          <a:effectLst/>
                        </a:rPr>
                        <a:t>Play a game when we wake up instead of going to the gym.</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I can always go to the gym later.</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Shame for not going to the gym.</a:t>
                      </a:r>
                      <a:endParaRPr lang="en-US" sz="12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1765361"/>
                  </a:ext>
                </a:extLst>
              </a:tr>
              <a:tr h="611184">
                <a:tc>
                  <a:txBody>
                    <a:bodyPr/>
                    <a:lstStyle/>
                    <a:p>
                      <a:pPr algn="ctr">
                        <a:spcAft>
                          <a:spcPts val="0"/>
                        </a:spcAft>
                      </a:pPr>
                      <a:r>
                        <a:rPr lang="en-US" sz="1800">
                          <a:effectLst/>
                        </a:rPr>
                        <a:t>Cry over the loss of a loved one due to suicide. </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a:effectLst/>
                        </a:rPr>
                        <a:t>I should have been there. I should have seen the signs.</a:t>
                      </a:r>
                      <a:endParaRPr lang="en-US" sz="12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800" dirty="0">
                          <a:effectLst/>
                        </a:rPr>
                        <a:t>Engage in self-blame for no good reason.</a:t>
                      </a:r>
                      <a:endParaRPr lang="en-US" sz="12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0074392"/>
                  </a:ext>
                </a:extLst>
              </a:tr>
            </a:tbl>
          </a:graphicData>
        </a:graphic>
      </p:graphicFrame>
    </p:spTree>
    <p:extLst>
      <p:ext uri="{BB962C8B-B14F-4D97-AF65-F5344CB8AC3E}">
        <p14:creationId xmlns:p14="http://schemas.microsoft.com/office/powerpoint/2010/main" val="342676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r>
              <a:rPr lang="en-US" dirty="0"/>
              <a:t>Clarify how behavior modification fits into the larger context of the field of psychology.</a:t>
            </a:r>
          </a:p>
          <a:p>
            <a:r>
              <a:rPr lang="en-US" dirty="0"/>
              <a:t>Identify historical figures and events pertinent to learning and behavior modification.</a:t>
            </a:r>
          </a:p>
          <a:p>
            <a:r>
              <a:rPr lang="en-US" dirty="0"/>
              <a:t>Define and describe the characteristics of behavior.</a:t>
            </a:r>
          </a:p>
          <a:p>
            <a:r>
              <a:rPr lang="en-US" dirty="0"/>
              <a:t>Clarify how the field of applied behavior analysis goes about changing behavior and describe the ABCs of behavior.</a:t>
            </a:r>
          </a:p>
          <a:p>
            <a:r>
              <a:rPr lang="en-US" dirty="0"/>
              <a:t>Identify pertinent professional societies and peer-reviewed journals in the area of ABA.</a:t>
            </a:r>
          </a:p>
        </p:txBody>
      </p:sp>
    </p:spTree>
    <p:extLst>
      <p:ext uri="{BB962C8B-B14F-4D97-AF65-F5344CB8AC3E}">
        <p14:creationId xmlns:p14="http://schemas.microsoft.com/office/powerpoint/2010/main" val="1207621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Properties of Behavior</a:t>
            </a:r>
          </a:p>
        </p:txBody>
      </p:sp>
      <p:sp>
        <p:nvSpPr>
          <p:cNvPr id="5" name="Content Placeholder 4"/>
          <p:cNvSpPr>
            <a:spLocks noGrp="1"/>
          </p:cNvSpPr>
          <p:nvPr>
            <p:ph idx="1"/>
          </p:nvPr>
        </p:nvSpPr>
        <p:spPr/>
        <p:txBody>
          <a:bodyPr>
            <a:normAutofit/>
          </a:bodyPr>
          <a:lstStyle/>
          <a:p>
            <a:r>
              <a:rPr lang="en-US" sz="3200" dirty="0"/>
              <a:t>Dimensions</a:t>
            </a:r>
          </a:p>
          <a:p>
            <a:pPr lvl="1"/>
            <a:r>
              <a:rPr lang="en-US" sz="2800" dirty="0"/>
              <a:t>Frequency</a:t>
            </a:r>
          </a:p>
          <a:p>
            <a:pPr lvl="1"/>
            <a:r>
              <a:rPr lang="en-US" sz="2800" dirty="0"/>
              <a:t>Duration</a:t>
            </a:r>
          </a:p>
          <a:p>
            <a:pPr lvl="1"/>
            <a:r>
              <a:rPr lang="en-US" sz="2800" dirty="0"/>
              <a:t>Intensity</a:t>
            </a:r>
          </a:p>
          <a:p>
            <a:pPr lvl="1"/>
            <a:r>
              <a:rPr lang="en-US" sz="2800" dirty="0"/>
              <a:t>Latency	</a:t>
            </a:r>
          </a:p>
          <a:p>
            <a:pPr marL="457200" lvl="1" indent="0">
              <a:buNone/>
            </a:pPr>
            <a:endParaRPr lang="en-US" sz="2800" dirty="0"/>
          </a:p>
          <a:p>
            <a:r>
              <a:rPr lang="en-US" sz="3200" dirty="0"/>
              <a:t>Types:</a:t>
            </a:r>
          </a:p>
          <a:p>
            <a:pPr lvl="1"/>
            <a:r>
              <a:rPr lang="en-US" sz="2800" dirty="0"/>
              <a:t>Overt</a:t>
            </a:r>
          </a:p>
          <a:p>
            <a:pPr lvl="1"/>
            <a:r>
              <a:rPr lang="en-US" sz="2800" dirty="0"/>
              <a:t>Covert</a:t>
            </a:r>
          </a:p>
          <a:p>
            <a:pPr marL="0" indent="0">
              <a:buNone/>
            </a:pPr>
            <a:endParaRPr lang="en-US" sz="3200" dirty="0"/>
          </a:p>
        </p:txBody>
      </p:sp>
    </p:spTree>
    <p:extLst>
      <p:ext uri="{BB962C8B-B14F-4D97-AF65-F5344CB8AC3E}">
        <p14:creationId xmlns:p14="http://schemas.microsoft.com/office/powerpoint/2010/main" val="69961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941" y="2352193"/>
            <a:ext cx="9489136"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How does your behavior impact </a:t>
            </a:r>
          </a:p>
          <a:p>
            <a:pPr algn="ctr"/>
            <a:r>
              <a:rPr lang="en-US" sz="5400" b="1" dirty="0">
                <a:ln w="9525">
                  <a:solidFill>
                    <a:schemeClr val="bg1"/>
                  </a:solidFill>
                  <a:prstDash val="solid"/>
                </a:ln>
                <a:effectLst>
                  <a:outerShdw blurRad="12700" dist="38100" dir="2700000" algn="tl" rotWithShape="0">
                    <a:schemeClr val="bg1">
                      <a:lumMod val="50000"/>
                    </a:schemeClr>
                  </a:outerShdw>
                </a:effectLst>
              </a:rPr>
              <a:t>your environment?</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734960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1.4</a:t>
            </a:r>
          </a:p>
        </p:txBody>
      </p:sp>
      <p:sp>
        <p:nvSpPr>
          <p:cNvPr id="5" name="Text Placeholder 4"/>
          <p:cNvSpPr>
            <a:spLocks noGrp="1"/>
          </p:cNvSpPr>
          <p:nvPr>
            <p:ph type="body" idx="1"/>
          </p:nvPr>
        </p:nvSpPr>
        <p:spPr/>
        <p:txBody>
          <a:bodyPr/>
          <a:lstStyle/>
          <a:p>
            <a:r>
              <a:rPr lang="en-US" dirty="0"/>
              <a:t>The Field of Applied Behavior Analysis</a:t>
            </a:r>
          </a:p>
        </p:txBody>
      </p:sp>
    </p:spTree>
    <p:extLst>
      <p:ext uri="{BB962C8B-B14F-4D97-AF65-F5344CB8AC3E}">
        <p14:creationId xmlns:p14="http://schemas.microsoft.com/office/powerpoint/2010/main" val="251060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Science</a:t>
            </a:r>
          </a:p>
        </p:txBody>
      </p:sp>
      <p:sp>
        <p:nvSpPr>
          <p:cNvPr id="5" name="Content Placeholder 4"/>
          <p:cNvSpPr>
            <a:spLocks noGrp="1"/>
          </p:cNvSpPr>
          <p:nvPr>
            <p:ph idx="1"/>
          </p:nvPr>
        </p:nvSpPr>
        <p:spPr/>
        <p:txBody>
          <a:bodyPr/>
          <a:lstStyle/>
          <a:p>
            <a:pPr marL="0" indent="0">
              <a:buNone/>
            </a:pPr>
            <a:r>
              <a:rPr lang="en-US" dirty="0"/>
              <a:t> What is the distinction between basic and applied science?</a:t>
            </a:r>
          </a:p>
          <a:p>
            <a:pPr marL="0" indent="0">
              <a:buNone/>
            </a:pPr>
            <a:endParaRPr lang="en-US" dirty="0"/>
          </a:p>
          <a:p>
            <a:pPr marL="0" indent="0">
              <a:buNone/>
            </a:pPr>
            <a:endParaRPr lang="en-US" dirty="0"/>
          </a:p>
          <a:p>
            <a:pPr marL="0" indent="0">
              <a:buNone/>
            </a:pPr>
            <a:r>
              <a:rPr lang="en-US" dirty="0"/>
              <a:t>491 vs. 328</a:t>
            </a:r>
          </a:p>
          <a:p>
            <a:pPr marL="0" indent="0">
              <a:buNone/>
            </a:pPr>
            <a:endParaRPr lang="en-US" dirty="0"/>
          </a:p>
          <a:p>
            <a:pPr marL="0" indent="0">
              <a:buNone/>
            </a:pPr>
            <a:r>
              <a:rPr lang="en-US" dirty="0"/>
              <a:t>Technical terms?</a:t>
            </a:r>
          </a:p>
          <a:p>
            <a:pPr marL="0" indent="0">
              <a:buNone/>
            </a:pPr>
            <a:endParaRPr lang="en-US" dirty="0"/>
          </a:p>
        </p:txBody>
      </p:sp>
      <p:sp>
        <p:nvSpPr>
          <p:cNvPr id="2" name="Rectangle 1"/>
          <p:cNvSpPr/>
          <p:nvPr/>
        </p:nvSpPr>
        <p:spPr>
          <a:xfrm>
            <a:off x="4610619" y="2886457"/>
            <a:ext cx="7162281" cy="707886"/>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Experimental analysis of behavior</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4660578" y="3729280"/>
            <a:ext cx="7531422"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Applied behavior analysis</a:t>
            </a:r>
          </a:p>
        </p:txBody>
      </p:sp>
    </p:spTree>
    <p:extLst>
      <p:ext uri="{BB962C8B-B14F-4D97-AF65-F5344CB8AC3E}">
        <p14:creationId xmlns:p14="http://schemas.microsoft.com/office/powerpoint/2010/main" val="123287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Now I Know My ABCs…… </a:t>
            </a:r>
          </a:p>
        </p:txBody>
      </p:sp>
      <p:sp>
        <p:nvSpPr>
          <p:cNvPr id="5" name="Content Placeholder 4"/>
          <p:cNvSpPr>
            <a:spLocks noGrp="1"/>
          </p:cNvSpPr>
          <p:nvPr>
            <p:ph idx="1"/>
          </p:nvPr>
        </p:nvSpPr>
        <p:spPr/>
        <p:txBody>
          <a:bodyPr/>
          <a:lstStyle/>
          <a:p>
            <a:r>
              <a:rPr lang="en-US" dirty="0"/>
              <a:t>Antecedent</a:t>
            </a:r>
          </a:p>
          <a:p>
            <a:endParaRPr lang="en-US" dirty="0"/>
          </a:p>
          <a:p>
            <a:r>
              <a:rPr lang="en-US" dirty="0"/>
              <a:t>Behavior</a:t>
            </a:r>
          </a:p>
          <a:p>
            <a:endParaRPr lang="en-US" dirty="0"/>
          </a:p>
          <a:p>
            <a:r>
              <a:rPr lang="en-US" dirty="0"/>
              <a:t>Consequences</a:t>
            </a:r>
          </a:p>
        </p:txBody>
      </p:sp>
      <p:sp>
        <p:nvSpPr>
          <p:cNvPr id="2" name="Rectangle 1"/>
          <p:cNvSpPr/>
          <p:nvPr/>
        </p:nvSpPr>
        <p:spPr>
          <a:xfrm>
            <a:off x="4217323" y="5184456"/>
            <a:ext cx="325281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 </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Wingdings" panose="05000000000000000000" pitchFamily="2" charset="2"/>
              </a:rPr>
              <a:t> R  C</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cxnSp>
        <p:nvCxnSpPr>
          <p:cNvPr id="6" name="Straight Arrow Connector 5"/>
          <p:cNvCxnSpPr/>
          <p:nvPr/>
        </p:nvCxnSpPr>
        <p:spPr>
          <a:xfrm>
            <a:off x="2574057" y="3151338"/>
            <a:ext cx="2995470" cy="306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843730" y="2857930"/>
            <a:ext cx="1433213" cy="1200329"/>
          </a:xfrm>
          <a:prstGeom prst="rect">
            <a:avLst/>
          </a:prstGeom>
          <a:noFill/>
        </p:spPr>
        <p:txBody>
          <a:bodyPr wrap="none" rtlCol="0">
            <a:spAutoFit/>
          </a:bodyPr>
          <a:lstStyle/>
          <a:p>
            <a:r>
              <a:rPr lang="en-US" sz="3600" b="1" dirty="0">
                <a:solidFill>
                  <a:srgbClr val="FF0000"/>
                </a:solidFill>
              </a:rPr>
              <a:t>Excess</a:t>
            </a:r>
          </a:p>
          <a:p>
            <a:r>
              <a:rPr lang="en-US" sz="3600" b="1" dirty="0">
                <a:solidFill>
                  <a:srgbClr val="FF0000"/>
                </a:solidFill>
              </a:rPr>
              <a:t>Deficit</a:t>
            </a:r>
          </a:p>
        </p:txBody>
      </p:sp>
    </p:spTree>
    <p:extLst>
      <p:ext uri="{BB962C8B-B14F-4D97-AF65-F5344CB8AC3E}">
        <p14:creationId xmlns:p14="http://schemas.microsoft.com/office/powerpoint/2010/main" val="354513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When Changing Behaviors</a:t>
            </a:r>
          </a:p>
        </p:txBody>
      </p:sp>
      <p:sp>
        <p:nvSpPr>
          <p:cNvPr id="5" name="Content Placeholder 4"/>
          <p:cNvSpPr>
            <a:spLocks noGrp="1"/>
          </p:cNvSpPr>
          <p:nvPr>
            <p:ph idx="1"/>
          </p:nvPr>
        </p:nvSpPr>
        <p:spPr/>
        <p:txBody>
          <a:bodyPr/>
          <a:lstStyle/>
          <a:p>
            <a:r>
              <a:rPr lang="en-US" dirty="0"/>
              <a:t>Measured when?</a:t>
            </a:r>
          </a:p>
          <a:p>
            <a:endParaRPr lang="en-US" dirty="0"/>
          </a:p>
          <a:p>
            <a:r>
              <a:rPr lang="en-US" dirty="0"/>
              <a:t>Going beyond the therapist</a:t>
            </a:r>
          </a:p>
          <a:p>
            <a:endParaRPr lang="en-US" dirty="0"/>
          </a:p>
          <a:p>
            <a:r>
              <a:rPr lang="en-US" dirty="0"/>
              <a:t>To be precise…</a:t>
            </a:r>
          </a:p>
          <a:p>
            <a:endParaRPr lang="en-US" dirty="0"/>
          </a:p>
          <a:p>
            <a:r>
              <a:rPr lang="en-US" dirty="0"/>
              <a:t>Controlling variables</a:t>
            </a:r>
          </a:p>
        </p:txBody>
      </p:sp>
    </p:spTree>
    <p:extLst>
      <p:ext uri="{BB962C8B-B14F-4D97-AF65-F5344CB8AC3E}">
        <p14:creationId xmlns:p14="http://schemas.microsoft.com/office/powerpoint/2010/main" val="324876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And finally….</a:t>
            </a:r>
          </a:p>
        </p:txBody>
      </p:sp>
      <p:sp>
        <p:nvSpPr>
          <p:cNvPr id="5" name="Content Placeholder 4"/>
          <p:cNvSpPr>
            <a:spLocks noGrp="1"/>
          </p:cNvSpPr>
          <p:nvPr>
            <p:ph idx="1"/>
          </p:nvPr>
        </p:nvSpPr>
        <p:spPr/>
        <p:txBody>
          <a:bodyPr/>
          <a:lstStyle/>
          <a:p>
            <a:r>
              <a:rPr lang="en-US" dirty="0"/>
              <a:t>Behavior modification</a:t>
            </a:r>
          </a:p>
          <a:p>
            <a:endParaRPr lang="en-US" dirty="0"/>
          </a:p>
          <a:p>
            <a:endParaRPr lang="en-US" dirty="0"/>
          </a:p>
          <a:p>
            <a:r>
              <a:rPr lang="en-US" dirty="0"/>
              <a:t>Vs.</a:t>
            </a:r>
          </a:p>
          <a:p>
            <a:endParaRPr lang="en-US" dirty="0"/>
          </a:p>
          <a:p>
            <a:endParaRPr lang="en-US" dirty="0"/>
          </a:p>
          <a:p>
            <a:r>
              <a:rPr lang="en-US" dirty="0"/>
              <a:t>Self-modification or management</a:t>
            </a:r>
          </a:p>
        </p:txBody>
      </p:sp>
    </p:spTree>
    <p:extLst>
      <p:ext uri="{BB962C8B-B14F-4D97-AF65-F5344CB8AC3E}">
        <p14:creationId xmlns:p14="http://schemas.microsoft.com/office/powerpoint/2010/main" val="1143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1.5</a:t>
            </a:r>
          </a:p>
        </p:txBody>
      </p:sp>
      <p:sp>
        <p:nvSpPr>
          <p:cNvPr id="5" name="Text Placeholder 4"/>
          <p:cNvSpPr>
            <a:spLocks noGrp="1"/>
          </p:cNvSpPr>
          <p:nvPr>
            <p:ph type="body" idx="1"/>
          </p:nvPr>
        </p:nvSpPr>
        <p:spPr/>
        <p:txBody>
          <a:bodyPr/>
          <a:lstStyle/>
          <a:p>
            <a:r>
              <a:rPr lang="en-US" dirty="0"/>
              <a:t>Coordinating and Communicating in ABA</a:t>
            </a:r>
          </a:p>
        </p:txBody>
      </p:sp>
    </p:spTree>
    <p:extLst>
      <p:ext uri="{BB962C8B-B14F-4D97-AF65-F5344CB8AC3E}">
        <p14:creationId xmlns:p14="http://schemas.microsoft.com/office/powerpoint/2010/main" val="5066370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Communication is key</a:t>
            </a:r>
          </a:p>
        </p:txBody>
      </p:sp>
      <p:sp>
        <p:nvSpPr>
          <p:cNvPr id="5" name="Content Placeholder 4"/>
          <p:cNvSpPr>
            <a:spLocks noGrp="1"/>
          </p:cNvSpPr>
          <p:nvPr>
            <p:ph idx="1"/>
          </p:nvPr>
        </p:nvSpPr>
        <p:spPr/>
        <p:txBody>
          <a:bodyPr>
            <a:normAutofit/>
          </a:bodyPr>
          <a:lstStyle/>
          <a:p>
            <a:r>
              <a:rPr lang="en-US" sz="3200" dirty="0"/>
              <a:t>One of the functions of science is to communicate findings. </a:t>
            </a:r>
          </a:p>
          <a:p>
            <a:endParaRPr lang="en-US" sz="3200" dirty="0"/>
          </a:p>
          <a:p>
            <a:r>
              <a:rPr lang="en-US" sz="3200" dirty="0"/>
              <a:t>How so?</a:t>
            </a:r>
          </a:p>
          <a:p>
            <a:pPr lvl="2"/>
            <a:r>
              <a:rPr lang="en-US" sz="2800" dirty="0"/>
              <a:t>Joining professional societies </a:t>
            </a:r>
          </a:p>
          <a:p>
            <a:pPr lvl="2"/>
            <a:r>
              <a:rPr lang="en-US" sz="2800" dirty="0"/>
              <a:t>Submitting articles to peer reviewed journals</a:t>
            </a:r>
          </a:p>
          <a:p>
            <a:pPr lvl="2"/>
            <a:r>
              <a:rPr lang="en-US" sz="2800" dirty="0"/>
              <a:t>Presenting at conferences</a:t>
            </a:r>
          </a:p>
          <a:p>
            <a:pPr lvl="2"/>
            <a:r>
              <a:rPr lang="en-US" sz="2800" dirty="0"/>
              <a:t>Collaborating with other researchers </a:t>
            </a:r>
          </a:p>
        </p:txBody>
      </p:sp>
    </p:spTree>
    <p:extLst>
      <p:ext uri="{BB962C8B-B14F-4D97-AF65-F5344CB8AC3E}">
        <p14:creationId xmlns:p14="http://schemas.microsoft.com/office/powerpoint/2010/main" val="358115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Professional Societies</a:t>
            </a:r>
          </a:p>
        </p:txBody>
      </p:sp>
      <p:sp>
        <p:nvSpPr>
          <p:cNvPr id="5" name="Content Placeholder 4"/>
          <p:cNvSpPr>
            <a:spLocks noGrp="1"/>
          </p:cNvSpPr>
          <p:nvPr>
            <p:ph idx="1"/>
          </p:nvPr>
        </p:nvSpPr>
        <p:spPr/>
        <p:txBody>
          <a:bodyPr>
            <a:normAutofit/>
          </a:bodyPr>
          <a:lstStyle/>
          <a:p>
            <a:r>
              <a:rPr lang="en-US" sz="3600" dirty="0"/>
              <a:t>APA Division 25: Behavior Analysis</a:t>
            </a:r>
          </a:p>
          <a:p>
            <a:r>
              <a:rPr lang="en-US" sz="3600" dirty="0"/>
              <a:t>Association for Behavior Analysis International (ABAI)</a:t>
            </a:r>
          </a:p>
          <a:p>
            <a:r>
              <a:rPr lang="en-US" sz="3600" dirty="0"/>
              <a:t>Society for the Experimental Analysis of Behavior</a:t>
            </a:r>
          </a:p>
          <a:p>
            <a:r>
              <a:rPr lang="en-US" sz="3600" dirty="0"/>
              <a:t>Society for the Quantitative Analyses of Behavior</a:t>
            </a:r>
          </a:p>
          <a:p>
            <a:pPr marL="0" indent="0">
              <a:buNone/>
            </a:pPr>
            <a:endParaRPr lang="en-US" sz="2000" dirty="0"/>
          </a:p>
        </p:txBody>
      </p:sp>
    </p:spTree>
    <p:extLst>
      <p:ext uri="{BB962C8B-B14F-4D97-AF65-F5344CB8AC3E}">
        <p14:creationId xmlns:p14="http://schemas.microsoft.com/office/powerpoint/2010/main" val="140968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1.1</a:t>
            </a:r>
          </a:p>
        </p:txBody>
      </p:sp>
      <p:sp>
        <p:nvSpPr>
          <p:cNvPr id="5" name="Text Placeholder 4"/>
          <p:cNvSpPr>
            <a:spLocks noGrp="1"/>
          </p:cNvSpPr>
          <p:nvPr>
            <p:ph type="body" idx="1"/>
          </p:nvPr>
        </p:nvSpPr>
        <p:spPr/>
        <p:txBody>
          <a:bodyPr/>
          <a:lstStyle/>
          <a:p>
            <a:r>
              <a:rPr lang="en-US" dirty="0"/>
              <a:t>Defining Terms</a:t>
            </a:r>
          </a:p>
        </p:txBody>
      </p:sp>
    </p:spTree>
    <p:extLst>
      <p:ext uri="{BB962C8B-B14F-4D97-AF65-F5344CB8AC3E}">
        <p14:creationId xmlns:p14="http://schemas.microsoft.com/office/powerpoint/2010/main" val="448479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Publications</a:t>
            </a:r>
          </a:p>
        </p:txBody>
      </p:sp>
      <p:sp>
        <p:nvSpPr>
          <p:cNvPr id="5" name="Content Placeholder 4"/>
          <p:cNvSpPr>
            <a:spLocks noGrp="1"/>
          </p:cNvSpPr>
          <p:nvPr>
            <p:ph idx="1"/>
          </p:nvPr>
        </p:nvSpPr>
        <p:spPr/>
        <p:txBody>
          <a:bodyPr>
            <a:normAutofit/>
          </a:bodyPr>
          <a:lstStyle/>
          <a:p>
            <a:r>
              <a:rPr lang="en-US" sz="3000" dirty="0"/>
              <a:t>Journal of Applied Behavior Analysis</a:t>
            </a:r>
          </a:p>
          <a:p>
            <a:r>
              <a:rPr lang="en-US" sz="3000" dirty="0"/>
              <a:t>The Psychological Record</a:t>
            </a:r>
          </a:p>
          <a:p>
            <a:r>
              <a:rPr lang="en-US" sz="3000" dirty="0"/>
              <a:t>The Behavior Analyst</a:t>
            </a:r>
          </a:p>
          <a:p>
            <a:r>
              <a:rPr lang="en-US" sz="3000" dirty="0"/>
              <a:t>The Analysis of Verbal Behavior</a:t>
            </a:r>
          </a:p>
          <a:p>
            <a:r>
              <a:rPr lang="en-US" sz="3000" dirty="0"/>
              <a:t>Behavioral Analysis in Practice</a:t>
            </a:r>
          </a:p>
          <a:p>
            <a:r>
              <a:rPr lang="en-US" sz="3000" dirty="0"/>
              <a:t>Journal of the Experimental Analysis of Behavior</a:t>
            </a:r>
          </a:p>
          <a:p>
            <a:r>
              <a:rPr lang="en-US" sz="3000" dirty="0"/>
              <a:t>European Journal of Behavior Analysis</a:t>
            </a:r>
          </a:p>
          <a:p>
            <a:r>
              <a:rPr lang="en-US" sz="3000" dirty="0" err="1"/>
              <a:t>Behavioural</a:t>
            </a:r>
            <a:r>
              <a:rPr lang="en-US" sz="3000" dirty="0"/>
              <a:t> Processes</a:t>
            </a:r>
          </a:p>
          <a:p>
            <a:endParaRPr lang="en-US" sz="3000" dirty="0"/>
          </a:p>
        </p:txBody>
      </p:sp>
    </p:spTree>
    <p:extLst>
      <p:ext uri="{BB962C8B-B14F-4D97-AF65-F5344CB8AC3E}">
        <p14:creationId xmlns:p14="http://schemas.microsoft.com/office/powerpoint/2010/main" val="16611389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4740"/>
          </a:xfrm>
        </p:spPr>
        <p:txBody>
          <a:bodyPr/>
          <a:lstStyle/>
          <a:p>
            <a:r>
              <a:rPr lang="en-US" dirty="0"/>
              <a:t>Recap</a:t>
            </a:r>
          </a:p>
        </p:txBody>
      </p:sp>
      <p:sp>
        <p:nvSpPr>
          <p:cNvPr id="3" name="Content Placeholder 2"/>
          <p:cNvSpPr>
            <a:spLocks noGrp="1"/>
          </p:cNvSpPr>
          <p:nvPr>
            <p:ph idx="1"/>
          </p:nvPr>
        </p:nvSpPr>
        <p:spPr>
          <a:xfrm>
            <a:off x="838200" y="1459865"/>
            <a:ext cx="11049000" cy="5040688"/>
          </a:xfrm>
        </p:spPr>
        <p:txBody>
          <a:bodyPr>
            <a:noAutofit/>
          </a:bodyPr>
          <a:lstStyle/>
          <a:p>
            <a:r>
              <a:rPr lang="en-US" sz="3000" dirty="0"/>
              <a:t>Psychology is the scientific study of behavior and mental processes and at times our study needs to focus on how to change behavior for the better. </a:t>
            </a:r>
          </a:p>
          <a:p>
            <a:endParaRPr lang="en-US" sz="3000" dirty="0"/>
          </a:p>
          <a:p>
            <a:r>
              <a:rPr lang="en-US" sz="3000" dirty="0"/>
              <a:t>Behavior is anything that we do, say, or think/feel and this behavior could be an excess or deficit. </a:t>
            </a:r>
          </a:p>
          <a:p>
            <a:endParaRPr lang="en-US" sz="3000" dirty="0"/>
          </a:p>
          <a:p>
            <a:r>
              <a:rPr lang="en-US" sz="3000" dirty="0"/>
              <a:t>To determine the proper treatment strategy, we need to first figure out what triggers the behavior, or what the antecedents are, and then what maintains the behavior, or what the consequences are. </a:t>
            </a:r>
          </a:p>
        </p:txBody>
      </p:sp>
    </p:spTree>
    <p:extLst>
      <p:ext uri="{BB962C8B-B14F-4D97-AF65-F5344CB8AC3E}">
        <p14:creationId xmlns:p14="http://schemas.microsoft.com/office/powerpoint/2010/main" val="27389507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idx="1"/>
          </p:nvPr>
        </p:nvSpPr>
        <p:spPr/>
        <p:txBody>
          <a:bodyPr>
            <a:normAutofit/>
          </a:bodyPr>
          <a:lstStyle/>
          <a:p>
            <a:r>
              <a:rPr lang="en-US" sz="3000" dirty="0"/>
              <a:t>Behavior modification strategies can be applied to others, but we can also apply them directly to ourselves via self-management. </a:t>
            </a:r>
          </a:p>
          <a:p>
            <a:endParaRPr lang="en-US" sz="3000" dirty="0"/>
          </a:p>
          <a:p>
            <a:r>
              <a:rPr lang="en-US" sz="3000" dirty="0"/>
              <a:t>Once we have developed a successful treatment plan, it is important to disseminate the information to others via professional societies and peer-reviewed journals. </a:t>
            </a:r>
          </a:p>
          <a:p>
            <a:endParaRPr lang="en-US" sz="3000" dirty="0"/>
          </a:p>
        </p:txBody>
      </p:sp>
    </p:spTree>
    <p:extLst>
      <p:ext uri="{BB962C8B-B14F-4D97-AF65-F5344CB8AC3E}">
        <p14:creationId xmlns:p14="http://schemas.microsoft.com/office/powerpoint/2010/main" val="9134425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psychology?</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The scientific study of behavior and mental processes.</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and Memory</a:t>
            </a:r>
          </a:p>
        </p:txBody>
      </p:sp>
      <p:sp>
        <p:nvSpPr>
          <p:cNvPr id="5" name="Content Placeholder 4"/>
          <p:cNvSpPr>
            <a:spLocks noGrp="1"/>
          </p:cNvSpPr>
          <p:nvPr>
            <p:ph idx="1"/>
          </p:nvPr>
        </p:nvSpPr>
        <p:spPr/>
        <p:txBody>
          <a:bodyPr/>
          <a:lstStyle/>
          <a:p>
            <a:r>
              <a:rPr lang="en-US" dirty="0"/>
              <a:t>What is learning?</a:t>
            </a:r>
          </a:p>
          <a:p>
            <a:endParaRPr lang="en-US" dirty="0"/>
          </a:p>
          <a:p>
            <a:r>
              <a:rPr lang="en-US" dirty="0"/>
              <a:t>How does it relate to memory?</a:t>
            </a:r>
          </a:p>
        </p:txBody>
      </p:sp>
    </p:spTree>
    <p:extLst>
      <p:ext uri="{BB962C8B-B14F-4D97-AF65-F5344CB8AC3E}">
        <p14:creationId xmlns:p14="http://schemas.microsoft.com/office/powerpoint/2010/main" val="10390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Self-Regulation</a:t>
            </a:r>
          </a:p>
        </p:txBody>
      </p:sp>
      <p:sp>
        <p:nvSpPr>
          <p:cNvPr id="5" name="Content Placeholder 4"/>
          <p:cNvSpPr>
            <a:spLocks noGrp="1"/>
          </p:cNvSpPr>
          <p:nvPr>
            <p:ph idx="1"/>
          </p:nvPr>
        </p:nvSpPr>
        <p:spPr/>
        <p:txBody>
          <a:bodyPr/>
          <a:lstStyle/>
          <a:p>
            <a:r>
              <a:rPr lang="en-US" dirty="0"/>
              <a:t>What is self-regulation?</a:t>
            </a:r>
          </a:p>
          <a:p>
            <a:endParaRPr lang="en-US" dirty="0"/>
          </a:p>
          <a:p>
            <a:r>
              <a:rPr lang="en-US" dirty="0"/>
              <a:t>Our ability to carefully consider our actions and the effect they have on others or ourselves, and to make such adjustments</a:t>
            </a:r>
          </a:p>
          <a:p>
            <a:endParaRPr lang="en-US" dirty="0"/>
          </a:p>
          <a:p>
            <a:r>
              <a:rPr lang="en-US" dirty="0"/>
              <a:t>Example of studying for an exam?</a:t>
            </a:r>
          </a:p>
          <a:p>
            <a:endParaRPr lang="en-US" dirty="0"/>
          </a:p>
          <a:p>
            <a:endParaRPr lang="en-US" dirty="0"/>
          </a:p>
        </p:txBody>
      </p:sp>
    </p:spTree>
    <p:extLst>
      <p:ext uri="{BB962C8B-B14F-4D97-AF65-F5344CB8AC3E}">
        <p14:creationId xmlns:p14="http://schemas.microsoft.com/office/powerpoint/2010/main" val="181375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Self-Control</a:t>
            </a:r>
          </a:p>
        </p:txBody>
      </p:sp>
      <p:sp>
        <p:nvSpPr>
          <p:cNvPr id="5" name="Content Placeholder 4"/>
          <p:cNvSpPr>
            <a:spLocks noGrp="1"/>
          </p:cNvSpPr>
          <p:nvPr>
            <p:ph idx="1"/>
          </p:nvPr>
        </p:nvSpPr>
        <p:spPr/>
        <p:txBody>
          <a:bodyPr/>
          <a:lstStyle/>
          <a:p>
            <a:r>
              <a:rPr lang="en-US" dirty="0"/>
              <a:t>What does the term self-control mean to you? </a:t>
            </a:r>
          </a:p>
          <a:p>
            <a:pPr lvl="1"/>
            <a:r>
              <a:rPr lang="en-US" dirty="0"/>
              <a:t>Is it the same as self-regulation?</a:t>
            </a:r>
          </a:p>
          <a:p>
            <a:endParaRPr lang="en-US" dirty="0"/>
          </a:p>
          <a:p>
            <a:r>
              <a:rPr lang="en-US" dirty="0"/>
              <a:t>You might say self-control is part of self-regulation. </a:t>
            </a:r>
          </a:p>
          <a:p>
            <a:endParaRPr lang="en-US" dirty="0"/>
          </a:p>
          <a:p>
            <a:r>
              <a:rPr lang="en-US" dirty="0"/>
              <a:t>Can it be brute????????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2730</TotalTime>
  <Words>3015</Words>
  <Application>Microsoft Office PowerPoint</Application>
  <PresentationFormat>Widescreen</PresentationFormat>
  <Paragraphs>573</Paragraphs>
  <Slides>53</Slides>
  <Notes>35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53</vt:i4>
      </vt:variant>
    </vt:vector>
  </HeadingPairs>
  <TitlesOfParts>
    <vt:vector size="60" baseType="lpstr">
      <vt:lpstr>Arial</vt:lpstr>
      <vt:lpstr>Calibri</vt:lpstr>
      <vt:lpstr>Calibri Light</vt:lpstr>
      <vt:lpstr>Times New Roman</vt:lpstr>
      <vt:lpstr>Wingdings</vt:lpstr>
      <vt:lpstr>Office Theme</vt:lpstr>
      <vt:lpstr>1_Office Theme</vt:lpstr>
      <vt:lpstr>Module 1: Basics of Behavior Modification</vt:lpstr>
      <vt:lpstr>Module Overview</vt:lpstr>
      <vt:lpstr>Module Outline</vt:lpstr>
      <vt:lpstr>Module Learning Outcomes</vt:lpstr>
      <vt:lpstr>Section 1.1</vt:lpstr>
      <vt:lpstr>What is psychology?</vt:lpstr>
      <vt:lpstr>Learning and Memory</vt:lpstr>
      <vt:lpstr>Self-Regulation</vt:lpstr>
      <vt:lpstr>Self-Control</vt:lpstr>
      <vt:lpstr>Section 1.2</vt:lpstr>
      <vt:lpstr>Schools of Thought</vt:lpstr>
      <vt:lpstr>What Are the Schools?</vt:lpstr>
      <vt:lpstr>What Are the Schools?</vt:lpstr>
      <vt:lpstr>1913</vt:lpstr>
      <vt:lpstr>Three Stages of Behaviorism</vt:lpstr>
      <vt:lpstr>Ivan Pavlov</vt:lpstr>
      <vt:lpstr>Classical Conditioning</vt:lpstr>
      <vt:lpstr>Thorndike</vt:lpstr>
      <vt:lpstr>Thorndike</vt:lpstr>
      <vt:lpstr>Thorndike</vt:lpstr>
      <vt:lpstr>Behaviorism</vt:lpstr>
      <vt:lpstr>Watson</vt:lpstr>
      <vt:lpstr>Methods of Behaviorism</vt:lpstr>
      <vt:lpstr>The Role of Participants</vt:lpstr>
      <vt:lpstr>Subject Matter of Psychology</vt:lpstr>
      <vt:lpstr>Emotion, According to Watson</vt:lpstr>
      <vt:lpstr>Learning to Fear</vt:lpstr>
      <vt:lpstr>Thought, According to Watson</vt:lpstr>
      <vt:lpstr>b.f. Skinner</vt:lpstr>
      <vt:lpstr>Operant Conditioning</vt:lpstr>
      <vt:lpstr>Operant Conditioning: Reinforcement and Punishment</vt:lpstr>
      <vt:lpstr>Edward Chace Tolman</vt:lpstr>
      <vt:lpstr>Tolman</vt:lpstr>
      <vt:lpstr>Albert Bandura (born December 4, 1925)</vt:lpstr>
      <vt:lpstr>Observational Learning</vt:lpstr>
      <vt:lpstr>PowerPoint Presentation</vt:lpstr>
      <vt:lpstr>Section 1.3</vt:lpstr>
      <vt:lpstr>What is Behavior?</vt:lpstr>
      <vt:lpstr>PowerPoint Presentation</vt:lpstr>
      <vt:lpstr>Properties of Behavior</vt:lpstr>
      <vt:lpstr>PowerPoint Presentation</vt:lpstr>
      <vt:lpstr>Section 1.4</vt:lpstr>
      <vt:lpstr>Types of Science</vt:lpstr>
      <vt:lpstr>Now I Know My ABCs…… </vt:lpstr>
      <vt:lpstr>Considerations When Changing Behaviors</vt:lpstr>
      <vt:lpstr>And finally….</vt:lpstr>
      <vt:lpstr>Section 1.5</vt:lpstr>
      <vt:lpstr>Communication is key</vt:lpstr>
      <vt:lpstr>Professional Societies</vt:lpstr>
      <vt:lpstr>Publications</vt:lpstr>
      <vt:lpstr>Recap</vt:lpstr>
      <vt:lpstr>Recap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30</cp:revision>
  <dcterms:created xsi:type="dcterms:W3CDTF">2017-05-12T13:12:09Z</dcterms:created>
  <dcterms:modified xsi:type="dcterms:W3CDTF">2021-08-23T17:24:26Z</dcterms:modified>
</cp:coreProperties>
</file>