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8" r:id="rId1"/>
  </p:sldMasterIdLst>
  <p:sldIdLst>
    <p:sldId id="256" r:id="rId2"/>
    <p:sldId id="257" r:id="rId3"/>
    <p:sldId id="282" r:id="rId4"/>
    <p:sldId id="258" r:id="rId5"/>
    <p:sldId id="259" r:id="rId6"/>
    <p:sldId id="260" r:id="rId7"/>
    <p:sldId id="274" r:id="rId8"/>
    <p:sldId id="270" r:id="rId9"/>
    <p:sldId id="261" r:id="rId10"/>
    <p:sldId id="271" r:id="rId11"/>
    <p:sldId id="262" r:id="rId12"/>
    <p:sldId id="272" r:id="rId13"/>
    <p:sldId id="275" r:id="rId14"/>
    <p:sldId id="283" r:id="rId15"/>
    <p:sldId id="263" r:id="rId16"/>
    <p:sldId id="279" r:id="rId17"/>
    <p:sldId id="276" r:id="rId18"/>
    <p:sldId id="284" r:id="rId19"/>
    <p:sldId id="264" r:id="rId20"/>
    <p:sldId id="277" r:id="rId21"/>
    <p:sldId id="285" r:id="rId22"/>
    <p:sldId id="265" r:id="rId23"/>
    <p:sldId id="266" r:id="rId24"/>
    <p:sldId id="273" r:id="rId25"/>
    <p:sldId id="278" r:id="rId26"/>
    <p:sldId id="286" r:id="rId27"/>
    <p:sldId id="267" r:id="rId28"/>
    <p:sldId id="280" r:id="rId29"/>
    <p:sldId id="287" r:id="rId30"/>
    <p:sldId id="268" r:id="rId31"/>
    <p:sldId id="269" r:id="rId32"/>
    <p:sldId id="281" r:id="rId3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97A1F66-D028-4AB2-BF28-4BBA11ECACB6}" v="2268" dt="2020-02-22T00:16:38.31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22" autoAdjust="0"/>
    <p:restoredTop sz="94670" autoAdjust="0"/>
  </p:normalViewPr>
  <p:slideViewPr>
    <p:cSldViewPr snapToGrid="0">
      <p:cViewPr varScale="1">
        <p:scale>
          <a:sx n="82" d="100"/>
          <a:sy n="82" d="100"/>
        </p:scale>
        <p:origin x="631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diagrams/_rels/data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svg"/><Relationship Id="rId1" Type="http://schemas.openxmlformats.org/officeDocument/2006/relationships/image" Target="../media/image4.png"/><Relationship Id="rId4" Type="http://schemas.openxmlformats.org/officeDocument/2006/relationships/image" Target="../media/image6.svg"/></Relationships>
</file>

<file path=ppt/diagrams/_rels/drawing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svg"/><Relationship Id="rId1" Type="http://schemas.openxmlformats.org/officeDocument/2006/relationships/image" Target="../media/image4.png"/><Relationship Id="rId4" Type="http://schemas.openxmlformats.org/officeDocument/2006/relationships/image" Target="../media/image6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39FF16C-E4C4-4100-BD24-A7C7056A1FC6}" type="doc">
      <dgm:prSet loTypeId="urn:microsoft.com/office/officeart/2005/8/layout/process4" loCatId="process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01C194F0-A8AD-4B79-8B21-9F745AF6EE11}">
      <dgm:prSet/>
      <dgm:spPr/>
      <dgm:t>
        <a:bodyPr/>
        <a:lstStyle/>
        <a:p>
          <a:r>
            <a:rPr lang="en-US" dirty="0"/>
            <a:t>Symptoms are internal and difficult to measure </a:t>
          </a:r>
        </a:p>
      </dgm:t>
    </dgm:pt>
    <dgm:pt modelId="{84A3BE60-17FE-4880-9400-86E4E9C97AB6}" type="parTrans" cxnId="{9F2453E2-F89D-4217-B34C-B7C834BD292A}">
      <dgm:prSet/>
      <dgm:spPr/>
      <dgm:t>
        <a:bodyPr/>
        <a:lstStyle/>
        <a:p>
          <a:endParaRPr lang="en-US"/>
        </a:p>
      </dgm:t>
    </dgm:pt>
    <dgm:pt modelId="{AE919736-9203-4F94-A0CC-04817B38F644}" type="sibTrans" cxnId="{9F2453E2-F89D-4217-B34C-B7C834BD292A}">
      <dgm:prSet/>
      <dgm:spPr/>
      <dgm:t>
        <a:bodyPr/>
        <a:lstStyle/>
        <a:p>
          <a:endParaRPr lang="en-US"/>
        </a:p>
      </dgm:t>
    </dgm:pt>
    <dgm:pt modelId="{FA6A154C-41CE-4348-8207-8215B939529A}">
      <dgm:prSet/>
      <dgm:spPr/>
      <dgm:t>
        <a:bodyPr/>
        <a:lstStyle/>
        <a:p>
          <a:r>
            <a:rPr lang="en-US"/>
            <a:t>Individuals could be faking, imagining, over exaggerating, or really experiencing the symptoms they report</a:t>
          </a:r>
        </a:p>
      </dgm:t>
    </dgm:pt>
    <dgm:pt modelId="{F0C08CEF-D476-4444-869D-25E26B7A9A1F}" type="parTrans" cxnId="{32CFC74A-07F4-4640-8C96-F5BCA408E07B}">
      <dgm:prSet/>
      <dgm:spPr/>
      <dgm:t>
        <a:bodyPr/>
        <a:lstStyle/>
        <a:p>
          <a:endParaRPr lang="en-US"/>
        </a:p>
      </dgm:t>
    </dgm:pt>
    <dgm:pt modelId="{A04114B9-71A8-4920-865F-F3ED3BC9B660}" type="sibTrans" cxnId="{32CFC74A-07F4-4640-8C96-F5BCA408E07B}">
      <dgm:prSet/>
      <dgm:spPr/>
      <dgm:t>
        <a:bodyPr/>
        <a:lstStyle/>
        <a:p>
          <a:endParaRPr lang="en-US"/>
        </a:p>
      </dgm:t>
    </dgm:pt>
    <dgm:pt modelId="{A9E201E9-2BFC-47AD-9D48-655550D1FDCB}">
      <dgm:prSet/>
      <dgm:spPr/>
      <dgm:t>
        <a:bodyPr/>
        <a:lstStyle/>
        <a:p>
          <a:r>
            <a:rPr lang="en-US"/>
            <a:t>Regardless, the symptoms ARE associated with significant distress and/or impairment</a:t>
          </a:r>
        </a:p>
      </dgm:t>
    </dgm:pt>
    <dgm:pt modelId="{CF107135-1163-4D03-96F4-0C626156FB80}" type="parTrans" cxnId="{31426EB3-7B1F-444A-94BA-6F94E5AC4E92}">
      <dgm:prSet/>
      <dgm:spPr/>
      <dgm:t>
        <a:bodyPr/>
        <a:lstStyle/>
        <a:p>
          <a:endParaRPr lang="en-US"/>
        </a:p>
      </dgm:t>
    </dgm:pt>
    <dgm:pt modelId="{B3F6DD17-4101-42E7-A504-353F56A758A5}" type="sibTrans" cxnId="{31426EB3-7B1F-444A-94BA-6F94E5AC4E92}">
      <dgm:prSet/>
      <dgm:spPr/>
      <dgm:t>
        <a:bodyPr/>
        <a:lstStyle/>
        <a:p>
          <a:endParaRPr lang="en-US"/>
        </a:p>
      </dgm:t>
    </dgm:pt>
    <dgm:pt modelId="{2ABEFACE-F985-4BAF-9719-348D3CB59838}">
      <dgm:prSet/>
      <dgm:spPr/>
      <dgm:t>
        <a:bodyPr/>
        <a:lstStyle/>
        <a:p>
          <a:r>
            <a:rPr lang="en-US"/>
            <a:t>The symptoms could also be caused by a real, medical illness or disorder</a:t>
          </a:r>
        </a:p>
      </dgm:t>
    </dgm:pt>
    <dgm:pt modelId="{D0396B4B-9A2E-448A-986D-C46D60667765}" type="parTrans" cxnId="{6DEDC91A-EAAD-4899-AB48-F6A5B77ECFD0}">
      <dgm:prSet/>
      <dgm:spPr/>
      <dgm:t>
        <a:bodyPr/>
        <a:lstStyle/>
        <a:p>
          <a:endParaRPr lang="en-US"/>
        </a:p>
      </dgm:t>
    </dgm:pt>
    <dgm:pt modelId="{ED56E378-FB7A-4466-8542-53E86DF61B57}" type="sibTrans" cxnId="{6DEDC91A-EAAD-4899-AB48-F6A5B77ECFD0}">
      <dgm:prSet/>
      <dgm:spPr/>
      <dgm:t>
        <a:bodyPr/>
        <a:lstStyle/>
        <a:p>
          <a:endParaRPr lang="en-US"/>
        </a:p>
      </dgm:t>
    </dgm:pt>
    <dgm:pt modelId="{A365D03A-BA8A-4DD0-8058-D6B1B1590D96}" type="pres">
      <dgm:prSet presAssocID="{739FF16C-E4C4-4100-BD24-A7C7056A1FC6}" presName="Name0" presStyleCnt="0">
        <dgm:presLayoutVars>
          <dgm:dir/>
          <dgm:animLvl val="lvl"/>
          <dgm:resizeHandles val="exact"/>
        </dgm:presLayoutVars>
      </dgm:prSet>
      <dgm:spPr/>
    </dgm:pt>
    <dgm:pt modelId="{91AF6C28-AB00-440F-8BD7-60F4A861C110}" type="pres">
      <dgm:prSet presAssocID="{2ABEFACE-F985-4BAF-9719-348D3CB59838}" presName="boxAndChildren" presStyleCnt="0"/>
      <dgm:spPr/>
    </dgm:pt>
    <dgm:pt modelId="{0B420A82-0B28-4D85-9AE9-BD3E4F35A8D9}" type="pres">
      <dgm:prSet presAssocID="{2ABEFACE-F985-4BAF-9719-348D3CB59838}" presName="parentTextBox" presStyleLbl="node1" presStyleIdx="0" presStyleCnt="3"/>
      <dgm:spPr/>
    </dgm:pt>
    <dgm:pt modelId="{40E1D68D-5166-4BCC-95B9-6ECE509D88BD}" type="pres">
      <dgm:prSet presAssocID="{A04114B9-71A8-4920-865F-F3ED3BC9B660}" presName="sp" presStyleCnt="0"/>
      <dgm:spPr/>
    </dgm:pt>
    <dgm:pt modelId="{7EA1FEB4-BCE7-4E32-B372-B402FA7AF0F9}" type="pres">
      <dgm:prSet presAssocID="{FA6A154C-41CE-4348-8207-8215B939529A}" presName="arrowAndChildren" presStyleCnt="0"/>
      <dgm:spPr/>
    </dgm:pt>
    <dgm:pt modelId="{E35BD1AE-F996-4916-B3DA-59A92BC6B5CE}" type="pres">
      <dgm:prSet presAssocID="{FA6A154C-41CE-4348-8207-8215B939529A}" presName="parentTextArrow" presStyleLbl="node1" presStyleIdx="0" presStyleCnt="3"/>
      <dgm:spPr/>
    </dgm:pt>
    <dgm:pt modelId="{F1B8E975-373E-40C0-AB11-6BE20F0AE611}" type="pres">
      <dgm:prSet presAssocID="{FA6A154C-41CE-4348-8207-8215B939529A}" presName="arrow" presStyleLbl="node1" presStyleIdx="1" presStyleCnt="3"/>
      <dgm:spPr/>
    </dgm:pt>
    <dgm:pt modelId="{E6EC6EF2-CA1F-4EEC-A739-7CD8C91F7876}" type="pres">
      <dgm:prSet presAssocID="{FA6A154C-41CE-4348-8207-8215B939529A}" presName="descendantArrow" presStyleCnt="0"/>
      <dgm:spPr/>
    </dgm:pt>
    <dgm:pt modelId="{8433F0EE-C23F-4693-ABC6-69AF0BCDDB84}" type="pres">
      <dgm:prSet presAssocID="{A9E201E9-2BFC-47AD-9D48-655550D1FDCB}" presName="childTextArrow" presStyleLbl="fgAccFollowNode1" presStyleIdx="0" presStyleCnt="1">
        <dgm:presLayoutVars>
          <dgm:bulletEnabled val="1"/>
        </dgm:presLayoutVars>
      </dgm:prSet>
      <dgm:spPr/>
    </dgm:pt>
    <dgm:pt modelId="{77289473-96FE-45A1-B2D3-BC2745826F3F}" type="pres">
      <dgm:prSet presAssocID="{AE919736-9203-4F94-A0CC-04817B38F644}" presName="sp" presStyleCnt="0"/>
      <dgm:spPr/>
    </dgm:pt>
    <dgm:pt modelId="{A331D147-204F-4C92-9226-B9E50B49FB75}" type="pres">
      <dgm:prSet presAssocID="{01C194F0-A8AD-4B79-8B21-9F745AF6EE11}" presName="arrowAndChildren" presStyleCnt="0"/>
      <dgm:spPr/>
    </dgm:pt>
    <dgm:pt modelId="{C32637CB-F057-4D85-9566-C2B1758170B4}" type="pres">
      <dgm:prSet presAssocID="{01C194F0-A8AD-4B79-8B21-9F745AF6EE11}" presName="parentTextArrow" presStyleLbl="node1" presStyleIdx="2" presStyleCnt="3"/>
      <dgm:spPr/>
    </dgm:pt>
  </dgm:ptLst>
  <dgm:cxnLst>
    <dgm:cxn modelId="{814EAD05-8640-4B2F-BCEF-E149F717914D}" type="presOf" srcId="{739FF16C-E4C4-4100-BD24-A7C7056A1FC6}" destId="{A365D03A-BA8A-4DD0-8058-D6B1B1590D96}" srcOrd="0" destOrd="0" presId="urn:microsoft.com/office/officeart/2005/8/layout/process4"/>
    <dgm:cxn modelId="{B709611A-7DED-4C69-8819-D621EDF27DD3}" type="presOf" srcId="{A9E201E9-2BFC-47AD-9D48-655550D1FDCB}" destId="{8433F0EE-C23F-4693-ABC6-69AF0BCDDB84}" srcOrd="0" destOrd="0" presId="urn:microsoft.com/office/officeart/2005/8/layout/process4"/>
    <dgm:cxn modelId="{6DEDC91A-EAAD-4899-AB48-F6A5B77ECFD0}" srcId="{739FF16C-E4C4-4100-BD24-A7C7056A1FC6}" destId="{2ABEFACE-F985-4BAF-9719-348D3CB59838}" srcOrd="2" destOrd="0" parTransId="{D0396B4B-9A2E-448A-986D-C46D60667765}" sibTransId="{ED56E378-FB7A-4466-8542-53E86DF61B57}"/>
    <dgm:cxn modelId="{7A3A1A38-575D-45EA-B2F1-FFD6FE9BDFBA}" type="presOf" srcId="{01C194F0-A8AD-4B79-8B21-9F745AF6EE11}" destId="{C32637CB-F057-4D85-9566-C2B1758170B4}" srcOrd="0" destOrd="0" presId="urn:microsoft.com/office/officeart/2005/8/layout/process4"/>
    <dgm:cxn modelId="{2B90363E-2CFF-4473-8654-DB57CE736B4D}" type="presOf" srcId="{FA6A154C-41CE-4348-8207-8215B939529A}" destId="{E35BD1AE-F996-4916-B3DA-59A92BC6B5CE}" srcOrd="0" destOrd="0" presId="urn:microsoft.com/office/officeart/2005/8/layout/process4"/>
    <dgm:cxn modelId="{176B6B45-7DC8-4DB2-8AA0-A9F69412A359}" type="presOf" srcId="{FA6A154C-41CE-4348-8207-8215B939529A}" destId="{F1B8E975-373E-40C0-AB11-6BE20F0AE611}" srcOrd="1" destOrd="0" presId="urn:microsoft.com/office/officeart/2005/8/layout/process4"/>
    <dgm:cxn modelId="{32CFC74A-07F4-4640-8C96-F5BCA408E07B}" srcId="{739FF16C-E4C4-4100-BD24-A7C7056A1FC6}" destId="{FA6A154C-41CE-4348-8207-8215B939529A}" srcOrd="1" destOrd="0" parTransId="{F0C08CEF-D476-4444-869D-25E26B7A9A1F}" sibTransId="{A04114B9-71A8-4920-865F-F3ED3BC9B660}"/>
    <dgm:cxn modelId="{E4BD4BA7-166B-45C0-B0F7-5F5A1B049461}" type="presOf" srcId="{2ABEFACE-F985-4BAF-9719-348D3CB59838}" destId="{0B420A82-0B28-4D85-9AE9-BD3E4F35A8D9}" srcOrd="0" destOrd="0" presId="urn:microsoft.com/office/officeart/2005/8/layout/process4"/>
    <dgm:cxn modelId="{31426EB3-7B1F-444A-94BA-6F94E5AC4E92}" srcId="{FA6A154C-41CE-4348-8207-8215B939529A}" destId="{A9E201E9-2BFC-47AD-9D48-655550D1FDCB}" srcOrd="0" destOrd="0" parTransId="{CF107135-1163-4D03-96F4-0C626156FB80}" sibTransId="{B3F6DD17-4101-42E7-A504-353F56A758A5}"/>
    <dgm:cxn modelId="{9F2453E2-F89D-4217-B34C-B7C834BD292A}" srcId="{739FF16C-E4C4-4100-BD24-A7C7056A1FC6}" destId="{01C194F0-A8AD-4B79-8B21-9F745AF6EE11}" srcOrd="0" destOrd="0" parTransId="{84A3BE60-17FE-4880-9400-86E4E9C97AB6}" sibTransId="{AE919736-9203-4F94-A0CC-04817B38F644}"/>
    <dgm:cxn modelId="{D94CB83E-D57D-4BDF-8109-8E99685B9F32}" type="presParOf" srcId="{A365D03A-BA8A-4DD0-8058-D6B1B1590D96}" destId="{91AF6C28-AB00-440F-8BD7-60F4A861C110}" srcOrd="0" destOrd="0" presId="urn:microsoft.com/office/officeart/2005/8/layout/process4"/>
    <dgm:cxn modelId="{977788E4-85C2-4A84-AAA3-73F3A42EFD9A}" type="presParOf" srcId="{91AF6C28-AB00-440F-8BD7-60F4A861C110}" destId="{0B420A82-0B28-4D85-9AE9-BD3E4F35A8D9}" srcOrd="0" destOrd="0" presId="urn:microsoft.com/office/officeart/2005/8/layout/process4"/>
    <dgm:cxn modelId="{1692337D-62DA-4BD6-B7C2-0F102ABDB155}" type="presParOf" srcId="{A365D03A-BA8A-4DD0-8058-D6B1B1590D96}" destId="{40E1D68D-5166-4BCC-95B9-6ECE509D88BD}" srcOrd="1" destOrd="0" presId="urn:microsoft.com/office/officeart/2005/8/layout/process4"/>
    <dgm:cxn modelId="{A9E1D886-E9E0-4A0D-AB29-18B48E3015F8}" type="presParOf" srcId="{A365D03A-BA8A-4DD0-8058-D6B1B1590D96}" destId="{7EA1FEB4-BCE7-4E32-B372-B402FA7AF0F9}" srcOrd="2" destOrd="0" presId="urn:microsoft.com/office/officeart/2005/8/layout/process4"/>
    <dgm:cxn modelId="{C1BAC031-37D3-4D94-896A-09B870C2F5AD}" type="presParOf" srcId="{7EA1FEB4-BCE7-4E32-B372-B402FA7AF0F9}" destId="{E35BD1AE-F996-4916-B3DA-59A92BC6B5CE}" srcOrd="0" destOrd="0" presId="urn:microsoft.com/office/officeart/2005/8/layout/process4"/>
    <dgm:cxn modelId="{B3BF669F-ACD7-4165-BB74-22B0B3B42155}" type="presParOf" srcId="{7EA1FEB4-BCE7-4E32-B372-B402FA7AF0F9}" destId="{F1B8E975-373E-40C0-AB11-6BE20F0AE611}" srcOrd="1" destOrd="0" presId="urn:microsoft.com/office/officeart/2005/8/layout/process4"/>
    <dgm:cxn modelId="{A1F14543-3258-4C5E-89C0-2C8C188ABD59}" type="presParOf" srcId="{7EA1FEB4-BCE7-4E32-B372-B402FA7AF0F9}" destId="{E6EC6EF2-CA1F-4EEC-A739-7CD8C91F7876}" srcOrd="2" destOrd="0" presId="urn:microsoft.com/office/officeart/2005/8/layout/process4"/>
    <dgm:cxn modelId="{5E511B2D-89B5-4E73-86BD-29C5F51A4E02}" type="presParOf" srcId="{E6EC6EF2-CA1F-4EEC-A739-7CD8C91F7876}" destId="{8433F0EE-C23F-4693-ABC6-69AF0BCDDB84}" srcOrd="0" destOrd="0" presId="urn:microsoft.com/office/officeart/2005/8/layout/process4"/>
    <dgm:cxn modelId="{707B1650-F482-4B9B-86FE-C44E28E3388D}" type="presParOf" srcId="{A365D03A-BA8A-4DD0-8058-D6B1B1590D96}" destId="{77289473-96FE-45A1-B2D3-BC2745826F3F}" srcOrd="3" destOrd="0" presId="urn:microsoft.com/office/officeart/2005/8/layout/process4"/>
    <dgm:cxn modelId="{99B2769A-083D-47D2-9FA7-4C78A500B47B}" type="presParOf" srcId="{A365D03A-BA8A-4DD0-8058-D6B1B1590D96}" destId="{A331D147-204F-4C92-9226-B9E50B49FB75}" srcOrd="4" destOrd="0" presId="urn:microsoft.com/office/officeart/2005/8/layout/process4"/>
    <dgm:cxn modelId="{E7B48306-F5B4-4F0D-AAF3-77BA66A117FF}" type="presParOf" srcId="{A331D147-204F-4C92-9226-B9E50B49FB75}" destId="{C32637CB-F057-4D85-9566-C2B1758170B4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6B913A2B-C156-498F-A105-39FEA15FA0D2}" type="doc">
      <dgm:prSet loTypeId="urn:microsoft.com/office/officeart/2005/8/layout/default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A18AC0DD-B841-4959-B0F6-7E57A11FB450}">
      <dgm:prSet/>
      <dgm:spPr/>
      <dgm:t>
        <a:bodyPr/>
        <a:lstStyle/>
        <a:p>
          <a:r>
            <a:rPr lang="en-US" dirty="0"/>
            <a:t>Relaxation training </a:t>
          </a:r>
          <a:r>
            <a:rPr lang="en-US" dirty="0">
              <a:sym typeface="Wingdings" panose="05000000000000000000" pitchFamily="2" charset="2"/>
            </a:rPr>
            <a:t></a:t>
          </a:r>
          <a:r>
            <a:rPr lang="en-US" dirty="0"/>
            <a:t> teaches individuals how to relax muscles on command </a:t>
          </a:r>
        </a:p>
      </dgm:t>
      <dgm:extLst>
        <a:ext uri="{E40237B7-FDA0-4F09-8148-C483321AD2D9}">
          <dgm14:cNvPr xmlns:dgm14="http://schemas.microsoft.com/office/drawing/2010/diagram" id="0" name="" descr="Relaxation training  teaches individuals how to relax muscles on command &#10;"/>
        </a:ext>
      </dgm:extLst>
    </dgm:pt>
    <dgm:pt modelId="{596C1A0D-4EE2-4C6B-9DE9-B35672526797}" type="parTrans" cxnId="{90DB6676-6BBC-42FC-AD75-86A8FBF49739}">
      <dgm:prSet/>
      <dgm:spPr/>
      <dgm:t>
        <a:bodyPr/>
        <a:lstStyle/>
        <a:p>
          <a:endParaRPr lang="en-US"/>
        </a:p>
      </dgm:t>
    </dgm:pt>
    <dgm:pt modelId="{96C2A4A8-CF57-45F6-A80A-C45C59DE4942}" type="sibTrans" cxnId="{90DB6676-6BBC-42FC-AD75-86A8FBF49739}">
      <dgm:prSet/>
      <dgm:spPr/>
      <dgm:t>
        <a:bodyPr/>
        <a:lstStyle/>
        <a:p>
          <a:endParaRPr lang="en-US"/>
        </a:p>
      </dgm:t>
    </dgm:pt>
    <dgm:pt modelId="{FEDB6850-B76E-4FBB-94EF-4F049649636E}">
      <dgm:prSet/>
      <dgm:spPr/>
      <dgm:t>
        <a:bodyPr/>
        <a:lstStyle/>
        <a:p>
          <a:r>
            <a:rPr lang="en-US" dirty="0"/>
            <a:t>Biofeedback </a:t>
          </a:r>
          <a:r>
            <a:rPr lang="en-US" dirty="0">
              <a:sym typeface="Wingdings" panose="05000000000000000000" pitchFamily="2" charset="2"/>
            </a:rPr>
            <a:t></a:t>
          </a:r>
          <a:r>
            <a:rPr lang="en-US" dirty="0"/>
            <a:t> where an individual is connected to a machine that allows for continuous monitoring of involuntary physiological reactions, may utilize computer programs like Wild Devine (</a:t>
          </a:r>
          <a:r>
            <a:rPr lang="en-US" dirty="0" err="1"/>
            <a:t>Unyte</a:t>
          </a:r>
          <a:r>
            <a:rPr lang="en-US" dirty="0"/>
            <a:t>)</a:t>
          </a:r>
        </a:p>
      </dgm:t>
      <dgm:extLst>
        <a:ext uri="{E40237B7-FDA0-4F09-8148-C483321AD2D9}">
          <dgm14:cNvPr xmlns:dgm14="http://schemas.microsoft.com/office/drawing/2010/diagram" id="0" name="" descr="Biofeedback  where an individual is connected to a machine that allows for continuous monitoring of involuntary physiological reactions (e.g., heart rate, galvanic skin response, respiration, muscle tension, body temperature, etc.)&#10;"/>
        </a:ext>
      </dgm:extLst>
    </dgm:pt>
    <dgm:pt modelId="{D8A0BA28-9634-4652-A25B-A369AC3EBCF0}" type="parTrans" cxnId="{9006809D-A36E-4CD2-9797-726A7615A55B}">
      <dgm:prSet/>
      <dgm:spPr/>
      <dgm:t>
        <a:bodyPr/>
        <a:lstStyle/>
        <a:p>
          <a:endParaRPr lang="en-US"/>
        </a:p>
      </dgm:t>
    </dgm:pt>
    <dgm:pt modelId="{DF20A63B-7C6E-4FBD-B283-FD6621F9BC2B}" type="sibTrans" cxnId="{9006809D-A36E-4CD2-9797-726A7615A55B}">
      <dgm:prSet/>
      <dgm:spPr/>
      <dgm:t>
        <a:bodyPr/>
        <a:lstStyle/>
        <a:p>
          <a:endParaRPr lang="en-US"/>
        </a:p>
      </dgm:t>
    </dgm:pt>
    <dgm:pt modelId="{B82325FC-D947-4586-9FFB-CA0D74301B25}">
      <dgm:prSet/>
      <dgm:spPr/>
      <dgm:t>
        <a:bodyPr/>
        <a:lstStyle/>
        <a:p>
          <a:r>
            <a:rPr lang="en-US" dirty="0"/>
            <a:t>Hypnosis </a:t>
          </a:r>
          <a:r>
            <a:rPr lang="en-US" dirty="0">
              <a:sym typeface="Wingdings" panose="05000000000000000000" pitchFamily="2" charset="2"/>
            </a:rPr>
            <a:t></a:t>
          </a:r>
          <a:r>
            <a:rPr lang="en-US" dirty="0"/>
            <a:t> an extreme sense of relaxation </a:t>
          </a:r>
        </a:p>
      </dgm:t>
      <dgm:extLst>
        <a:ext uri="{E40237B7-FDA0-4F09-8148-C483321AD2D9}">
          <dgm14:cNvPr xmlns:dgm14="http://schemas.microsoft.com/office/drawing/2010/diagram" id="0" name="" descr="Hypnosis  an extreme sense of relaxation &#10;"/>
        </a:ext>
      </dgm:extLst>
    </dgm:pt>
    <dgm:pt modelId="{DDCCC4BB-7A08-40A8-8E4E-2454E1392418}" type="parTrans" cxnId="{7179E2E3-7A26-45CE-B4EF-93A552F9A9F0}">
      <dgm:prSet/>
      <dgm:spPr/>
      <dgm:t>
        <a:bodyPr/>
        <a:lstStyle/>
        <a:p>
          <a:endParaRPr lang="en-US"/>
        </a:p>
      </dgm:t>
    </dgm:pt>
    <dgm:pt modelId="{763D0AB9-225C-4513-A356-F563915DBBDE}" type="sibTrans" cxnId="{7179E2E3-7A26-45CE-B4EF-93A552F9A9F0}">
      <dgm:prSet/>
      <dgm:spPr/>
      <dgm:t>
        <a:bodyPr/>
        <a:lstStyle/>
        <a:p>
          <a:endParaRPr lang="en-US"/>
        </a:p>
      </dgm:t>
    </dgm:pt>
    <dgm:pt modelId="{BC0A1D92-8D6B-4B4A-B841-8ED43B524382}">
      <dgm:prSet/>
      <dgm:spPr/>
      <dgm:t>
        <a:bodyPr/>
        <a:lstStyle/>
        <a:p>
          <a:r>
            <a:rPr lang="en-US" dirty="0"/>
            <a:t>Group therapy </a:t>
          </a:r>
          <a:r>
            <a:rPr lang="en-US" dirty="0">
              <a:sym typeface="Wingdings" panose="05000000000000000000" pitchFamily="2" charset="2"/>
            </a:rPr>
            <a:t></a:t>
          </a:r>
          <a:r>
            <a:rPr lang="en-US" dirty="0"/>
            <a:t> usually involve CBT and other cognitive/behavioral strategies in a group setting to encourage acceptance of disease while also addressing maladaptive coping strategies</a:t>
          </a:r>
        </a:p>
      </dgm:t>
      <dgm:extLst>
        <a:ext uri="{E40237B7-FDA0-4F09-8148-C483321AD2D9}">
          <dgm14:cNvPr xmlns:dgm14="http://schemas.microsoft.com/office/drawing/2010/diagram" id="0" name="" descr="Group therapy  usually involve CBT and other cognitive/behavioral strategies in a group setting to encourage acceptance of disease while also addressing maladaptive coping strategies&#10;"/>
        </a:ext>
      </dgm:extLst>
    </dgm:pt>
    <dgm:pt modelId="{8AC229FA-EF74-405A-B199-7E93AEF0130F}" type="parTrans" cxnId="{4EA85BD0-F22F-4060-8D7E-818CF6FAD280}">
      <dgm:prSet/>
      <dgm:spPr/>
      <dgm:t>
        <a:bodyPr/>
        <a:lstStyle/>
        <a:p>
          <a:endParaRPr lang="en-US"/>
        </a:p>
      </dgm:t>
    </dgm:pt>
    <dgm:pt modelId="{1C5F0EA2-9524-4018-A8B1-94710305B4C8}" type="sibTrans" cxnId="{4EA85BD0-F22F-4060-8D7E-818CF6FAD280}">
      <dgm:prSet/>
      <dgm:spPr/>
      <dgm:t>
        <a:bodyPr/>
        <a:lstStyle/>
        <a:p>
          <a:endParaRPr lang="en-US"/>
        </a:p>
      </dgm:t>
    </dgm:pt>
    <dgm:pt modelId="{B5F41020-CDD2-43D1-B4FF-45106A44ED01}" type="pres">
      <dgm:prSet presAssocID="{6B913A2B-C156-498F-A105-39FEA15FA0D2}" presName="diagram" presStyleCnt="0">
        <dgm:presLayoutVars>
          <dgm:dir/>
          <dgm:resizeHandles val="exact"/>
        </dgm:presLayoutVars>
      </dgm:prSet>
      <dgm:spPr/>
    </dgm:pt>
    <dgm:pt modelId="{06BDDFA9-60D1-44D0-8ED2-AFA6E97D325C}" type="pres">
      <dgm:prSet presAssocID="{A18AC0DD-B841-4959-B0F6-7E57A11FB450}" presName="node" presStyleLbl="node1" presStyleIdx="0" presStyleCnt="4">
        <dgm:presLayoutVars>
          <dgm:bulletEnabled val="1"/>
        </dgm:presLayoutVars>
      </dgm:prSet>
      <dgm:spPr/>
    </dgm:pt>
    <dgm:pt modelId="{245CCA3F-54B0-42CD-AF3E-76E5CC275BBA}" type="pres">
      <dgm:prSet presAssocID="{96C2A4A8-CF57-45F6-A80A-C45C59DE4942}" presName="sibTrans" presStyleCnt="0"/>
      <dgm:spPr/>
    </dgm:pt>
    <dgm:pt modelId="{2A51A7F1-3B08-44A3-8045-FE54E255B3E0}" type="pres">
      <dgm:prSet presAssocID="{FEDB6850-B76E-4FBB-94EF-4F049649636E}" presName="node" presStyleLbl="node1" presStyleIdx="1" presStyleCnt="4">
        <dgm:presLayoutVars>
          <dgm:bulletEnabled val="1"/>
        </dgm:presLayoutVars>
      </dgm:prSet>
      <dgm:spPr/>
    </dgm:pt>
    <dgm:pt modelId="{63107118-44C2-4E49-9294-9BB991AFC6FF}" type="pres">
      <dgm:prSet presAssocID="{DF20A63B-7C6E-4FBD-B283-FD6621F9BC2B}" presName="sibTrans" presStyleCnt="0"/>
      <dgm:spPr/>
    </dgm:pt>
    <dgm:pt modelId="{7E79A3D5-519A-47DD-B35E-61FEC8614DCC}" type="pres">
      <dgm:prSet presAssocID="{B82325FC-D947-4586-9FFB-CA0D74301B25}" presName="node" presStyleLbl="node1" presStyleIdx="2" presStyleCnt="4">
        <dgm:presLayoutVars>
          <dgm:bulletEnabled val="1"/>
        </dgm:presLayoutVars>
      </dgm:prSet>
      <dgm:spPr/>
    </dgm:pt>
    <dgm:pt modelId="{B83D558F-264D-4CA4-B854-D7A42AC3687E}" type="pres">
      <dgm:prSet presAssocID="{763D0AB9-225C-4513-A356-F563915DBBDE}" presName="sibTrans" presStyleCnt="0"/>
      <dgm:spPr/>
    </dgm:pt>
    <dgm:pt modelId="{C1A003F6-B775-45A1-89FC-2C042746258D}" type="pres">
      <dgm:prSet presAssocID="{BC0A1D92-8D6B-4B4A-B841-8ED43B524382}" presName="node" presStyleLbl="node1" presStyleIdx="3" presStyleCnt="4">
        <dgm:presLayoutVars>
          <dgm:bulletEnabled val="1"/>
        </dgm:presLayoutVars>
      </dgm:prSet>
      <dgm:spPr/>
    </dgm:pt>
  </dgm:ptLst>
  <dgm:cxnLst>
    <dgm:cxn modelId="{DF1E5B06-6303-4538-9BDF-FE1F8823BD76}" type="presOf" srcId="{FEDB6850-B76E-4FBB-94EF-4F049649636E}" destId="{2A51A7F1-3B08-44A3-8045-FE54E255B3E0}" srcOrd="0" destOrd="0" presId="urn:microsoft.com/office/officeart/2005/8/layout/default"/>
    <dgm:cxn modelId="{F535DF24-B2A8-4F75-9177-5161332CA0F5}" type="presOf" srcId="{BC0A1D92-8D6B-4B4A-B841-8ED43B524382}" destId="{C1A003F6-B775-45A1-89FC-2C042746258D}" srcOrd="0" destOrd="0" presId="urn:microsoft.com/office/officeart/2005/8/layout/default"/>
    <dgm:cxn modelId="{B6E69D3C-F4E3-4808-94E2-2F01F0C87EE4}" type="presOf" srcId="{B82325FC-D947-4586-9FFB-CA0D74301B25}" destId="{7E79A3D5-519A-47DD-B35E-61FEC8614DCC}" srcOrd="0" destOrd="0" presId="urn:microsoft.com/office/officeart/2005/8/layout/default"/>
    <dgm:cxn modelId="{90DB6676-6BBC-42FC-AD75-86A8FBF49739}" srcId="{6B913A2B-C156-498F-A105-39FEA15FA0D2}" destId="{A18AC0DD-B841-4959-B0F6-7E57A11FB450}" srcOrd="0" destOrd="0" parTransId="{596C1A0D-4EE2-4C6B-9DE9-B35672526797}" sibTransId="{96C2A4A8-CF57-45F6-A80A-C45C59DE4942}"/>
    <dgm:cxn modelId="{BCE62C85-95C1-442E-87AA-95641535D6A6}" type="presOf" srcId="{A18AC0DD-B841-4959-B0F6-7E57A11FB450}" destId="{06BDDFA9-60D1-44D0-8ED2-AFA6E97D325C}" srcOrd="0" destOrd="0" presId="urn:microsoft.com/office/officeart/2005/8/layout/default"/>
    <dgm:cxn modelId="{9006809D-A36E-4CD2-9797-726A7615A55B}" srcId="{6B913A2B-C156-498F-A105-39FEA15FA0D2}" destId="{FEDB6850-B76E-4FBB-94EF-4F049649636E}" srcOrd="1" destOrd="0" parTransId="{D8A0BA28-9634-4652-A25B-A369AC3EBCF0}" sibTransId="{DF20A63B-7C6E-4FBD-B283-FD6621F9BC2B}"/>
    <dgm:cxn modelId="{4EA85BD0-F22F-4060-8D7E-818CF6FAD280}" srcId="{6B913A2B-C156-498F-A105-39FEA15FA0D2}" destId="{BC0A1D92-8D6B-4B4A-B841-8ED43B524382}" srcOrd="3" destOrd="0" parTransId="{8AC229FA-EF74-405A-B199-7E93AEF0130F}" sibTransId="{1C5F0EA2-9524-4018-A8B1-94710305B4C8}"/>
    <dgm:cxn modelId="{38D61ED4-943E-47F7-BB1E-DA5D8705A268}" type="presOf" srcId="{6B913A2B-C156-498F-A105-39FEA15FA0D2}" destId="{B5F41020-CDD2-43D1-B4FF-45106A44ED01}" srcOrd="0" destOrd="0" presId="urn:microsoft.com/office/officeart/2005/8/layout/default"/>
    <dgm:cxn modelId="{7179E2E3-7A26-45CE-B4EF-93A552F9A9F0}" srcId="{6B913A2B-C156-498F-A105-39FEA15FA0D2}" destId="{B82325FC-D947-4586-9FFB-CA0D74301B25}" srcOrd="2" destOrd="0" parTransId="{DDCCC4BB-7A08-40A8-8E4E-2454E1392418}" sibTransId="{763D0AB9-225C-4513-A356-F563915DBBDE}"/>
    <dgm:cxn modelId="{EF546C03-DEE5-4BEA-A33B-148F515AFF63}" type="presParOf" srcId="{B5F41020-CDD2-43D1-B4FF-45106A44ED01}" destId="{06BDDFA9-60D1-44D0-8ED2-AFA6E97D325C}" srcOrd="0" destOrd="0" presId="urn:microsoft.com/office/officeart/2005/8/layout/default"/>
    <dgm:cxn modelId="{75917F79-5F26-4989-A34F-C5E25B3A0916}" type="presParOf" srcId="{B5F41020-CDD2-43D1-B4FF-45106A44ED01}" destId="{245CCA3F-54B0-42CD-AF3E-76E5CC275BBA}" srcOrd="1" destOrd="0" presId="urn:microsoft.com/office/officeart/2005/8/layout/default"/>
    <dgm:cxn modelId="{B0DE6011-F473-4708-920A-BB6CFCA3DCA6}" type="presParOf" srcId="{B5F41020-CDD2-43D1-B4FF-45106A44ED01}" destId="{2A51A7F1-3B08-44A3-8045-FE54E255B3E0}" srcOrd="2" destOrd="0" presId="urn:microsoft.com/office/officeart/2005/8/layout/default"/>
    <dgm:cxn modelId="{17ECAA1B-6CF0-4E7C-968B-BA4C7EA2A2DC}" type="presParOf" srcId="{B5F41020-CDD2-43D1-B4FF-45106A44ED01}" destId="{63107118-44C2-4E49-9294-9BB991AFC6FF}" srcOrd="3" destOrd="0" presId="urn:microsoft.com/office/officeart/2005/8/layout/default"/>
    <dgm:cxn modelId="{879575BE-A070-4DCA-9976-9FDF5A230D17}" type="presParOf" srcId="{B5F41020-CDD2-43D1-B4FF-45106A44ED01}" destId="{7E79A3D5-519A-47DD-B35E-61FEC8614DCC}" srcOrd="4" destOrd="0" presId="urn:microsoft.com/office/officeart/2005/8/layout/default"/>
    <dgm:cxn modelId="{4A83626B-D83E-46F3-A46C-14572D4EAC02}" type="presParOf" srcId="{B5F41020-CDD2-43D1-B4FF-45106A44ED01}" destId="{B83D558F-264D-4CA4-B854-D7A42AC3687E}" srcOrd="5" destOrd="0" presId="urn:microsoft.com/office/officeart/2005/8/layout/default"/>
    <dgm:cxn modelId="{DB757CFF-E33B-4D08-87BC-7230BCD18860}" type="presParOf" srcId="{B5F41020-CDD2-43D1-B4FF-45106A44ED01}" destId="{C1A003F6-B775-45A1-89FC-2C042746258D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B6E87B4-3DB3-478B-9883-AD520702CE03}" type="doc">
      <dgm:prSet loTypeId="urn:microsoft.com/office/officeart/2016/7/layout/LinearBlockProcessNumbered" loCatId="process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6D5353FA-B98D-41B8-966F-EEE8A73C2087}">
      <dgm:prSet/>
      <dgm:spPr/>
      <dgm:t>
        <a:bodyPr/>
        <a:lstStyle/>
        <a:p>
          <a:r>
            <a:rPr lang="en-US"/>
            <a:t>Symptoms can be localized/diffused and specific/nonspecific, but they are treated as authentic</a:t>
          </a:r>
        </a:p>
      </dgm:t>
    </dgm:pt>
    <dgm:pt modelId="{F9969912-1B9D-4B0A-9231-3A30BF81B7D5}" type="parTrans" cxnId="{83C0F7D3-928B-496E-A15F-15050B9C87EE}">
      <dgm:prSet/>
      <dgm:spPr/>
      <dgm:t>
        <a:bodyPr/>
        <a:lstStyle/>
        <a:p>
          <a:endParaRPr lang="en-US"/>
        </a:p>
      </dgm:t>
    </dgm:pt>
    <dgm:pt modelId="{F14D4B53-AD98-460A-9469-C73D8B4C88DA}" type="sibTrans" cxnId="{83C0F7D3-928B-496E-A15F-15050B9C87EE}">
      <dgm:prSet phldrT="01" phldr="0"/>
      <dgm:spPr/>
      <dgm:t>
        <a:bodyPr/>
        <a:lstStyle/>
        <a:p>
          <a:r>
            <a:rPr lang="en-US"/>
            <a:t>01</a:t>
          </a:r>
        </a:p>
      </dgm:t>
    </dgm:pt>
    <dgm:pt modelId="{CE8F8062-84B5-484B-BD70-68E31E63031C}">
      <dgm:prSet/>
      <dgm:spPr/>
      <dgm:t>
        <a:bodyPr/>
        <a:lstStyle/>
        <a:p>
          <a:r>
            <a:rPr lang="en-US" dirty="0"/>
            <a:t>Often diagnosed when another medical condition is present, as these two diagnoses are not mutually exclusive.</a:t>
          </a:r>
        </a:p>
      </dgm:t>
    </dgm:pt>
    <dgm:pt modelId="{820F5B35-84D4-4BC3-827E-1FC465971230}" type="parTrans" cxnId="{0E914C10-EA07-4484-976E-09F08FBA5F29}">
      <dgm:prSet/>
      <dgm:spPr/>
      <dgm:t>
        <a:bodyPr/>
        <a:lstStyle/>
        <a:p>
          <a:endParaRPr lang="en-US"/>
        </a:p>
      </dgm:t>
    </dgm:pt>
    <dgm:pt modelId="{605D3592-DEFE-408C-93A9-0F262FF220F1}" type="sibTrans" cxnId="{0E914C10-EA07-4484-976E-09F08FBA5F29}">
      <dgm:prSet phldrT="02" phldr="0"/>
      <dgm:spPr/>
      <dgm:t>
        <a:bodyPr/>
        <a:lstStyle/>
        <a:p>
          <a:r>
            <a:rPr lang="en-US"/>
            <a:t>02</a:t>
          </a:r>
        </a:p>
      </dgm:t>
    </dgm:pt>
    <dgm:pt modelId="{3EA8CF24-37BB-4210-965B-32F343D9A7D3}">
      <dgm:prSet/>
      <dgm:spPr/>
      <dgm:t>
        <a:bodyPr/>
        <a:lstStyle/>
        <a:p>
          <a:r>
            <a:rPr lang="en-US"/>
            <a:t>Significant worry about the illness is often present and because of this, patients will oftentimes “shop” at different doctors’ offices to confirm the seriousness of their symptoms</a:t>
          </a:r>
        </a:p>
      </dgm:t>
    </dgm:pt>
    <dgm:pt modelId="{E84DC4B7-0759-4C0C-88C9-3490714C63F6}" type="parTrans" cxnId="{95980119-C804-4A91-9B63-72A60208A2A8}">
      <dgm:prSet/>
      <dgm:spPr/>
      <dgm:t>
        <a:bodyPr/>
        <a:lstStyle/>
        <a:p>
          <a:endParaRPr lang="en-US"/>
        </a:p>
      </dgm:t>
    </dgm:pt>
    <dgm:pt modelId="{D6A23B08-D8F1-4D33-9A9F-B6066D20AC65}" type="sibTrans" cxnId="{95980119-C804-4A91-9B63-72A60208A2A8}">
      <dgm:prSet phldrT="03" phldr="0"/>
      <dgm:spPr/>
      <dgm:t>
        <a:bodyPr/>
        <a:lstStyle/>
        <a:p>
          <a:r>
            <a:rPr lang="en-US"/>
            <a:t>03</a:t>
          </a:r>
        </a:p>
      </dgm:t>
    </dgm:pt>
    <dgm:pt modelId="{DB80895F-3CA0-486B-B7F9-DE1B70D2A23C}" type="pres">
      <dgm:prSet presAssocID="{BB6E87B4-3DB3-478B-9883-AD520702CE03}" presName="Name0" presStyleCnt="0">
        <dgm:presLayoutVars>
          <dgm:animLvl val="lvl"/>
          <dgm:resizeHandles val="exact"/>
        </dgm:presLayoutVars>
      </dgm:prSet>
      <dgm:spPr/>
    </dgm:pt>
    <dgm:pt modelId="{540F44D8-C84D-4DB5-AC84-3C8D3D8065C1}" type="pres">
      <dgm:prSet presAssocID="{6D5353FA-B98D-41B8-966F-EEE8A73C2087}" presName="compositeNode" presStyleCnt="0">
        <dgm:presLayoutVars>
          <dgm:bulletEnabled val="1"/>
        </dgm:presLayoutVars>
      </dgm:prSet>
      <dgm:spPr/>
    </dgm:pt>
    <dgm:pt modelId="{46529D33-43DC-4103-BF00-B4701CC240BB}" type="pres">
      <dgm:prSet presAssocID="{6D5353FA-B98D-41B8-966F-EEE8A73C2087}" presName="bgRect" presStyleLbl="alignNode1" presStyleIdx="0" presStyleCnt="3"/>
      <dgm:spPr/>
    </dgm:pt>
    <dgm:pt modelId="{051C35FB-82F5-422C-A7FC-163CD82B16EF}" type="pres">
      <dgm:prSet presAssocID="{F14D4B53-AD98-460A-9469-C73D8B4C88DA}" presName="sibTransNodeRect" presStyleLbl="alignNode1" presStyleIdx="0" presStyleCnt="3">
        <dgm:presLayoutVars>
          <dgm:chMax val="0"/>
          <dgm:bulletEnabled val="1"/>
        </dgm:presLayoutVars>
      </dgm:prSet>
      <dgm:spPr/>
    </dgm:pt>
    <dgm:pt modelId="{D54AE917-061A-41AE-A53E-2A72D1F550AA}" type="pres">
      <dgm:prSet presAssocID="{6D5353FA-B98D-41B8-966F-EEE8A73C2087}" presName="nodeRect" presStyleLbl="alignNode1" presStyleIdx="0" presStyleCnt="3">
        <dgm:presLayoutVars>
          <dgm:bulletEnabled val="1"/>
        </dgm:presLayoutVars>
      </dgm:prSet>
      <dgm:spPr/>
    </dgm:pt>
    <dgm:pt modelId="{C7CAA368-40E9-40A8-AA1F-1B8D0694D4D9}" type="pres">
      <dgm:prSet presAssocID="{F14D4B53-AD98-460A-9469-C73D8B4C88DA}" presName="sibTrans" presStyleCnt="0"/>
      <dgm:spPr/>
    </dgm:pt>
    <dgm:pt modelId="{B8E12B18-5C6D-4036-85F3-64E538C24652}" type="pres">
      <dgm:prSet presAssocID="{CE8F8062-84B5-484B-BD70-68E31E63031C}" presName="compositeNode" presStyleCnt="0">
        <dgm:presLayoutVars>
          <dgm:bulletEnabled val="1"/>
        </dgm:presLayoutVars>
      </dgm:prSet>
      <dgm:spPr/>
    </dgm:pt>
    <dgm:pt modelId="{C799FEFD-EEAF-4815-9B9A-4ED6DB027E82}" type="pres">
      <dgm:prSet presAssocID="{CE8F8062-84B5-484B-BD70-68E31E63031C}" presName="bgRect" presStyleLbl="alignNode1" presStyleIdx="1" presStyleCnt="3"/>
      <dgm:spPr/>
    </dgm:pt>
    <dgm:pt modelId="{1B7CCE26-7B2B-4602-9351-15815B018360}" type="pres">
      <dgm:prSet presAssocID="{605D3592-DEFE-408C-93A9-0F262FF220F1}" presName="sibTransNodeRect" presStyleLbl="alignNode1" presStyleIdx="1" presStyleCnt="3">
        <dgm:presLayoutVars>
          <dgm:chMax val="0"/>
          <dgm:bulletEnabled val="1"/>
        </dgm:presLayoutVars>
      </dgm:prSet>
      <dgm:spPr/>
    </dgm:pt>
    <dgm:pt modelId="{D034809F-9010-4335-8E71-21E1104B864E}" type="pres">
      <dgm:prSet presAssocID="{CE8F8062-84B5-484B-BD70-68E31E63031C}" presName="nodeRect" presStyleLbl="alignNode1" presStyleIdx="1" presStyleCnt="3">
        <dgm:presLayoutVars>
          <dgm:bulletEnabled val="1"/>
        </dgm:presLayoutVars>
      </dgm:prSet>
      <dgm:spPr/>
    </dgm:pt>
    <dgm:pt modelId="{E7C0859E-DBA6-45AD-8AC2-DC9BA4530179}" type="pres">
      <dgm:prSet presAssocID="{605D3592-DEFE-408C-93A9-0F262FF220F1}" presName="sibTrans" presStyleCnt="0"/>
      <dgm:spPr/>
    </dgm:pt>
    <dgm:pt modelId="{94A2F039-BE82-41A3-960A-9E824196CC88}" type="pres">
      <dgm:prSet presAssocID="{3EA8CF24-37BB-4210-965B-32F343D9A7D3}" presName="compositeNode" presStyleCnt="0">
        <dgm:presLayoutVars>
          <dgm:bulletEnabled val="1"/>
        </dgm:presLayoutVars>
      </dgm:prSet>
      <dgm:spPr/>
    </dgm:pt>
    <dgm:pt modelId="{7F2C536A-9873-44E8-86DF-B2C552C006E1}" type="pres">
      <dgm:prSet presAssocID="{3EA8CF24-37BB-4210-965B-32F343D9A7D3}" presName="bgRect" presStyleLbl="alignNode1" presStyleIdx="2" presStyleCnt="3"/>
      <dgm:spPr/>
    </dgm:pt>
    <dgm:pt modelId="{1B31D6D5-A801-40FF-8F18-C2AA5207EDA5}" type="pres">
      <dgm:prSet presAssocID="{D6A23B08-D8F1-4D33-9A9F-B6066D20AC65}" presName="sibTransNodeRect" presStyleLbl="alignNode1" presStyleIdx="2" presStyleCnt="3">
        <dgm:presLayoutVars>
          <dgm:chMax val="0"/>
          <dgm:bulletEnabled val="1"/>
        </dgm:presLayoutVars>
      </dgm:prSet>
      <dgm:spPr/>
    </dgm:pt>
    <dgm:pt modelId="{3E4127FA-9AFD-42E6-B77D-C2F7E7331E76}" type="pres">
      <dgm:prSet presAssocID="{3EA8CF24-37BB-4210-965B-32F343D9A7D3}" presName="nodeRect" presStyleLbl="alignNode1" presStyleIdx="2" presStyleCnt="3">
        <dgm:presLayoutVars>
          <dgm:bulletEnabled val="1"/>
        </dgm:presLayoutVars>
      </dgm:prSet>
      <dgm:spPr/>
    </dgm:pt>
  </dgm:ptLst>
  <dgm:cxnLst>
    <dgm:cxn modelId="{0E914C10-EA07-4484-976E-09F08FBA5F29}" srcId="{BB6E87B4-3DB3-478B-9883-AD520702CE03}" destId="{CE8F8062-84B5-484B-BD70-68E31E63031C}" srcOrd="1" destOrd="0" parTransId="{820F5B35-84D4-4BC3-827E-1FC465971230}" sibTransId="{605D3592-DEFE-408C-93A9-0F262FF220F1}"/>
    <dgm:cxn modelId="{03B3F616-4BAA-4058-BCDE-E4C01555E711}" type="presOf" srcId="{CE8F8062-84B5-484B-BD70-68E31E63031C}" destId="{D034809F-9010-4335-8E71-21E1104B864E}" srcOrd="1" destOrd="0" presId="urn:microsoft.com/office/officeart/2016/7/layout/LinearBlockProcessNumbered"/>
    <dgm:cxn modelId="{95980119-C804-4A91-9B63-72A60208A2A8}" srcId="{BB6E87B4-3DB3-478B-9883-AD520702CE03}" destId="{3EA8CF24-37BB-4210-965B-32F343D9A7D3}" srcOrd="2" destOrd="0" parTransId="{E84DC4B7-0759-4C0C-88C9-3490714C63F6}" sibTransId="{D6A23B08-D8F1-4D33-9A9F-B6066D20AC65}"/>
    <dgm:cxn modelId="{9267005F-156D-4BD4-BA91-D1A4430BBAD6}" type="presOf" srcId="{CE8F8062-84B5-484B-BD70-68E31E63031C}" destId="{C799FEFD-EEAF-4815-9B9A-4ED6DB027E82}" srcOrd="0" destOrd="0" presId="urn:microsoft.com/office/officeart/2016/7/layout/LinearBlockProcessNumbered"/>
    <dgm:cxn modelId="{C1603863-9BB6-41AD-B1E2-F9802A9D74BF}" type="presOf" srcId="{3EA8CF24-37BB-4210-965B-32F343D9A7D3}" destId="{3E4127FA-9AFD-42E6-B77D-C2F7E7331E76}" srcOrd="1" destOrd="0" presId="urn:microsoft.com/office/officeart/2016/7/layout/LinearBlockProcessNumbered"/>
    <dgm:cxn modelId="{96F5DE4A-C139-4392-811C-11C94F592EC8}" type="presOf" srcId="{6D5353FA-B98D-41B8-966F-EEE8A73C2087}" destId="{46529D33-43DC-4103-BF00-B4701CC240BB}" srcOrd="0" destOrd="0" presId="urn:microsoft.com/office/officeart/2016/7/layout/LinearBlockProcessNumbered"/>
    <dgm:cxn modelId="{2AFA068D-7C6A-4D6B-9B4C-E27FF4E03C18}" type="presOf" srcId="{BB6E87B4-3DB3-478B-9883-AD520702CE03}" destId="{DB80895F-3CA0-486B-B7F9-DE1B70D2A23C}" srcOrd="0" destOrd="0" presId="urn:microsoft.com/office/officeart/2016/7/layout/LinearBlockProcessNumbered"/>
    <dgm:cxn modelId="{3F9B8FA6-71DA-443B-9AEB-0858EB31B49C}" type="presOf" srcId="{F14D4B53-AD98-460A-9469-C73D8B4C88DA}" destId="{051C35FB-82F5-422C-A7FC-163CD82B16EF}" srcOrd="0" destOrd="0" presId="urn:microsoft.com/office/officeart/2016/7/layout/LinearBlockProcessNumbered"/>
    <dgm:cxn modelId="{0211F8D0-8D96-4162-A3CD-91968F400113}" type="presOf" srcId="{6D5353FA-B98D-41B8-966F-EEE8A73C2087}" destId="{D54AE917-061A-41AE-A53E-2A72D1F550AA}" srcOrd="1" destOrd="0" presId="urn:microsoft.com/office/officeart/2016/7/layout/LinearBlockProcessNumbered"/>
    <dgm:cxn modelId="{83C0F7D3-928B-496E-A15F-15050B9C87EE}" srcId="{BB6E87B4-3DB3-478B-9883-AD520702CE03}" destId="{6D5353FA-B98D-41B8-966F-EEE8A73C2087}" srcOrd="0" destOrd="0" parTransId="{F9969912-1B9D-4B0A-9231-3A30BF81B7D5}" sibTransId="{F14D4B53-AD98-460A-9469-C73D8B4C88DA}"/>
    <dgm:cxn modelId="{014FACD5-9C99-4872-8601-E1CF04898D03}" type="presOf" srcId="{605D3592-DEFE-408C-93A9-0F262FF220F1}" destId="{1B7CCE26-7B2B-4602-9351-15815B018360}" srcOrd="0" destOrd="0" presId="urn:microsoft.com/office/officeart/2016/7/layout/LinearBlockProcessNumbered"/>
    <dgm:cxn modelId="{F7FEFEE7-A5E4-42D7-8CB2-3630B2F0B3D3}" type="presOf" srcId="{D6A23B08-D8F1-4D33-9A9F-B6066D20AC65}" destId="{1B31D6D5-A801-40FF-8F18-C2AA5207EDA5}" srcOrd="0" destOrd="0" presId="urn:microsoft.com/office/officeart/2016/7/layout/LinearBlockProcessNumbered"/>
    <dgm:cxn modelId="{797990FD-90B7-45FB-AC8B-C4704E9ADDCD}" type="presOf" srcId="{3EA8CF24-37BB-4210-965B-32F343D9A7D3}" destId="{7F2C536A-9873-44E8-86DF-B2C552C006E1}" srcOrd="0" destOrd="0" presId="urn:microsoft.com/office/officeart/2016/7/layout/LinearBlockProcessNumbered"/>
    <dgm:cxn modelId="{EDA25150-0712-41E8-933A-00E25231E9E3}" type="presParOf" srcId="{DB80895F-3CA0-486B-B7F9-DE1B70D2A23C}" destId="{540F44D8-C84D-4DB5-AC84-3C8D3D8065C1}" srcOrd="0" destOrd="0" presId="urn:microsoft.com/office/officeart/2016/7/layout/LinearBlockProcessNumbered"/>
    <dgm:cxn modelId="{2F8717E3-3866-406B-95EC-4D3178590DD7}" type="presParOf" srcId="{540F44D8-C84D-4DB5-AC84-3C8D3D8065C1}" destId="{46529D33-43DC-4103-BF00-B4701CC240BB}" srcOrd="0" destOrd="0" presId="urn:microsoft.com/office/officeart/2016/7/layout/LinearBlockProcessNumbered"/>
    <dgm:cxn modelId="{5A180EA4-C3F1-4F4D-9F18-C3F5829DE3EC}" type="presParOf" srcId="{540F44D8-C84D-4DB5-AC84-3C8D3D8065C1}" destId="{051C35FB-82F5-422C-A7FC-163CD82B16EF}" srcOrd="1" destOrd="0" presId="urn:microsoft.com/office/officeart/2016/7/layout/LinearBlockProcessNumbered"/>
    <dgm:cxn modelId="{E926A56C-7005-4A3F-B432-7438BD758CDA}" type="presParOf" srcId="{540F44D8-C84D-4DB5-AC84-3C8D3D8065C1}" destId="{D54AE917-061A-41AE-A53E-2A72D1F550AA}" srcOrd="2" destOrd="0" presId="urn:microsoft.com/office/officeart/2016/7/layout/LinearBlockProcessNumbered"/>
    <dgm:cxn modelId="{F0F3AEFF-0F67-4591-8F55-B1C85D104B32}" type="presParOf" srcId="{DB80895F-3CA0-486B-B7F9-DE1B70D2A23C}" destId="{C7CAA368-40E9-40A8-AA1F-1B8D0694D4D9}" srcOrd="1" destOrd="0" presId="urn:microsoft.com/office/officeart/2016/7/layout/LinearBlockProcessNumbered"/>
    <dgm:cxn modelId="{98869E5E-0567-4433-B869-E7A215DCA4E2}" type="presParOf" srcId="{DB80895F-3CA0-486B-B7F9-DE1B70D2A23C}" destId="{B8E12B18-5C6D-4036-85F3-64E538C24652}" srcOrd="2" destOrd="0" presId="urn:microsoft.com/office/officeart/2016/7/layout/LinearBlockProcessNumbered"/>
    <dgm:cxn modelId="{CDB6C972-CA2D-4BE6-94B9-BD6BD4D57E8E}" type="presParOf" srcId="{B8E12B18-5C6D-4036-85F3-64E538C24652}" destId="{C799FEFD-EEAF-4815-9B9A-4ED6DB027E82}" srcOrd="0" destOrd="0" presId="urn:microsoft.com/office/officeart/2016/7/layout/LinearBlockProcessNumbered"/>
    <dgm:cxn modelId="{8327BB1D-77C5-441F-AA37-5AE0C6072E8A}" type="presParOf" srcId="{B8E12B18-5C6D-4036-85F3-64E538C24652}" destId="{1B7CCE26-7B2B-4602-9351-15815B018360}" srcOrd="1" destOrd="0" presId="urn:microsoft.com/office/officeart/2016/7/layout/LinearBlockProcessNumbered"/>
    <dgm:cxn modelId="{FDED40A4-D17B-4D49-B632-295F5B453A1B}" type="presParOf" srcId="{B8E12B18-5C6D-4036-85F3-64E538C24652}" destId="{D034809F-9010-4335-8E71-21E1104B864E}" srcOrd="2" destOrd="0" presId="urn:microsoft.com/office/officeart/2016/7/layout/LinearBlockProcessNumbered"/>
    <dgm:cxn modelId="{2FEF5F66-AD0D-486F-AE4E-577B00C41EAC}" type="presParOf" srcId="{DB80895F-3CA0-486B-B7F9-DE1B70D2A23C}" destId="{E7C0859E-DBA6-45AD-8AC2-DC9BA4530179}" srcOrd="3" destOrd="0" presId="urn:microsoft.com/office/officeart/2016/7/layout/LinearBlockProcessNumbered"/>
    <dgm:cxn modelId="{E26D6BA4-3FD9-4AB9-A4F6-27F250A3D344}" type="presParOf" srcId="{DB80895F-3CA0-486B-B7F9-DE1B70D2A23C}" destId="{94A2F039-BE82-41A3-960A-9E824196CC88}" srcOrd="4" destOrd="0" presId="urn:microsoft.com/office/officeart/2016/7/layout/LinearBlockProcessNumbered"/>
    <dgm:cxn modelId="{7477D01C-2C46-4655-9A57-F42F722A9326}" type="presParOf" srcId="{94A2F039-BE82-41A3-960A-9E824196CC88}" destId="{7F2C536A-9873-44E8-86DF-B2C552C006E1}" srcOrd="0" destOrd="0" presId="urn:microsoft.com/office/officeart/2016/7/layout/LinearBlockProcessNumbered"/>
    <dgm:cxn modelId="{BE468656-8D25-4A3F-85B8-DFDBADDC3EE9}" type="presParOf" srcId="{94A2F039-BE82-41A3-960A-9E824196CC88}" destId="{1B31D6D5-A801-40FF-8F18-C2AA5207EDA5}" srcOrd="1" destOrd="0" presId="urn:microsoft.com/office/officeart/2016/7/layout/LinearBlockProcessNumbered"/>
    <dgm:cxn modelId="{B3E5C29B-9B12-4F9B-BEF7-D9730A48639F}" type="presParOf" srcId="{94A2F039-BE82-41A3-960A-9E824196CC88}" destId="{3E4127FA-9AFD-42E6-B77D-C2F7E7331E76}" srcOrd="2" destOrd="0" presId="urn:microsoft.com/office/officeart/2016/7/layout/LinearBlockProcessNumbered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0200550-14F0-4466-89FC-7CB13038681A}" type="doc">
      <dgm:prSet loTypeId="urn:microsoft.com/office/officeart/2005/8/layout/hierarchy1" loCatId="hierarchy" qsTypeId="urn:microsoft.com/office/officeart/2005/8/quickstyle/simple1" qsCatId="simple" csTypeId="urn:microsoft.com/office/officeart/2005/8/colors/accent0_3" csCatId="mainScheme"/>
      <dgm:spPr/>
      <dgm:t>
        <a:bodyPr/>
        <a:lstStyle/>
        <a:p>
          <a:endParaRPr lang="en-US"/>
        </a:p>
      </dgm:t>
    </dgm:pt>
    <dgm:pt modelId="{BDA472B2-204D-4C15-912F-16DD5F29A51A}">
      <dgm:prSet/>
      <dgm:spPr/>
      <dgm:t>
        <a:bodyPr/>
        <a:lstStyle/>
        <a:p>
          <a:r>
            <a:rPr lang="en-US" b="0" i="0" baseline="0"/>
            <a:t>For somatic symptom disorder …... the patient presents with multiple somatic symptoms at one time that are significant enough to impact their daily functioning </a:t>
          </a:r>
          <a:endParaRPr lang="en-US"/>
        </a:p>
      </dgm:t>
    </dgm:pt>
    <dgm:pt modelId="{770E0BE2-B0F4-470A-9DF2-B82CCD996140}" type="parTrans" cxnId="{8FAA6CBB-FC84-40EA-A9FD-CA597CE3FC96}">
      <dgm:prSet/>
      <dgm:spPr/>
      <dgm:t>
        <a:bodyPr/>
        <a:lstStyle/>
        <a:p>
          <a:endParaRPr lang="en-US"/>
        </a:p>
      </dgm:t>
    </dgm:pt>
    <dgm:pt modelId="{32494331-6987-40CE-8819-67B38505EEC6}" type="sibTrans" cxnId="{8FAA6CBB-FC84-40EA-A9FD-CA597CE3FC96}">
      <dgm:prSet/>
      <dgm:spPr/>
      <dgm:t>
        <a:bodyPr/>
        <a:lstStyle/>
        <a:p>
          <a:endParaRPr lang="en-US"/>
        </a:p>
      </dgm:t>
    </dgm:pt>
    <dgm:pt modelId="{A011AD74-33AC-4E07-983E-2C509326329C}">
      <dgm:prSet/>
      <dgm:spPr/>
      <dgm:t>
        <a:bodyPr/>
        <a:lstStyle/>
        <a:p>
          <a:r>
            <a:rPr lang="en-US" b="0" i="0" baseline="0"/>
            <a:t>For illness anxiety disorder … the patient does </a:t>
          </a:r>
          <a:r>
            <a:rPr lang="en-US" b="0" i="1" baseline="0"/>
            <a:t>not </a:t>
          </a:r>
          <a:r>
            <a:rPr lang="en-US" b="0" i="0" baseline="0"/>
            <a:t>typically present with any somatic symptoms but if they do, the symptoms are just mild in intensity </a:t>
          </a:r>
          <a:endParaRPr lang="en-US"/>
        </a:p>
      </dgm:t>
    </dgm:pt>
    <dgm:pt modelId="{774B15D6-BD97-47AD-8E6A-50B0EC9B530C}" type="parTrans" cxnId="{4326E153-7F04-4DA2-9934-F0F825F4C945}">
      <dgm:prSet/>
      <dgm:spPr/>
      <dgm:t>
        <a:bodyPr/>
        <a:lstStyle/>
        <a:p>
          <a:endParaRPr lang="en-US"/>
        </a:p>
      </dgm:t>
    </dgm:pt>
    <dgm:pt modelId="{2E354B0F-EB80-4E77-8558-9AAA1ABEC5E8}" type="sibTrans" cxnId="{4326E153-7F04-4DA2-9934-F0F825F4C945}">
      <dgm:prSet/>
      <dgm:spPr/>
      <dgm:t>
        <a:bodyPr/>
        <a:lstStyle/>
        <a:p>
          <a:endParaRPr lang="en-US"/>
        </a:p>
      </dgm:t>
    </dgm:pt>
    <dgm:pt modelId="{3592026D-995A-492A-AA94-9F79E570FD5C}" type="pres">
      <dgm:prSet presAssocID="{90200550-14F0-4466-89FC-7CB13038681A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F1055181-7227-42F2-B489-B77CEE7E46E2}" type="pres">
      <dgm:prSet presAssocID="{BDA472B2-204D-4C15-912F-16DD5F29A51A}" presName="hierRoot1" presStyleCnt="0"/>
      <dgm:spPr/>
    </dgm:pt>
    <dgm:pt modelId="{8E835B66-18DC-4AE0-ADA0-E104014BC7DC}" type="pres">
      <dgm:prSet presAssocID="{BDA472B2-204D-4C15-912F-16DD5F29A51A}" presName="composite" presStyleCnt="0"/>
      <dgm:spPr/>
    </dgm:pt>
    <dgm:pt modelId="{5352E0C2-B234-47C7-BEBD-DA9654A05537}" type="pres">
      <dgm:prSet presAssocID="{BDA472B2-204D-4C15-912F-16DD5F29A51A}" presName="background" presStyleLbl="node0" presStyleIdx="0" presStyleCnt="2"/>
      <dgm:spPr/>
    </dgm:pt>
    <dgm:pt modelId="{3A5D359F-18B6-43C1-AB25-FEF1F92CCA30}" type="pres">
      <dgm:prSet presAssocID="{BDA472B2-204D-4C15-912F-16DD5F29A51A}" presName="text" presStyleLbl="fgAcc0" presStyleIdx="0" presStyleCnt="2">
        <dgm:presLayoutVars>
          <dgm:chPref val="3"/>
        </dgm:presLayoutVars>
      </dgm:prSet>
      <dgm:spPr/>
    </dgm:pt>
    <dgm:pt modelId="{8BE6A1A4-7667-475C-BD88-93F2D15B1412}" type="pres">
      <dgm:prSet presAssocID="{BDA472B2-204D-4C15-912F-16DD5F29A51A}" presName="hierChild2" presStyleCnt="0"/>
      <dgm:spPr/>
    </dgm:pt>
    <dgm:pt modelId="{5A9E20A4-517E-4925-BA6E-7644FE3DBB27}" type="pres">
      <dgm:prSet presAssocID="{A011AD74-33AC-4E07-983E-2C509326329C}" presName="hierRoot1" presStyleCnt="0"/>
      <dgm:spPr/>
    </dgm:pt>
    <dgm:pt modelId="{4ED5D13E-3F99-41BA-8293-F42A479A41D8}" type="pres">
      <dgm:prSet presAssocID="{A011AD74-33AC-4E07-983E-2C509326329C}" presName="composite" presStyleCnt="0"/>
      <dgm:spPr/>
    </dgm:pt>
    <dgm:pt modelId="{A35FE89A-A7CD-4B97-A558-6B97DF647986}" type="pres">
      <dgm:prSet presAssocID="{A011AD74-33AC-4E07-983E-2C509326329C}" presName="background" presStyleLbl="node0" presStyleIdx="1" presStyleCnt="2"/>
      <dgm:spPr/>
    </dgm:pt>
    <dgm:pt modelId="{E2253C14-9025-4C46-9F6B-2A866D6C5747}" type="pres">
      <dgm:prSet presAssocID="{A011AD74-33AC-4E07-983E-2C509326329C}" presName="text" presStyleLbl="fgAcc0" presStyleIdx="1" presStyleCnt="2">
        <dgm:presLayoutVars>
          <dgm:chPref val="3"/>
        </dgm:presLayoutVars>
      </dgm:prSet>
      <dgm:spPr/>
    </dgm:pt>
    <dgm:pt modelId="{21D864E3-53B5-4C4B-A975-DC4643F23EFE}" type="pres">
      <dgm:prSet presAssocID="{A011AD74-33AC-4E07-983E-2C509326329C}" presName="hierChild2" presStyleCnt="0"/>
      <dgm:spPr/>
    </dgm:pt>
  </dgm:ptLst>
  <dgm:cxnLst>
    <dgm:cxn modelId="{28B95D3B-55EC-4319-BEF4-1A0164F4F8BD}" type="presOf" srcId="{A011AD74-33AC-4E07-983E-2C509326329C}" destId="{E2253C14-9025-4C46-9F6B-2A866D6C5747}" srcOrd="0" destOrd="0" presId="urn:microsoft.com/office/officeart/2005/8/layout/hierarchy1"/>
    <dgm:cxn modelId="{5CE43565-6CCC-4F77-94B4-1BD704E3A44B}" type="presOf" srcId="{BDA472B2-204D-4C15-912F-16DD5F29A51A}" destId="{3A5D359F-18B6-43C1-AB25-FEF1F92CCA30}" srcOrd="0" destOrd="0" presId="urn:microsoft.com/office/officeart/2005/8/layout/hierarchy1"/>
    <dgm:cxn modelId="{43107972-C855-4453-BF04-653B6816FA62}" type="presOf" srcId="{90200550-14F0-4466-89FC-7CB13038681A}" destId="{3592026D-995A-492A-AA94-9F79E570FD5C}" srcOrd="0" destOrd="0" presId="urn:microsoft.com/office/officeart/2005/8/layout/hierarchy1"/>
    <dgm:cxn modelId="{4326E153-7F04-4DA2-9934-F0F825F4C945}" srcId="{90200550-14F0-4466-89FC-7CB13038681A}" destId="{A011AD74-33AC-4E07-983E-2C509326329C}" srcOrd="1" destOrd="0" parTransId="{774B15D6-BD97-47AD-8E6A-50B0EC9B530C}" sibTransId="{2E354B0F-EB80-4E77-8558-9AAA1ABEC5E8}"/>
    <dgm:cxn modelId="{8FAA6CBB-FC84-40EA-A9FD-CA597CE3FC96}" srcId="{90200550-14F0-4466-89FC-7CB13038681A}" destId="{BDA472B2-204D-4C15-912F-16DD5F29A51A}" srcOrd="0" destOrd="0" parTransId="{770E0BE2-B0F4-470A-9DF2-B82CCD996140}" sibTransId="{32494331-6987-40CE-8819-67B38505EEC6}"/>
    <dgm:cxn modelId="{F9EDC4DE-AEE1-4BEC-A5EB-653E79B24781}" type="presParOf" srcId="{3592026D-995A-492A-AA94-9F79E570FD5C}" destId="{F1055181-7227-42F2-B489-B77CEE7E46E2}" srcOrd="0" destOrd="0" presId="urn:microsoft.com/office/officeart/2005/8/layout/hierarchy1"/>
    <dgm:cxn modelId="{DC2295C5-78AB-4625-94DC-6236217B4303}" type="presParOf" srcId="{F1055181-7227-42F2-B489-B77CEE7E46E2}" destId="{8E835B66-18DC-4AE0-ADA0-E104014BC7DC}" srcOrd="0" destOrd="0" presId="urn:microsoft.com/office/officeart/2005/8/layout/hierarchy1"/>
    <dgm:cxn modelId="{881D0A02-C698-4FC5-98A3-395E56877F01}" type="presParOf" srcId="{8E835B66-18DC-4AE0-ADA0-E104014BC7DC}" destId="{5352E0C2-B234-47C7-BEBD-DA9654A05537}" srcOrd="0" destOrd="0" presId="urn:microsoft.com/office/officeart/2005/8/layout/hierarchy1"/>
    <dgm:cxn modelId="{33D039D4-05EB-46E2-8C1F-09754BD7B2C7}" type="presParOf" srcId="{8E835B66-18DC-4AE0-ADA0-E104014BC7DC}" destId="{3A5D359F-18B6-43C1-AB25-FEF1F92CCA30}" srcOrd="1" destOrd="0" presId="urn:microsoft.com/office/officeart/2005/8/layout/hierarchy1"/>
    <dgm:cxn modelId="{EBC6F3DF-396D-4A62-A370-E9608B9FD7F2}" type="presParOf" srcId="{F1055181-7227-42F2-B489-B77CEE7E46E2}" destId="{8BE6A1A4-7667-475C-BD88-93F2D15B1412}" srcOrd="1" destOrd="0" presId="urn:microsoft.com/office/officeart/2005/8/layout/hierarchy1"/>
    <dgm:cxn modelId="{E314A649-BA80-43EA-868F-1719531B989E}" type="presParOf" srcId="{3592026D-995A-492A-AA94-9F79E570FD5C}" destId="{5A9E20A4-517E-4925-BA6E-7644FE3DBB27}" srcOrd="1" destOrd="0" presId="urn:microsoft.com/office/officeart/2005/8/layout/hierarchy1"/>
    <dgm:cxn modelId="{405DE4A2-D95F-4FB0-AE55-4452DEA5DA78}" type="presParOf" srcId="{5A9E20A4-517E-4925-BA6E-7644FE3DBB27}" destId="{4ED5D13E-3F99-41BA-8293-F42A479A41D8}" srcOrd="0" destOrd="0" presId="urn:microsoft.com/office/officeart/2005/8/layout/hierarchy1"/>
    <dgm:cxn modelId="{87BB8B04-191D-4C69-9B73-A5178F1A98D2}" type="presParOf" srcId="{4ED5D13E-3F99-41BA-8293-F42A479A41D8}" destId="{A35FE89A-A7CD-4B97-A558-6B97DF647986}" srcOrd="0" destOrd="0" presId="urn:microsoft.com/office/officeart/2005/8/layout/hierarchy1"/>
    <dgm:cxn modelId="{D09A0F7C-E2FF-4553-B573-4F4FC4451869}" type="presParOf" srcId="{4ED5D13E-3F99-41BA-8293-F42A479A41D8}" destId="{E2253C14-9025-4C46-9F6B-2A866D6C5747}" srcOrd="1" destOrd="0" presId="urn:microsoft.com/office/officeart/2005/8/layout/hierarchy1"/>
    <dgm:cxn modelId="{0AFB91FC-FE03-4F10-999C-24FA2BB2EF06}" type="presParOf" srcId="{5A9E20A4-517E-4925-BA6E-7644FE3DBB27}" destId="{21D864E3-53B5-4C4B-A975-DC4643F23EFE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2CF1DA27-FD89-4AC2-AFAE-114EEEE80C6C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colorful5" csCatId="colorful" phldr="1"/>
      <dgm:spPr/>
      <dgm:t>
        <a:bodyPr/>
        <a:lstStyle/>
        <a:p>
          <a:endParaRPr lang="en-US"/>
        </a:p>
      </dgm:t>
    </dgm:pt>
    <dgm:pt modelId="{CA7AB70B-EDA6-48EA-A2DF-8D431C012A8C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Symptom Types:</a:t>
          </a:r>
        </a:p>
      </dgm:t>
    </dgm:pt>
    <dgm:pt modelId="{223A056D-68D0-4D24-8B3D-CA960906860A}" type="parTrans" cxnId="{F06AEE5F-2568-4BD6-8027-323D81DF4BF6}">
      <dgm:prSet/>
      <dgm:spPr/>
      <dgm:t>
        <a:bodyPr/>
        <a:lstStyle/>
        <a:p>
          <a:endParaRPr lang="en-US"/>
        </a:p>
      </dgm:t>
    </dgm:pt>
    <dgm:pt modelId="{A26D0222-10A3-4856-94A4-50C766F09E7C}" type="sibTrans" cxnId="{F06AEE5F-2568-4BD6-8027-323D81DF4BF6}">
      <dgm:prSet/>
      <dgm:spPr/>
      <dgm:t>
        <a:bodyPr/>
        <a:lstStyle/>
        <a:p>
          <a:endParaRPr lang="en-US"/>
        </a:p>
      </dgm:t>
    </dgm:pt>
    <dgm:pt modelId="{AAE3D202-77F4-4BA3-A7FC-39DE2E2A988F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b="1"/>
            <a:t>Functional </a:t>
          </a:r>
          <a:r>
            <a:rPr lang="en-US" b="1">
              <a:sym typeface="Wingdings" panose="05000000000000000000" pitchFamily="2" charset="2"/>
            </a:rPr>
            <a:t></a:t>
          </a:r>
          <a:r>
            <a:rPr lang="en-US" b="1"/>
            <a:t> </a:t>
          </a:r>
          <a:r>
            <a:rPr lang="en-US" b="0"/>
            <a:t>symptoms that stem from a neurological disorder</a:t>
          </a:r>
        </a:p>
        <a:p>
          <a:endParaRPr lang="en-US" b="0"/>
        </a:p>
      </dgm:t>
      <dgm:extLst>
        <a:ext uri="{E40237B7-FDA0-4F09-8148-C483321AD2D9}">
          <dgm14:cNvPr xmlns:dgm14="http://schemas.microsoft.com/office/drawing/2010/diagram" id="0" name="" descr="Symptom types: Functional  symptoms that stem from a neurological disorder Psychogenic  symptoms that are not rooted in biology and are thus psychological in nature &#10;"/>
        </a:ext>
      </dgm:extLst>
    </dgm:pt>
    <dgm:pt modelId="{3F506761-F425-40E5-9E2A-290841818C24}" type="parTrans" cxnId="{3F235AC0-83BB-478C-8938-57BC819CE896}">
      <dgm:prSet/>
      <dgm:spPr/>
      <dgm:t>
        <a:bodyPr/>
        <a:lstStyle/>
        <a:p>
          <a:endParaRPr lang="en-US"/>
        </a:p>
      </dgm:t>
    </dgm:pt>
    <dgm:pt modelId="{CDB283F4-41BE-4F91-AE06-B821278F15ED}" type="sibTrans" cxnId="{3F235AC0-83BB-478C-8938-57BC819CE896}">
      <dgm:prSet/>
      <dgm:spPr/>
      <dgm:t>
        <a:bodyPr/>
        <a:lstStyle/>
        <a:p>
          <a:endParaRPr lang="en-US"/>
        </a:p>
      </dgm:t>
    </dgm:pt>
    <dgm:pt modelId="{263BF646-8A73-4270-A5CC-E3EBE044FE97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b="1"/>
            <a:t>Psychogenic </a:t>
          </a:r>
          <a:r>
            <a:rPr lang="en-US" b="1">
              <a:sym typeface="Wingdings" panose="05000000000000000000" pitchFamily="2" charset="2"/>
            </a:rPr>
            <a:t></a:t>
          </a:r>
          <a:r>
            <a:rPr lang="en-US" b="1"/>
            <a:t> </a:t>
          </a:r>
          <a:r>
            <a:rPr lang="en-US" b="0"/>
            <a:t>symptoms that are not rooted in biology and are thus psychological in nature </a:t>
          </a:r>
        </a:p>
      </dgm:t>
    </dgm:pt>
    <dgm:pt modelId="{5B03288D-F5AD-41D5-8146-63C11CE82335}" type="parTrans" cxnId="{D2DCA1A9-8A74-4664-BDAB-C12C06451849}">
      <dgm:prSet/>
      <dgm:spPr/>
      <dgm:t>
        <a:bodyPr/>
        <a:lstStyle/>
        <a:p>
          <a:endParaRPr lang="en-US"/>
        </a:p>
      </dgm:t>
    </dgm:pt>
    <dgm:pt modelId="{89138CAD-428C-4845-8C1F-B2C577EA322E}" type="sibTrans" cxnId="{D2DCA1A9-8A74-4664-BDAB-C12C06451849}">
      <dgm:prSet/>
      <dgm:spPr/>
      <dgm:t>
        <a:bodyPr/>
        <a:lstStyle/>
        <a:p>
          <a:endParaRPr lang="en-US"/>
        </a:p>
      </dgm:t>
    </dgm:pt>
    <dgm:pt modelId="{861B2090-E445-40DF-AEC2-0BEB28EA5000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b="0"/>
            <a:t>Diagnosis requires that the symptoms </a:t>
          </a:r>
          <a:r>
            <a:rPr lang="en-US" b="1"/>
            <a:t>not be explained by a neurological disease </a:t>
          </a:r>
          <a:r>
            <a:rPr lang="en-US" b="0"/>
            <a:t>and there must be </a:t>
          </a:r>
          <a:r>
            <a:rPr lang="en-US" b="1"/>
            <a:t>evidence of incompatibility</a:t>
          </a:r>
          <a:r>
            <a:rPr lang="en-US" b="0"/>
            <a:t> of the medical disorder and the symptoms </a:t>
          </a:r>
        </a:p>
      </dgm:t>
      <dgm:extLst>
        <a:ext uri="{E40237B7-FDA0-4F09-8148-C483321AD2D9}">
          <dgm14:cNvPr xmlns:dgm14="http://schemas.microsoft.com/office/drawing/2010/diagram" id="0" name="" descr="Diagnosis requires that the symptoms not be explained by a neurological disease and there must be evidence of incompatibility of the medical disorder and the symptoms &#10;"/>
        </a:ext>
      </dgm:extLst>
    </dgm:pt>
    <dgm:pt modelId="{EEA5E8E9-25EB-49B0-96EB-34C8DF01AE5D}" type="parTrans" cxnId="{9BBF8F99-D69C-4BC2-B4DE-D1D08432E876}">
      <dgm:prSet/>
      <dgm:spPr/>
      <dgm:t>
        <a:bodyPr/>
        <a:lstStyle/>
        <a:p>
          <a:endParaRPr lang="en-US"/>
        </a:p>
      </dgm:t>
    </dgm:pt>
    <dgm:pt modelId="{73C5DDA6-BDA7-4EBB-BDE6-E4952EBC87F8}" type="sibTrans" cxnId="{9BBF8F99-D69C-4BC2-B4DE-D1D08432E876}">
      <dgm:prSet/>
      <dgm:spPr/>
      <dgm:t>
        <a:bodyPr/>
        <a:lstStyle/>
        <a:p>
          <a:endParaRPr lang="en-US"/>
        </a:p>
      </dgm:t>
    </dgm:pt>
    <dgm:pt modelId="{18DA2593-8C6A-4B77-B1CF-BDF7D85195EB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Symptoms include: </a:t>
          </a:r>
        </a:p>
      </dgm:t>
    </dgm:pt>
    <dgm:pt modelId="{5018B680-6A3E-4B21-8207-49F132095DF5}" type="parTrans" cxnId="{F03BA86F-574A-4A2B-B3D7-77F3A6A0D407}">
      <dgm:prSet/>
      <dgm:spPr/>
      <dgm:t>
        <a:bodyPr/>
        <a:lstStyle/>
        <a:p>
          <a:endParaRPr lang="en-US"/>
        </a:p>
      </dgm:t>
    </dgm:pt>
    <dgm:pt modelId="{E94A43C1-FF20-45CF-8535-6B1633E10522}" type="sibTrans" cxnId="{F03BA86F-574A-4A2B-B3D7-77F3A6A0D407}">
      <dgm:prSet/>
      <dgm:spPr/>
      <dgm:t>
        <a:bodyPr/>
        <a:lstStyle/>
        <a:p>
          <a:endParaRPr lang="en-US"/>
        </a:p>
      </dgm:t>
    </dgm:pt>
    <dgm:pt modelId="{5FEC72E6-98D4-43BE-BBCC-CDEAE03D8B3E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b="0"/>
            <a:t>Weakness</a:t>
          </a:r>
        </a:p>
      </dgm:t>
      <dgm:extLst>
        <a:ext uri="{E40237B7-FDA0-4F09-8148-C483321AD2D9}">
          <dgm14:cNvPr xmlns:dgm14="http://schemas.microsoft.com/office/drawing/2010/diagram" id="0" name="" descr="Symptoms include: &#10;Weakness&#10;Paralysis&#10;Abnormal gait or other movements &#10;Altered, reduced, or absent skin sensations&#10;Vision or hearing impairment &#10;"/>
        </a:ext>
      </dgm:extLst>
    </dgm:pt>
    <dgm:pt modelId="{B06430D3-7684-48EE-BB92-C85F1DD61770}" type="parTrans" cxnId="{5920E141-73B3-496A-8D53-35536E6768DE}">
      <dgm:prSet/>
      <dgm:spPr/>
      <dgm:t>
        <a:bodyPr/>
        <a:lstStyle/>
        <a:p>
          <a:endParaRPr lang="en-US"/>
        </a:p>
      </dgm:t>
    </dgm:pt>
    <dgm:pt modelId="{F27BEE74-F115-463C-ACD4-4F5779DBF55D}" type="sibTrans" cxnId="{5920E141-73B3-496A-8D53-35536E6768DE}">
      <dgm:prSet/>
      <dgm:spPr/>
      <dgm:t>
        <a:bodyPr/>
        <a:lstStyle/>
        <a:p>
          <a:endParaRPr lang="en-US"/>
        </a:p>
      </dgm:t>
    </dgm:pt>
    <dgm:pt modelId="{DB3BAE5C-0B64-415F-A114-93A421E45A01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b="0"/>
            <a:t>Paralysis</a:t>
          </a:r>
        </a:p>
      </dgm:t>
    </dgm:pt>
    <dgm:pt modelId="{8C2BC34E-0D33-48EA-95CE-961AE5947BDE}" type="parTrans" cxnId="{596DFB7F-B83D-46E2-812A-3E172726F5B0}">
      <dgm:prSet/>
      <dgm:spPr/>
      <dgm:t>
        <a:bodyPr/>
        <a:lstStyle/>
        <a:p>
          <a:endParaRPr lang="en-US"/>
        </a:p>
      </dgm:t>
    </dgm:pt>
    <dgm:pt modelId="{868B8473-ABC0-4B88-9F0D-88F73ABBCAF6}" type="sibTrans" cxnId="{596DFB7F-B83D-46E2-812A-3E172726F5B0}">
      <dgm:prSet/>
      <dgm:spPr/>
      <dgm:t>
        <a:bodyPr/>
        <a:lstStyle/>
        <a:p>
          <a:endParaRPr lang="en-US"/>
        </a:p>
      </dgm:t>
    </dgm:pt>
    <dgm:pt modelId="{1185A1E4-B06A-49D7-82F9-D73CCE570C1D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b="0"/>
            <a:t>Abnormal gait or other movements </a:t>
          </a:r>
        </a:p>
      </dgm:t>
    </dgm:pt>
    <dgm:pt modelId="{7AE12AF3-B04E-45AE-BFFF-AE32B6953103}" type="parTrans" cxnId="{8C497D64-B6C8-4A9C-BB84-94526C225DC0}">
      <dgm:prSet/>
      <dgm:spPr/>
      <dgm:t>
        <a:bodyPr/>
        <a:lstStyle/>
        <a:p>
          <a:endParaRPr lang="en-US"/>
        </a:p>
      </dgm:t>
    </dgm:pt>
    <dgm:pt modelId="{44EF3A1D-D59F-4F42-85B6-5EEF34649A9D}" type="sibTrans" cxnId="{8C497D64-B6C8-4A9C-BB84-94526C225DC0}">
      <dgm:prSet/>
      <dgm:spPr/>
      <dgm:t>
        <a:bodyPr/>
        <a:lstStyle/>
        <a:p>
          <a:endParaRPr lang="en-US"/>
        </a:p>
      </dgm:t>
    </dgm:pt>
    <dgm:pt modelId="{A77E6297-77B3-400A-AE94-2E1691699C18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b="0"/>
            <a:t>Altered, reduced, or absent skin sensations</a:t>
          </a:r>
        </a:p>
      </dgm:t>
    </dgm:pt>
    <dgm:pt modelId="{54193908-59B1-4631-AF35-D33B0987F578}" type="parTrans" cxnId="{97BEC3D6-6AF3-4D20-8A7E-79AECE9C13E1}">
      <dgm:prSet/>
      <dgm:spPr/>
      <dgm:t>
        <a:bodyPr/>
        <a:lstStyle/>
        <a:p>
          <a:endParaRPr lang="en-US"/>
        </a:p>
      </dgm:t>
    </dgm:pt>
    <dgm:pt modelId="{648F173C-B04E-4EF0-91D0-EC423F2A03C5}" type="sibTrans" cxnId="{97BEC3D6-6AF3-4D20-8A7E-79AECE9C13E1}">
      <dgm:prSet/>
      <dgm:spPr/>
      <dgm:t>
        <a:bodyPr/>
        <a:lstStyle/>
        <a:p>
          <a:endParaRPr lang="en-US"/>
        </a:p>
      </dgm:t>
    </dgm:pt>
    <dgm:pt modelId="{D19F49B0-1582-4651-B050-37AB1517DA88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b="0"/>
            <a:t>Vision or hearing impairment </a:t>
          </a:r>
        </a:p>
      </dgm:t>
    </dgm:pt>
    <dgm:pt modelId="{88A44704-F4F1-4D10-8A68-C592DB80AC35}" type="parTrans" cxnId="{19FA9674-F63D-4461-A44F-94AB3C714ADA}">
      <dgm:prSet/>
      <dgm:spPr/>
      <dgm:t>
        <a:bodyPr/>
        <a:lstStyle/>
        <a:p>
          <a:endParaRPr lang="en-US"/>
        </a:p>
      </dgm:t>
    </dgm:pt>
    <dgm:pt modelId="{488D5410-5A70-41AF-9EF5-F8590FC0EDFF}" type="sibTrans" cxnId="{19FA9674-F63D-4461-A44F-94AB3C714ADA}">
      <dgm:prSet/>
      <dgm:spPr/>
      <dgm:t>
        <a:bodyPr/>
        <a:lstStyle/>
        <a:p>
          <a:endParaRPr lang="en-US"/>
        </a:p>
      </dgm:t>
    </dgm:pt>
    <dgm:pt modelId="{0D0B9373-217B-46A0-9AB3-912A0A798875}" type="pres">
      <dgm:prSet presAssocID="{2CF1DA27-FD89-4AC2-AFAE-114EEEE80C6C}" presName="root" presStyleCnt="0">
        <dgm:presLayoutVars>
          <dgm:dir/>
          <dgm:resizeHandles val="exact"/>
        </dgm:presLayoutVars>
      </dgm:prSet>
      <dgm:spPr/>
    </dgm:pt>
    <dgm:pt modelId="{DD7D3E04-080B-466B-9790-0EBD11F787F0}" type="pres">
      <dgm:prSet presAssocID="{CA7AB70B-EDA6-48EA-A2DF-8D431C012A8C}" presName="compNode" presStyleCnt="0"/>
      <dgm:spPr/>
    </dgm:pt>
    <dgm:pt modelId="{3D99928D-ABA2-427B-8268-4D938A8B7221}" type="pres">
      <dgm:prSet presAssocID="{CA7AB70B-EDA6-48EA-A2DF-8D431C012A8C}" presName="bgRect" presStyleLbl="bgShp" presStyleIdx="0" presStyleCnt="3"/>
      <dgm:spPr/>
    </dgm:pt>
    <dgm:pt modelId="{C68DB4FB-EDC9-4180-836F-703B4272DAA0}" type="pres">
      <dgm:prSet presAssocID="{CA7AB70B-EDA6-48EA-A2DF-8D431C012A8C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Brain"/>
        </a:ext>
      </dgm:extLst>
    </dgm:pt>
    <dgm:pt modelId="{DA80AF5E-61AC-474B-BBFC-660C52C6C963}" type="pres">
      <dgm:prSet presAssocID="{CA7AB70B-EDA6-48EA-A2DF-8D431C012A8C}" presName="spaceRect" presStyleCnt="0"/>
      <dgm:spPr/>
    </dgm:pt>
    <dgm:pt modelId="{91ECAF12-8387-4BD3-962E-79C343EB363E}" type="pres">
      <dgm:prSet presAssocID="{CA7AB70B-EDA6-48EA-A2DF-8D431C012A8C}" presName="parTx" presStyleLbl="revTx" presStyleIdx="0" presStyleCnt="5">
        <dgm:presLayoutVars>
          <dgm:chMax val="0"/>
          <dgm:chPref val="0"/>
        </dgm:presLayoutVars>
      </dgm:prSet>
      <dgm:spPr/>
    </dgm:pt>
    <dgm:pt modelId="{32D170AB-7C6F-4530-A1B7-7999599822C1}" type="pres">
      <dgm:prSet presAssocID="{CA7AB70B-EDA6-48EA-A2DF-8D431C012A8C}" presName="desTx" presStyleLbl="revTx" presStyleIdx="1" presStyleCnt="5">
        <dgm:presLayoutVars/>
      </dgm:prSet>
      <dgm:spPr/>
    </dgm:pt>
    <dgm:pt modelId="{85E7BFB3-3B25-4B98-A6CB-680E23C877D2}" type="pres">
      <dgm:prSet presAssocID="{A26D0222-10A3-4856-94A4-50C766F09E7C}" presName="sibTrans" presStyleCnt="0"/>
      <dgm:spPr/>
    </dgm:pt>
    <dgm:pt modelId="{BCFF5629-DEA2-41F2-B927-5A34A766A2FC}" type="pres">
      <dgm:prSet presAssocID="{861B2090-E445-40DF-AEC2-0BEB28EA5000}" presName="compNode" presStyleCnt="0"/>
      <dgm:spPr/>
    </dgm:pt>
    <dgm:pt modelId="{AA908D9C-7F87-4B29-8EA8-286BB364E744}" type="pres">
      <dgm:prSet presAssocID="{861B2090-E445-40DF-AEC2-0BEB28EA5000}" presName="bgRect" presStyleLbl="bgShp" presStyleIdx="1" presStyleCnt="3"/>
      <dgm:spPr/>
    </dgm:pt>
    <dgm:pt modelId="{162CB9A6-B14B-4799-93FE-001E64306124}" type="pres">
      <dgm:prSet presAssocID="{861B2090-E445-40DF-AEC2-0BEB28EA5000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Doctor"/>
        </a:ext>
      </dgm:extLst>
    </dgm:pt>
    <dgm:pt modelId="{25BE63C9-BC88-4B6E-90AD-6B1155D26F89}" type="pres">
      <dgm:prSet presAssocID="{861B2090-E445-40DF-AEC2-0BEB28EA5000}" presName="spaceRect" presStyleCnt="0"/>
      <dgm:spPr/>
    </dgm:pt>
    <dgm:pt modelId="{0A5DBBAB-45D7-4AA9-8F8B-F698A930E882}" type="pres">
      <dgm:prSet presAssocID="{861B2090-E445-40DF-AEC2-0BEB28EA5000}" presName="parTx" presStyleLbl="revTx" presStyleIdx="2" presStyleCnt="5">
        <dgm:presLayoutVars>
          <dgm:chMax val="0"/>
          <dgm:chPref val="0"/>
        </dgm:presLayoutVars>
      </dgm:prSet>
      <dgm:spPr/>
    </dgm:pt>
    <dgm:pt modelId="{A735E7B1-D160-4CBD-B420-358A71C72923}" type="pres">
      <dgm:prSet presAssocID="{73C5DDA6-BDA7-4EBB-BDE6-E4952EBC87F8}" presName="sibTrans" presStyleCnt="0"/>
      <dgm:spPr/>
    </dgm:pt>
    <dgm:pt modelId="{42C18C0E-28F0-4379-9A7B-973CE9CBE605}" type="pres">
      <dgm:prSet presAssocID="{18DA2593-8C6A-4B77-B1CF-BDF7D85195EB}" presName="compNode" presStyleCnt="0"/>
      <dgm:spPr/>
    </dgm:pt>
    <dgm:pt modelId="{4936D916-9B41-486B-B0CA-F1A15FF591AD}" type="pres">
      <dgm:prSet presAssocID="{18DA2593-8C6A-4B77-B1CF-BDF7D85195EB}" presName="bgRect" presStyleLbl="bgShp" presStyleIdx="2" presStyleCnt="3"/>
      <dgm:spPr/>
    </dgm:pt>
    <dgm:pt modelId="{BF2EA91C-06C7-4048-9043-9359F320EE57}" type="pres">
      <dgm:prSet presAssocID="{18DA2593-8C6A-4B77-B1CF-BDF7D85195EB}" presName="iconRect" presStyleLbl="node1" presStyleIdx="2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Brain"/>
        </a:ext>
      </dgm:extLst>
    </dgm:pt>
    <dgm:pt modelId="{243A7038-0E0C-4178-A9F1-0A1777DA8F72}" type="pres">
      <dgm:prSet presAssocID="{18DA2593-8C6A-4B77-B1CF-BDF7D85195EB}" presName="spaceRect" presStyleCnt="0"/>
      <dgm:spPr/>
    </dgm:pt>
    <dgm:pt modelId="{3B76F4E1-1935-4643-8294-9AA893764E7B}" type="pres">
      <dgm:prSet presAssocID="{18DA2593-8C6A-4B77-B1CF-BDF7D85195EB}" presName="parTx" presStyleLbl="revTx" presStyleIdx="3" presStyleCnt="5">
        <dgm:presLayoutVars>
          <dgm:chMax val="0"/>
          <dgm:chPref val="0"/>
        </dgm:presLayoutVars>
      </dgm:prSet>
      <dgm:spPr/>
    </dgm:pt>
    <dgm:pt modelId="{3456BF58-F287-48E5-A321-4F1009E6C0B1}" type="pres">
      <dgm:prSet presAssocID="{18DA2593-8C6A-4B77-B1CF-BDF7D85195EB}" presName="desTx" presStyleLbl="revTx" presStyleIdx="4" presStyleCnt="5">
        <dgm:presLayoutVars/>
      </dgm:prSet>
      <dgm:spPr/>
    </dgm:pt>
  </dgm:ptLst>
  <dgm:cxnLst>
    <dgm:cxn modelId="{1D882505-BFFE-4869-9438-4F52AFA9026B}" type="presOf" srcId="{1185A1E4-B06A-49D7-82F9-D73CCE570C1D}" destId="{3456BF58-F287-48E5-A321-4F1009E6C0B1}" srcOrd="0" destOrd="2" presId="urn:microsoft.com/office/officeart/2018/2/layout/IconVerticalSolidList"/>
    <dgm:cxn modelId="{F5CF6926-8E5C-48D6-8808-6F109CC18E5F}" type="presOf" srcId="{DB3BAE5C-0B64-415F-A114-93A421E45A01}" destId="{3456BF58-F287-48E5-A321-4F1009E6C0B1}" srcOrd="0" destOrd="1" presId="urn:microsoft.com/office/officeart/2018/2/layout/IconVerticalSolidList"/>
    <dgm:cxn modelId="{6D9BAE38-BC1C-41F4-91FF-A21C8097A419}" type="presOf" srcId="{CA7AB70B-EDA6-48EA-A2DF-8D431C012A8C}" destId="{91ECAF12-8387-4BD3-962E-79C343EB363E}" srcOrd="0" destOrd="0" presId="urn:microsoft.com/office/officeart/2018/2/layout/IconVerticalSolidList"/>
    <dgm:cxn modelId="{DD20295D-88E5-4AA9-935D-97105B4E7EEB}" type="presOf" srcId="{D19F49B0-1582-4651-B050-37AB1517DA88}" destId="{3456BF58-F287-48E5-A321-4F1009E6C0B1}" srcOrd="0" destOrd="4" presId="urn:microsoft.com/office/officeart/2018/2/layout/IconVerticalSolidList"/>
    <dgm:cxn modelId="{F06AEE5F-2568-4BD6-8027-323D81DF4BF6}" srcId="{2CF1DA27-FD89-4AC2-AFAE-114EEEE80C6C}" destId="{CA7AB70B-EDA6-48EA-A2DF-8D431C012A8C}" srcOrd="0" destOrd="0" parTransId="{223A056D-68D0-4D24-8B3D-CA960906860A}" sibTransId="{A26D0222-10A3-4856-94A4-50C766F09E7C}"/>
    <dgm:cxn modelId="{5920E141-73B3-496A-8D53-35536E6768DE}" srcId="{18DA2593-8C6A-4B77-B1CF-BDF7D85195EB}" destId="{5FEC72E6-98D4-43BE-BBCC-CDEAE03D8B3E}" srcOrd="0" destOrd="0" parTransId="{B06430D3-7684-48EE-BB92-C85F1DD61770}" sibTransId="{F27BEE74-F115-463C-ACD4-4F5779DBF55D}"/>
    <dgm:cxn modelId="{62FA5842-F050-4C28-AFC8-8584BD067E14}" type="presOf" srcId="{5FEC72E6-98D4-43BE-BBCC-CDEAE03D8B3E}" destId="{3456BF58-F287-48E5-A321-4F1009E6C0B1}" srcOrd="0" destOrd="0" presId="urn:microsoft.com/office/officeart/2018/2/layout/IconVerticalSolidList"/>
    <dgm:cxn modelId="{8C497D64-B6C8-4A9C-BB84-94526C225DC0}" srcId="{18DA2593-8C6A-4B77-B1CF-BDF7D85195EB}" destId="{1185A1E4-B06A-49D7-82F9-D73CCE570C1D}" srcOrd="2" destOrd="0" parTransId="{7AE12AF3-B04E-45AE-BFFF-AE32B6953103}" sibTransId="{44EF3A1D-D59F-4F42-85B6-5EEF34649A9D}"/>
    <dgm:cxn modelId="{539B164B-62DA-489A-BA7C-1F31720AC662}" type="presOf" srcId="{18DA2593-8C6A-4B77-B1CF-BDF7D85195EB}" destId="{3B76F4E1-1935-4643-8294-9AA893764E7B}" srcOrd="0" destOrd="0" presId="urn:microsoft.com/office/officeart/2018/2/layout/IconVerticalSolidList"/>
    <dgm:cxn modelId="{F03BA86F-574A-4A2B-B3D7-77F3A6A0D407}" srcId="{2CF1DA27-FD89-4AC2-AFAE-114EEEE80C6C}" destId="{18DA2593-8C6A-4B77-B1CF-BDF7D85195EB}" srcOrd="2" destOrd="0" parTransId="{5018B680-6A3E-4B21-8207-49F132095DF5}" sibTransId="{E94A43C1-FF20-45CF-8535-6B1633E10522}"/>
    <dgm:cxn modelId="{19FA9674-F63D-4461-A44F-94AB3C714ADA}" srcId="{18DA2593-8C6A-4B77-B1CF-BDF7D85195EB}" destId="{D19F49B0-1582-4651-B050-37AB1517DA88}" srcOrd="4" destOrd="0" parTransId="{88A44704-F4F1-4D10-8A68-C592DB80AC35}" sibTransId="{488D5410-5A70-41AF-9EF5-F8590FC0EDFF}"/>
    <dgm:cxn modelId="{17142775-3358-4432-9B48-36C1036AAAE0}" type="presOf" srcId="{2CF1DA27-FD89-4AC2-AFAE-114EEEE80C6C}" destId="{0D0B9373-217B-46A0-9AB3-912A0A798875}" srcOrd="0" destOrd="0" presId="urn:microsoft.com/office/officeart/2018/2/layout/IconVerticalSolidList"/>
    <dgm:cxn modelId="{596DFB7F-B83D-46E2-812A-3E172726F5B0}" srcId="{18DA2593-8C6A-4B77-B1CF-BDF7D85195EB}" destId="{DB3BAE5C-0B64-415F-A114-93A421E45A01}" srcOrd="1" destOrd="0" parTransId="{8C2BC34E-0D33-48EA-95CE-961AE5947BDE}" sibTransId="{868B8473-ABC0-4B88-9F0D-88F73ABBCAF6}"/>
    <dgm:cxn modelId="{97642397-D2F4-428B-B50C-C1C51AF2304B}" type="presOf" srcId="{861B2090-E445-40DF-AEC2-0BEB28EA5000}" destId="{0A5DBBAB-45D7-4AA9-8F8B-F698A930E882}" srcOrd="0" destOrd="0" presId="urn:microsoft.com/office/officeart/2018/2/layout/IconVerticalSolidList"/>
    <dgm:cxn modelId="{9BBF8F99-D69C-4BC2-B4DE-D1D08432E876}" srcId="{2CF1DA27-FD89-4AC2-AFAE-114EEEE80C6C}" destId="{861B2090-E445-40DF-AEC2-0BEB28EA5000}" srcOrd="1" destOrd="0" parTransId="{EEA5E8E9-25EB-49B0-96EB-34C8DF01AE5D}" sibTransId="{73C5DDA6-BDA7-4EBB-BDE6-E4952EBC87F8}"/>
    <dgm:cxn modelId="{D2DCA1A9-8A74-4664-BDAB-C12C06451849}" srcId="{CA7AB70B-EDA6-48EA-A2DF-8D431C012A8C}" destId="{263BF646-8A73-4270-A5CC-E3EBE044FE97}" srcOrd="1" destOrd="0" parTransId="{5B03288D-F5AD-41D5-8146-63C11CE82335}" sibTransId="{89138CAD-428C-4845-8C1F-B2C577EA322E}"/>
    <dgm:cxn modelId="{3F235AC0-83BB-478C-8938-57BC819CE896}" srcId="{CA7AB70B-EDA6-48EA-A2DF-8D431C012A8C}" destId="{AAE3D202-77F4-4BA3-A7FC-39DE2E2A988F}" srcOrd="0" destOrd="0" parTransId="{3F506761-F425-40E5-9E2A-290841818C24}" sibTransId="{CDB283F4-41BE-4F91-AE06-B821278F15ED}"/>
    <dgm:cxn modelId="{C2DA37D1-EF99-41DF-88EF-99A86862A8DB}" type="presOf" srcId="{A77E6297-77B3-400A-AE94-2E1691699C18}" destId="{3456BF58-F287-48E5-A321-4F1009E6C0B1}" srcOrd="0" destOrd="3" presId="urn:microsoft.com/office/officeart/2018/2/layout/IconVerticalSolidList"/>
    <dgm:cxn modelId="{F0D233D5-8C76-480F-B82B-CBB01964494D}" type="presOf" srcId="{263BF646-8A73-4270-A5CC-E3EBE044FE97}" destId="{32D170AB-7C6F-4530-A1B7-7999599822C1}" srcOrd="0" destOrd="1" presId="urn:microsoft.com/office/officeart/2018/2/layout/IconVerticalSolidList"/>
    <dgm:cxn modelId="{97BEC3D6-6AF3-4D20-8A7E-79AECE9C13E1}" srcId="{18DA2593-8C6A-4B77-B1CF-BDF7D85195EB}" destId="{A77E6297-77B3-400A-AE94-2E1691699C18}" srcOrd="3" destOrd="0" parTransId="{54193908-59B1-4631-AF35-D33B0987F578}" sibTransId="{648F173C-B04E-4EF0-91D0-EC423F2A03C5}"/>
    <dgm:cxn modelId="{46BB05E7-41FB-49EE-8A7D-B44CA5DF2DDC}" type="presOf" srcId="{AAE3D202-77F4-4BA3-A7FC-39DE2E2A988F}" destId="{32D170AB-7C6F-4530-A1B7-7999599822C1}" srcOrd="0" destOrd="0" presId="urn:microsoft.com/office/officeart/2018/2/layout/IconVerticalSolidList"/>
    <dgm:cxn modelId="{A566F879-58E3-42E9-839C-974A9B50E28A}" type="presParOf" srcId="{0D0B9373-217B-46A0-9AB3-912A0A798875}" destId="{DD7D3E04-080B-466B-9790-0EBD11F787F0}" srcOrd="0" destOrd="0" presId="urn:microsoft.com/office/officeart/2018/2/layout/IconVerticalSolidList"/>
    <dgm:cxn modelId="{07AA30DD-8798-4568-8AF1-2E59E033044C}" type="presParOf" srcId="{DD7D3E04-080B-466B-9790-0EBD11F787F0}" destId="{3D99928D-ABA2-427B-8268-4D938A8B7221}" srcOrd="0" destOrd="0" presId="urn:microsoft.com/office/officeart/2018/2/layout/IconVerticalSolidList"/>
    <dgm:cxn modelId="{85FCA726-3DE7-4CB1-B518-C1B46100294C}" type="presParOf" srcId="{DD7D3E04-080B-466B-9790-0EBD11F787F0}" destId="{C68DB4FB-EDC9-4180-836F-703B4272DAA0}" srcOrd="1" destOrd="0" presId="urn:microsoft.com/office/officeart/2018/2/layout/IconVerticalSolidList"/>
    <dgm:cxn modelId="{371EDDA5-0BE2-422B-8D5D-1C2CBEEBA371}" type="presParOf" srcId="{DD7D3E04-080B-466B-9790-0EBD11F787F0}" destId="{DA80AF5E-61AC-474B-BBFC-660C52C6C963}" srcOrd="2" destOrd="0" presId="urn:microsoft.com/office/officeart/2018/2/layout/IconVerticalSolidList"/>
    <dgm:cxn modelId="{53B7FC13-FAB3-4319-880A-1C7DC3F8662A}" type="presParOf" srcId="{DD7D3E04-080B-466B-9790-0EBD11F787F0}" destId="{91ECAF12-8387-4BD3-962E-79C343EB363E}" srcOrd="3" destOrd="0" presId="urn:microsoft.com/office/officeart/2018/2/layout/IconVerticalSolidList"/>
    <dgm:cxn modelId="{079A4CFF-74A0-4ADF-BC28-C367BEA4ED5B}" type="presParOf" srcId="{DD7D3E04-080B-466B-9790-0EBD11F787F0}" destId="{32D170AB-7C6F-4530-A1B7-7999599822C1}" srcOrd="4" destOrd="0" presId="urn:microsoft.com/office/officeart/2018/2/layout/IconVerticalSolidList"/>
    <dgm:cxn modelId="{D77D632A-B835-47C4-AD10-81A621C9C51E}" type="presParOf" srcId="{0D0B9373-217B-46A0-9AB3-912A0A798875}" destId="{85E7BFB3-3B25-4B98-A6CB-680E23C877D2}" srcOrd="1" destOrd="0" presId="urn:microsoft.com/office/officeart/2018/2/layout/IconVerticalSolidList"/>
    <dgm:cxn modelId="{AD23E9EA-E079-4C2B-B253-65D38AB6FF87}" type="presParOf" srcId="{0D0B9373-217B-46A0-9AB3-912A0A798875}" destId="{BCFF5629-DEA2-41F2-B927-5A34A766A2FC}" srcOrd="2" destOrd="0" presId="urn:microsoft.com/office/officeart/2018/2/layout/IconVerticalSolidList"/>
    <dgm:cxn modelId="{F459A357-BF99-415F-B8FF-DA423A82E5AB}" type="presParOf" srcId="{BCFF5629-DEA2-41F2-B927-5A34A766A2FC}" destId="{AA908D9C-7F87-4B29-8EA8-286BB364E744}" srcOrd="0" destOrd="0" presId="urn:microsoft.com/office/officeart/2018/2/layout/IconVerticalSolidList"/>
    <dgm:cxn modelId="{7744D78A-9256-4BEF-8490-98CB513510AE}" type="presParOf" srcId="{BCFF5629-DEA2-41F2-B927-5A34A766A2FC}" destId="{162CB9A6-B14B-4799-93FE-001E64306124}" srcOrd="1" destOrd="0" presId="urn:microsoft.com/office/officeart/2018/2/layout/IconVerticalSolidList"/>
    <dgm:cxn modelId="{694E0497-E177-4DA1-BA5E-A42114314E70}" type="presParOf" srcId="{BCFF5629-DEA2-41F2-B927-5A34A766A2FC}" destId="{25BE63C9-BC88-4B6E-90AD-6B1155D26F89}" srcOrd="2" destOrd="0" presId="urn:microsoft.com/office/officeart/2018/2/layout/IconVerticalSolidList"/>
    <dgm:cxn modelId="{8703D8A3-A6F1-4B7F-9F3D-90B77A4605A9}" type="presParOf" srcId="{BCFF5629-DEA2-41F2-B927-5A34A766A2FC}" destId="{0A5DBBAB-45D7-4AA9-8F8B-F698A930E882}" srcOrd="3" destOrd="0" presId="urn:microsoft.com/office/officeart/2018/2/layout/IconVerticalSolidList"/>
    <dgm:cxn modelId="{122D3B20-32E0-4DC1-812B-B82D4BC7D4A8}" type="presParOf" srcId="{0D0B9373-217B-46A0-9AB3-912A0A798875}" destId="{A735E7B1-D160-4CBD-B420-358A71C72923}" srcOrd="3" destOrd="0" presId="urn:microsoft.com/office/officeart/2018/2/layout/IconVerticalSolidList"/>
    <dgm:cxn modelId="{0735FE2E-4EB4-4DC1-9FAA-D9F3CE321359}" type="presParOf" srcId="{0D0B9373-217B-46A0-9AB3-912A0A798875}" destId="{42C18C0E-28F0-4379-9A7B-973CE9CBE605}" srcOrd="4" destOrd="0" presId="urn:microsoft.com/office/officeart/2018/2/layout/IconVerticalSolidList"/>
    <dgm:cxn modelId="{E59DD807-5817-4053-BC37-4733120C53EA}" type="presParOf" srcId="{42C18C0E-28F0-4379-9A7B-973CE9CBE605}" destId="{4936D916-9B41-486B-B0CA-F1A15FF591AD}" srcOrd="0" destOrd="0" presId="urn:microsoft.com/office/officeart/2018/2/layout/IconVerticalSolidList"/>
    <dgm:cxn modelId="{61510F15-8C9A-4D8A-B1D1-68DC9F4B120B}" type="presParOf" srcId="{42C18C0E-28F0-4379-9A7B-973CE9CBE605}" destId="{BF2EA91C-06C7-4048-9043-9359F320EE57}" srcOrd="1" destOrd="0" presId="urn:microsoft.com/office/officeart/2018/2/layout/IconVerticalSolidList"/>
    <dgm:cxn modelId="{092C14CF-6037-4D5E-80A4-1CF0302A569E}" type="presParOf" srcId="{42C18C0E-28F0-4379-9A7B-973CE9CBE605}" destId="{243A7038-0E0C-4178-A9F1-0A1777DA8F72}" srcOrd="2" destOrd="0" presId="urn:microsoft.com/office/officeart/2018/2/layout/IconVerticalSolidList"/>
    <dgm:cxn modelId="{9CBA9CD1-893B-4F55-9660-970E0D4E7154}" type="presParOf" srcId="{42C18C0E-28F0-4379-9A7B-973CE9CBE605}" destId="{3B76F4E1-1935-4643-8294-9AA893764E7B}" srcOrd="3" destOrd="0" presId="urn:microsoft.com/office/officeart/2018/2/layout/IconVerticalSolidList"/>
    <dgm:cxn modelId="{72618CDF-C9A2-402F-A7F7-07202814E7F6}" type="presParOf" srcId="{42C18C0E-28F0-4379-9A7B-973CE9CBE605}" destId="{3456BF58-F287-48E5-A321-4F1009E6C0B1}" srcOrd="4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92508486-F50B-48B6-90E8-CA2C7A19BA8F}" type="doc">
      <dgm:prSet loTypeId="urn:microsoft.com/office/officeart/2005/8/layout/default" loCatId="list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9DDCA139-F7DF-4A83-9289-538782277255}">
      <dgm:prSet/>
      <dgm:spPr/>
      <dgm:t>
        <a:bodyPr/>
        <a:lstStyle/>
        <a:p>
          <a:r>
            <a:rPr lang="en-US" dirty="0"/>
            <a:t>The DSM -5-TR states,” “Whereas some aspects of factitious disorders might represent criminal behavior, such criminal behavior and mental illness are not mutually exclusive” (APA, 2022, pg. 368). </a:t>
          </a:r>
        </a:p>
      </dgm:t>
      <dgm:extLst>
        <a:ext uri="{E40237B7-FDA0-4F09-8148-C483321AD2D9}">
          <dgm14:cNvPr xmlns:dgm14="http://schemas.microsoft.com/office/drawing/2010/diagram" id="0" name="" descr="Also known as Munchausen syndrome &#10;"/>
        </a:ext>
      </dgm:extLst>
    </dgm:pt>
    <dgm:pt modelId="{E2AC0CB2-4CAC-4C67-886C-A571DFEA5786}" type="parTrans" cxnId="{50E4994A-F081-42D1-9E54-7E59185854F5}">
      <dgm:prSet/>
      <dgm:spPr/>
      <dgm:t>
        <a:bodyPr/>
        <a:lstStyle/>
        <a:p>
          <a:endParaRPr lang="en-US"/>
        </a:p>
      </dgm:t>
    </dgm:pt>
    <dgm:pt modelId="{A2B030FB-1A12-4681-A740-F0054CE7C71C}" type="sibTrans" cxnId="{50E4994A-F081-42D1-9E54-7E59185854F5}">
      <dgm:prSet/>
      <dgm:spPr/>
      <dgm:t>
        <a:bodyPr/>
        <a:lstStyle/>
        <a:p>
          <a:endParaRPr lang="en-US"/>
        </a:p>
      </dgm:t>
    </dgm:pt>
    <dgm:pt modelId="{0B9BD4D0-C7C1-4A58-AE57-EFFC815363E9}">
      <dgm:prSet/>
      <dgm:spPr/>
      <dgm:t>
        <a:bodyPr/>
        <a:lstStyle/>
        <a:p>
          <a:r>
            <a:rPr lang="en-US"/>
            <a:t>Features intentional falsification of medical or psychological symptoms of oneself or another, with the overall intention of deception</a:t>
          </a:r>
        </a:p>
      </dgm:t>
      <dgm:extLst>
        <a:ext uri="{E40237B7-FDA0-4F09-8148-C483321AD2D9}">
          <dgm14:cNvPr xmlns:dgm14="http://schemas.microsoft.com/office/drawing/2010/diagram" id="0" name="" descr="Features intentional falsification of medical or psychological symptoms of oneself or another, with the overall intention of deception&#10;"/>
        </a:ext>
      </dgm:extLst>
    </dgm:pt>
    <dgm:pt modelId="{E55ED54A-E353-4FF0-8EFC-8B45112A0711}" type="parTrans" cxnId="{F283A8E7-349E-43E1-A7B5-B0967CBE94D9}">
      <dgm:prSet/>
      <dgm:spPr/>
      <dgm:t>
        <a:bodyPr/>
        <a:lstStyle/>
        <a:p>
          <a:endParaRPr lang="en-US"/>
        </a:p>
      </dgm:t>
    </dgm:pt>
    <dgm:pt modelId="{498ACB5F-7F96-48A3-8A8E-32910878290E}" type="sibTrans" cxnId="{F283A8E7-349E-43E1-A7B5-B0967CBE94D9}">
      <dgm:prSet/>
      <dgm:spPr/>
      <dgm:t>
        <a:bodyPr/>
        <a:lstStyle/>
        <a:p>
          <a:endParaRPr lang="en-US"/>
        </a:p>
      </dgm:t>
    </dgm:pt>
    <dgm:pt modelId="{DB58F1D1-D080-45FE-89DE-BF08F4D74CA0}">
      <dgm:prSet/>
      <dgm:spPr/>
      <dgm:t>
        <a:bodyPr/>
        <a:lstStyle/>
        <a:p>
          <a:r>
            <a:rPr lang="en-US"/>
            <a:t>Can be present in another individual, oftentimes a child or an individual with a compromise mental status who is unaware of the deception</a:t>
          </a:r>
        </a:p>
      </dgm:t>
      <dgm:extLst>
        <a:ext uri="{E40237B7-FDA0-4F09-8148-C483321AD2D9}">
          <dgm14:cNvPr xmlns:dgm14="http://schemas.microsoft.com/office/drawing/2010/diagram" id="0" name="" descr="Can be present in another individual, oftentimes a child or an individual with a compromise mental status who is unaware of the deception&#10;"/>
        </a:ext>
      </dgm:extLst>
    </dgm:pt>
    <dgm:pt modelId="{078F2EB6-39DA-433E-9913-52C39660C303}" type="parTrans" cxnId="{EB8E0F1C-6EF9-46CD-BE02-87D1EE7A4451}">
      <dgm:prSet/>
      <dgm:spPr/>
      <dgm:t>
        <a:bodyPr/>
        <a:lstStyle/>
        <a:p>
          <a:endParaRPr lang="en-US"/>
        </a:p>
      </dgm:t>
    </dgm:pt>
    <dgm:pt modelId="{5379B7F4-A8A4-4058-9A63-6B9996728095}" type="sibTrans" cxnId="{EB8E0F1C-6EF9-46CD-BE02-87D1EE7A4451}">
      <dgm:prSet/>
      <dgm:spPr/>
      <dgm:t>
        <a:bodyPr/>
        <a:lstStyle/>
        <a:p>
          <a:endParaRPr lang="en-US"/>
        </a:p>
      </dgm:t>
    </dgm:pt>
    <dgm:pt modelId="{393B1BC2-DF59-484A-A453-1D0780DF29D1}">
      <dgm:prSet/>
      <dgm:spPr/>
      <dgm:t>
        <a:bodyPr/>
        <a:lstStyle/>
        <a:p>
          <a:r>
            <a:rPr lang="en-US"/>
            <a:t>Behaviors include altering tests, falsifying medical records, ingesting a subject that would show up as abnormal on lab results, injuring oneself or inducing illness </a:t>
          </a:r>
        </a:p>
      </dgm:t>
      <dgm:extLst>
        <a:ext uri="{E40237B7-FDA0-4F09-8148-C483321AD2D9}">
          <dgm14:cNvPr xmlns:dgm14="http://schemas.microsoft.com/office/drawing/2010/diagram" id="0" name="" descr="Behaviors include altering tests, falsifying medical records, ingesting a subject that would show up as abnormal on lab results, injuring oneself or inducing illness &#10;"/>
        </a:ext>
      </dgm:extLst>
    </dgm:pt>
    <dgm:pt modelId="{157732B8-951F-4088-BAEF-2DE5A38E48FE}" type="parTrans" cxnId="{5B250397-47D0-4657-9B5D-4EDD2987784A}">
      <dgm:prSet/>
      <dgm:spPr/>
      <dgm:t>
        <a:bodyPr/>
        <a:lstStyle/>
        <a:p>
          <a:endParaRPr lang="en-US"/>
        </a:p>
      </dgm:t>
    </dgm:pt>
    <dgm:pt modelId="{ED150D20-1B42-4595-9036-A8F2AA55DBA0}" type="sibTrans" cxnId="{5B250397-47D0-4657-9B5D-4EDD2987784A}">
      <dgm:prSet/>
      <dgm:spPr/>
      <dgm:t>
        <a:bodyPr/>
        <a:lstStyle/>
        <a:p>
          <a:endParaRPr lang="en-US"/>
        </a:p>
      </dgm:t>
    </dgm:pt>
    <dgm:pt modelId="{994952F7-CB2B-433C-9DCF-56E93D28E346}">
      <dgm:prSet/>
      <dgm:spPr/>
      <dgm:t>
        <a:bodyPr/>
        <a:lstStyle/>
        <a:p>
          <a:r>
            <a:rPr lang="en-US"/>
            <a:t>Possibly due to depression, a lack of parental support during childhood, or an excessive need for social support </a:t>
          </a:r>
        </a:p>
      </dgm:t>
      <dgm:extLst>
        <a:ext uri="{E40237B7-FDA0-4F09-8148-C483321AD2D9}">
          <dgm14:cNvPr xmlns:dgm14="http://schemas.microsoft.com/office/drawing/2010/diagram" id="0" name="" descr="Possibly due to depression, a lack of parental support during childhood, or an excessive need for social support &#10;"/>
        </a:ext>
      </dgm:extLst>
    </dgm:pt>
    <dgm:pt modelId="{E1375CEC-8A98-4DA1-938D-5DD925F85117}" type="parTrans" cxnId="{9DC56714-879C-4929-9373-CEECECF62FA7}">
      <dgm:prSet/>
      <dgm:spPr/>
      <dgm:t>
        <a:bodyPr/>
        <a:lstStyle/>
        <a:p>
          <a:endParaRPr lang="en-US"/>
        </a:p>
      </dgm:t>
    </dgm:pt>
    <dgm:pt modelId="{D562A70E-AA55-4950-8A89-4BA785EC63E7}" type="sibTrans" cxnId="{9DC56714-879C-4929-9373-CEECECF62FA7}">
      <dgm:prSet/>
      <dgm:spPr/>
      <dgm:t>
        <a:bodyPr/>
        <a:lstStyle/>
        <a:p>
          <a:endParaRPr lang="en-US"/>
        </a:p>
      </dgm:t>
    </dgm:pt>
    <dgm:pt modelId="{62790F74-422C-48EF-8919-EBFAC8F9A431}" type="pres">
      <dgm:prSet presAssocID="{92508486-F50B-48B6-90E8-CA2C7A19BA8F}" presName="diagram" presStyleCnt="0">
        <dgm:presLayoutVars>
          <dgm:dir/>
          <dgm:resizeHandles val="exact"/>
        </dgm:presLayoutVars>
      </dgm:prSet>
      <dgm:spPr/>
    </dgm:pt>
    <dgm:pt modelId="{BE436160-1845-49C3-9733-5BB5FCE5B3E9}" type="pres">
      <dgm:prSet presAssocID="{9DDCA139-F7DF-4A83-9289-538782277255}" presName="node" presStyleLbl="node1" presStyleIdx="0" presStyleCnt="5">
        <dgm:presLayoutVars>
          <dgm:bulletEnabled val="1"/>
        </dgm:presLayoutVars>
      </dgm:prSet>
      <dgm:spPr/>
    </dgm:pt>
    <dgm:pt modelId="{85472230-691C-4E20-82B8-0DF0F4A95A60}" type="pres">
      <dgm:prSet presAssocID="{A2B030FB-1A12-4681-A740-F0054CE7C71C}" presName="sibTrans" presStyleCnt="0"/>
      <dgm:spPr/>
    </dgm:pt>
    <dgm:pt modelId="{33519F2E-ADAA-48EC-B3B9-53233241ACDB}" type="pres">
      <dgm:prSet presAssocID="{0B9BD4D0-C7C1-4A58-AE57-EFFC815363E9}" presName="node" presStyleLbl="node1" presStyleIdx="1" presStyleCnt="5">
        <dgm:presLayoutVars>
          <dgm:bulletEnabled val="1"/>
        </dgm:presLayoutVars>
      </dgm:prSet>
      <dgm:spPr/>
    </dgm:pt>
    <dgm:pt modelId="{C8BD3DA8-B1EC-41C7-882C-043B00179BD9}" type="pres">
      <dgm:prSet presAssocID="{498ACB5F-7F96-48A3-8A8E-32910878290E}" presName="sibTrans" presStyleCnt="0"/>
      <dgm:spPr/>
    </dgm:pt>
    <dgm:pt modelId="{F82DF079-3C3A-4628-92BF-0986D1579B8A}" type="pres">
      <dgm:prSet presAssocID="{DB58F1D1-D080-45FE-89DE-BF08F4D74CA0}" presName="node" presStyleLbl="node1" presStyleIdx="2" presStyleCnt="5">
        <dgm:presLayoutVars>
          <dgm:bulletEnabled val="1"/>
        </dgm:presLayoutVars>
      </dgm:prSet>
      <dgm:spPr/>
    </dgm:pt>
    <dgm:pt modelId="{B866B466-6DF4-4A00-A8F4-6C217CA67AB6}" type="pres">
      <dgm:prSet presAssocID="{5379B7F4-A8A4-4058-9A63-6B9996728095}" presName="sibTrans" presStyleCnt="0"/>
      <dgm:spPr/>
    </dgm:pt>
    <dgm:pt modelId="{255EBD82-7E5C-4995-A068-41E44DDDB58E}" type="pres">
      <dgm:prSet presAssocID="{393B1BC2-DF59-484A-A453-1D0780DF29D1}" presName="node" presStyleLbl="node1" presStyleIdx="3" presStyleCnt="5">
        <dgm:presLayoutVars>
          <dgm:bulletEnabled val="1"/>
        </dgm:presLayoutVars>
      </dgm:prSet>
      <dgm:spPr/>
    </dgm:pt>
    <dgm:pt modelId="{5BD2E7B7-8C79-46D8-97A4-1407ED985D64}" type="pres">
      <dgm:prSet presAssocID="{ED150D20-1B42-4595-9036-A8F2AA55DBA0}" presName="sibTrans" presStyleCnt="0"/>
      <dgm:spPr/>
    </dgm:pt>
    <dgm:pt modelId="{E002FA47-5451-48A4-8695-8B6596D7A934}" type="pres">
      <dgm:prSet presAssocID="{994952F7-CB2B-433C-9DCF-56E93D28E346}" presName="node" presStyleLbl="node1" presStyleIdx="4" presStyleCnt="5">
        <dgm:presLayoutVars>
          <dgm:bulletEnabled val="1"/>
        </dgm:presLayoutVars>
      </dgm:prSet>
      <dgm:spPr/>
    </dgm:pt>
  </dgm:ptLst>
  <dgm:cxnLst>
    <dgm:cxn modelId="{9DC56714-879C-4929-9373-CEECECF62FA7}" srcId="{92508486-F50B-48B6-90E8-CA2C7A19BA8F}" destId="{994952F7-CB2B-433C-9DCF-56E93D28E346}" srcOrd="4" destOrd="0" parTransId="{E1375CEC-8A98-4DA1-938D-5DD925F85117}" sibTransId="{D562A70E-AA55-4950-8A89-4BA785EC63E7}"/>
    <dgm:cxn modelId="{EB8E0F1C-6EF9-46CD-BE02-87D1EE7A4451}" srcId="{92508486-F50B-48B6-90E8-CA2C7A19BA8F}" destId="{DB58F1D1-D080-45FE-89DE-BF08F4D74CA0}" srcOrd="2" destOrd="0" parTransId="{078F2EB6-39DA-433E-9913-52C39660C303}" sibTransId="{5379B7F4-A8A4-4058-9A63-6B9996728095}"/>
    <dgm:cxn modelId="{66AC4C3E-F249-482D-A4C2-E52981E19C8C}" type="presOf" srcId="{0B9BD4D0-C7C1-4A58-AE57-EFFC815363E9}" destId="{33519F2E-ADAA-48EC-B3B9-53233241ACDB}" srcOrd="0" destOrd="0" presId="urn:microsoft.com/office/officeart/2005/8/layout/default"/>
    <dgm:cxn modelId="{F7394862-FAE0-4A9C-8AB4-4522ADA0C005}" type="presOf" srcId="{DB58F1D1-D080-45FE-89DE-BF08F4D74CA0}" destId="{F82DF079-3C3A-4628-92BF-0986D1579B8A}" srcOrd="0" destOrd="0" presId="urn:microsoft.com/office/officeart/2005/8/layout/default"/>
    <dgm:cxn modelId="{28A7E365-A166-4980-AD17-D2D92486792B}" type="presOf" srcId="{9DDCA139-F7DF-4A83-9289-538782277255}" destId="{BE436160-1845-49C3-9733-5BB5FCE5B3E9}" srcOrd="0" destOrd="0" presId="urn:microsoft.com/office/officeart/2005/8/layout/default"/>
    <dgm:cxn modelId="{50E4994A-F081-42D1-9E54-7E59185854F5}" srcId="{92508486-F50B-48B6-90E8-CA2C7A19BA8F}" destId="{9DDCA139-F7DF-4A83-9289-538782277255}" srcOrd="0" destOrd="0" parTransId="{E2AC0CB2-4CAC-4C67-886C-A571DFEA5786}" sibTransId="{A2B030FB-1A12-4681-A740-F0054CE7C71C}"/>
    <dgm:cxn modelId="{5B250397-47D0-4657-9B5D-4EDD2987784A}" srcId="{92508486-F50B-48B6-90E8-CA2C7A19BA8F}" destId="{393B1BC2-DF59-484A-A453-1D0780DF29D1}" srcOrd="3" destOrd="0" parTransId="{157732B8-951F-4088-BAEF-2DE5A38E48FE}" sibTransId="{ED150D20-1B42-4595-9036-A8F2AA55DBA0}"/>
    <dgm:cxn modelId="{FE0F0ECE-F617-41E1-B9BE-B7926BAB8358}" type="presOf" srcId="{994952F7-CB2B-433C-9DCF-56E93D28E346}" destId="{E002FA47-5451-48A4-8695-8B6596D7A934}" srcOrd="0" destOrd="0" presId="urn:microsoft.com/office/officeart/2005/8/layout/default"/>
    <dgm:cxn modelId="{CEF397D7-220B-46D9-AD61-3466C9BB2DFE}" type="presOf" srcId="{393B1BC2-DF59-484A-A453-1D0780DF29D1}" destId="{255EBD82-7E5C-4995-A068-41E44DDDB58E}" srcOrd="0" destOrd="0" presId="urn:microsoft.com/office/officeart/2005/8/layout/default"/>
    <dgm:cxn modelId="{F338D0DD-5083-4787-B87D-FB38664A7875}" type="presOf" srcId="{92508486-F50B-48B6-90E8-CA2C7A19BA8F}" destId="{62790F74-422C-48EF-8919-EBFAC8F9A431}" srcOrd="0" destOrd="0" presId="urn:microsoft.com/office/officeart/2005/8/layout/default"/>
    <dgm:cxn modelId="{F283A8E7-349E-43E1-A7B5-B0967CBE94D9}" srcId="{92508486-F50B-48B6-90E8-CA2C7A19BA8F}" destId="{0B9BD4D0-C7C1-4A58-AE57-EFFC815363E9}" srcOrd="1" destOrd="0" parTransId="{E55ED54A-E353-4FF0-8EFC-8B45112A0711}" sibTransId="{498ACB5F-7F96-48A3-8A8E-32910878290E}"/>
    <dgm:cxn modelId="{A0A949BA-BD1E-4548-B0F9-451A2D6A4E51}" type="presParOf" srcId="{62790F74-422C-48EF-8919-EBFAC8F9A431}" destId="{BE436160-1845-49C3-9733-5BB5FCE5B3E9}" srcOrd="0" destOrd="0" presId="urn:microsoft.com/office/officeart/2005/8/layout/default"/>
    <dgm:cxn modelId="{EA75C7C2-2AB1-40D1-A3E7-3F04DF185161}" type="presParOf" srcId="{62790F74-422C-48EF-8919-EBFAC8F9A431}" destId="{85472230-691C-4E20-82B8-0DF0F4A95A60}" srcOrd="1" destOrd="0" presId="urn:microsoft.com/office/officeart/2005/8/layout/default"/>
    <dgm:cxn modelId="{76744611-9C18-4E11-8798-2FA648F5DCCB}" type="presParOf" srcId="{62790F74-422C-48EF-8919-EBFAC8F9A431}" destId="{33519F2E-ADAA-48EC-B3B9-53233241ACDB}" srcOrd="2" destOrd="0" presId="urn:microsoft.com/office/officeart/2005/8/layout/default"/>
    <dgm:cxn modelId="{441BE522-7182-40BE-8758-8636F53CDEF3}" type="presParOf" srcId="{62790F74-422C-48EF-8919-EBFAC8F9A431}" destId="{C8BD3DA8-B1EC-41C7-882C-043B00179BD9}" srcOrd="3" destOrd="0" presId="urn:microsoft.com/office/officeart/2005/8/layout/default"/>
    <dgm:cxn modelId="{EAE5651C-A8E9-491A-B979-950BFC7CC21E}" type="presParOf" srcId="{62790F74-422C-48EF-8919-EBFAC8F9A431}" destId="{F82DF079-3C3A-4628-92BF-0986D1579B8A}" srcOrd="4" destOrd="0" presId="urn:microsoft.com/office/officeart/2005/8/layout/default"/>
    <dgm:cxn modelId="{B4884CB4-FF3A-4AF4-9430-E465BCE3DAE1}" type="presParOf" srcId="{62790F74-422C-48EF-8919-EBFAC8F9A431}" destId="{B866B466-6DF4-4A00-A8F4-6C217CA67AB6}" srcOrd="5" destOrd="0" presId="urn:microsoft.com/office/officeart/2005/8/layout/default"/>
    <dgm:cxn modelId="{94E9BD83-F672-465C-85A9-A9F8CBD6B759}" type="presParOf" srcId="{62790F74-422C-48EF-8919-EBFAC8F9A431}" destId="{255EBD82-7E5C-4995-A068-41E44DDDB58E}" srcOrd="6" destOrd="0" presId="urn:microsoft.com/office/officeart/2005/8/layout/default"/>
    <dgm:cxn modelId="{F33972C6-D76C-48FC-ADF7-120EC033459B}" type="presParOf" srcId="{62790F74-422C-48EF-8919-EBFAC8F9A431}" destId="{5BD2E7B7-8C79-46D8-97A4-1407ED985D64}" srcOrd="7" destOrd="0" presId="urn:microsoft.com/office/officeart/2005/8/layout/default"/>
    <dgm:cxn modelId="{1B4C4216-E447-4E28-A50B-397D96FC9326}" type="presParOf" srcId="{62790F74-422C-48EF-8919-EBFAC8F9A431}" destId="{E002FA47-5451-48A4-8695-8B6596D7A934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28FDC3E4-1472-4F60-BC83-961880506231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7F7C44D-BE62-4E27-8B49-74674DE323A5}">
      <dgm:prSet/>
      <dgm:spPr/>
      <dgm:t>
        <a:bodyPr/>
        <a:lstStyle/>
        <a:p>
          <a:r>
            <a:rPr lang="en-US" dirty="0"/>
            <a:t>The estimated prevalence rate of somatic disorders is 4-6%</a:t>
          </a:r>
        </a:p>
      </dgm:t>
      <dgm:extLst>
        <a:ext uri="{E40237B7-FDA0-4F09-8148-C483321AD2D9}">
          <dgm14:cNvPr xmlns:dgm14="http://schemas.microsoft.com/office/drawing/2010/diagram" id="0" name="" descr="The estimated prevalence rate of somatic disorders is 5-7%&#10;"/>
        </a:ext>
      </dgm:extLst>
    </dgm:pt>
    <dgm:pt modelId="{A4B328B2-5BCC-417D-AEF3-FB5C9C67B939}" type="parTrans" cxnId="{D54C923E-0AC1-447A-AD5B-6C0871D64B8D}">
      <dgm:prSet/>
      <dgm:spPr/>
      <dgm:t>
        <a:bodyPr/>
        <a:lstStyle/>
        <a:p>
          <a:endParaRPr lang="en-US"/>
        </a:p>
      </dgm:t>
    </dgm:pt>
    <dgm:pt modelId="{984F545E-44DF-42D6-9025-2704F4663206}" type="sibTrans" cxnId="{D54C923E-0AC1-447A-AD5B-6C0871D64B8D}">
      <dgm:prSet/>
      <dgm:spPr/>
      <dgm:t>
        <a:bodyPr/>
        <a:lstStyle/>
        <a:p>
          <a:endParaRPr lang="en-US"/>
        </a:p>
      </dgm:t>
    </dgm:pt>
    <dgm:pt modelId="{B0464712-B32F-4324-93E9-98DFFD13B9E2}">
      <dgm:prSet/>
      <dgm:spPr/>
      <dgm:t>
        <a:bodyPr/>
        <a:lstStyle/>
        <a:p>
          <a:r>
            <a:rPr lang="en-US"/>
            <a:t>Factitious disorder, however, is incredibly rare</a:t>
          </a:r>
        </a:p>
      </dgm:t>
    </dgm:pt>
    <dgm:pt modelId="{DA22D33D-0ECA-4395-835C-96C67B28D790}" type="parTrans" cxnId="{D631E335-C53A-4845-A628-A5AB632141F7}">
      <dgm:prSet/>
      <dgm:spPr/>
      <dgm:t>
        <a:bodyPr/>
        <a:lstStyle/>
        <a:p>
          <a:endParaRPr lang="en-US"/>
        </a:p>
      </dgm:t>
    </dgm:pt>
    <dgm:pt modelId="{4ADCF7C0-6412-4E3F-B09F-1B8E2ACAF3EE}" type="sibTrans" cxnId="{D631E335-C53A-4845-A628-A5AB632141F7}">
      <dgm:prSet/>
      <dgm:spPr/>
      <dgm:t>
        <a:bodyPr/>
        <a:lstStyle/>
        <a:p>
          <a:endParaRPr lang="en-US"/>
        </a:p>
      </dgm:t>
    </dgm:pt>
    <dgm:pt modelId="{00D9003D-8B73-4208-BE53-B89572D047DF}">
      <dgm:prSet/>
      <dgm:spPr/>
      <dgm:t>
        <a:bodyPr/>
        <a:lstStyle/>
        <a:p>
          <a:r>
            <a:rPr lang="en-US" dirty="0"/>
            <a:t>Prevalence is unknown and health care professionals infrequently record the diagnosis</a:t>
          </a:r>
        </a:p>
      </dgm:t>
      <dgm:extLst>
        <a:ext uri="{E40237B7-FDA0-4F09-8148-C483321AD2D9}">
          <dgm14:cNvPr xmlns:dgm14="http://schemas.microsoft.com/office/drawing/2010/diagram" id="0" name="" descr="It is incredible rare although about 8% of those admitted to inpatient psychiatric units present with factitious symptoms &#10;"/>
        </a:ext>
      </dgm:extLst>
    </dgm:pt>
    <dgm:pt modelId="{C7D5991C-2299-4A09-8F1C-154B65D37366}" type="parTrans" cxnId="{6AF15993-A112-4B47-B62E-710C92D3D888}">
      <dgm:prSet/>
      <dgm:spPr/>
      <dgm:t>
        <a:bodyPr/>
        <a:lstStyle/>
        <a:p>
          <a:endParaRPr lang="en-US"/>
        </a:p>
      </dgm:t>
    </dgm:pt>
    <dgm:pt modelId="{BB1C70FA-713E-4838-AFD7-24182B367857}" type="sibTrans" cxnId="{6AF15993-A112-4B47-B62E-710C92D3D888}">
      <dgm:prSet/>
      <dgm:spPr/>
      <dgm:t>
        <a:bodyPr/>
        <a:lstStyle/>
        <a:p>
          <a:endParaRPr lang="en-US"/>
        </a:p>
      </dgm:t>
    </dgm:pt>
    <dgm:pt modelId="{BEB2F367-6510-4373-BE98-4D114BD9854C}">
      <dgm:prSet/>
      <dgm:spPr/>
      <dgm:t>
        <a:bodyPr/>
        <a:lstStyle/>
        <a:p>
          <a:r>
            <a:rPr lang="en-US"/>
            <a:t>Gender Differences</a:t>
          </a:r>
        </a:p>
      </dgm:t>
    </dgm:pt>
    <dgm:pt modelId="{77AB2F09-C010-48B0-AB1A-EC6342447DD6}" type="parTrans" cxnId="{358FAC98-5CDF-4DB6-8387-59CA578CFF88}">
      <dgm:prSet/>
      <dgm:spPr/>
      <dgm:t>
        <a:bodyPr/>
        <a:lstStyle/>
        <a:p>
          <a:endParaRPr lang="en-US"/>
        </a:p>
      </dgm:t>
    </dgm:pt>
    <dgm:pt modelId="{2B5192D5-37F3-4D3A-954C-C67D509C4885}" type="sibTrans" cxnId="{358FAC98-5CDF-4DB6-8387-59CA578CFF88}">
      <dgm:prSet/>
      <dgm:spPr/>
      <dgm:t>
        <a:bodyPr/>
        <a:lstStyle/>
        <a:p>
          <a:endParaRPr lang="en-US"/>
        </a:p>
      </dgm:t>
    </dgm:pt>
    <dgm:pt modelId="{84142E10-6602-4F5E-A5AE-1C4240C1B6CA}">
      <dgm:prSet/>
      <dgm:spPr/>
      <dgm:t>
        <a:bodyPr/>
        <a:lstStyle/>
        <a:p>
          <a:r>
            <a:rPr lang="en-US" dirty="0"/>
            <a:t>Females report more somatic symptoms than males, and therefore are more likely to be diagnosed with somatic symptom disorder</a:t>
          </a:r>
        </a:p>
      </dgm:t>
      <dgm:extLst>
        <a:ext uri="{E40237B7-FDA0-4F09-8148-C483321AD2D9}">
          <dgm14:cNvPr xmlns:dgm14="http://schemas.microsoft.com/office/drawing/2010/diagram" id="0" name="" descr="Females report more somatic symptoms than males, and therefore are more likely to be diagnosed with somatic symptom disorder.&#10;The prevalence of illness anxiety disorder is the same between genders&#10;"/>
        </a:ext>
      </dgm:extLst>
    </dgm:pt>
    <dgm:pt modelId="{98480C30-0C87-4C61-A8B0-B60A93784B40}" type="parTrans" cxnId="{5E4A1963-53A8-4D0E-8EF3-95F562F6AFB3}">
      <dgm:prSet/>
      <dgm:spPr/>
      <dgm:t>
        <a:bodyPr/>
        <a:lstStyle/>
        <a:p>
          <a:endParaRPr lang="en-US"/>
        </a:p>
      </dgm:t>
    </dgm:pt>
    <dgm:pt modelId="{F18D0E93-C08C-4B61-9CAB-23DA770D870A}" type="sibTrans" cxnId="{5E4A1963-53A8-4D0E-8EF3-95F562F6AFB3}">
      <dgm:prSet/>
      <dgm:spPr/>
      <dgm:t>
        <a:bodyPr/>
        <a:lstStyle/>
        <a:p>
          <a:endParaRPr lang="en-US"/>
        </a:p>
      </dgm:t>
    </dgm:pt>
    <dgm:pt modelId="{03F166AF-FE18-4BC8-BD65-AED503CB12F8}" type="pres">
      <dgm:prSet presAssocID="{28FDC3E4-1472-4F60-BC83-961880506231}" presName="linear" presStyleCnt="0">
        <dgm:presLayoutVars>
          <dgm:dir/>
          <dgm:animLvl val="lvl"/>
          <dgm:resizeHandles val="exact"/>
        </dgm:presLayoutVars>
      </dgm:prSet>
      <dgm:spPr/>
    </dgm:pt>
    <dgm:pt modelId="{505006B2-5694-4B00-B3B2-1FA0676027A4}" type="pres">
      <dgm:prSet presAssocID="{37F7C44D-BE62-4E27-8B49-74674DE323A5}" presName="parentLin" presStyleCnt="0"/>
      <dgm:spPr/>
    </dgm:pt>
    <dgm:pt modelId="{609978FB-A303-4CF2-AE13-8D18CC32B1AE}" type="pres">
      <dgm:prSet presAssocID="{37F7C44D-BE62-4E27-8B49-74674DE323A5}" presName="parentLeftMargin" presStyleLbl="node1" presStyleIdx="0" presStyleCnt="3"/>
      <dgm:spPr/>
    </dgm:pt>
    <dgm:pt modelId="{ED3A46CE-67B5-4F76-A336-10D86FCBA4C9}" type="pres">
      <dgm:prSet presAssocID="{37F7C44D-BE62-4E27-8B49-74674DE323A5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365C7D44-BFE2-457B-B8F7-DFA613A50052}" type="pres">
      <dgm:prSet presAssocID="{37F7C44D-BE62-4E27-8B49-74674DE323A5}" presName="negativeSpace" presStyleCnt="0"/>
      <dgm:spPr/>
    </dgm:pt>
    <dgm:pt modelId="{C7ACBB80-9A74-4793-AE13-99C1EFEA462B}" type="pres">
      <dgm:prSet presAssocID="{37F7C44D-BE62-4E27-8B49-74674DE323A5}" presName="childText" presStyleLbl="conFgAcc1" presStyleIdx="0" presStyleCnt="3">
        <dgm:presLayoutVars>
          <dgm:bulletEnabled val="1"/>
        </dgm:presLayoutVars>
      </dgm:prSet>
      <dgm:spPr/>
    </dgm:pt>
    <dgm:pt modelId="{E84B3590-EEA6-4285-B90A-75C51961251D}" type="pres">
      <dgm:prSet presAssocID="{984F545E-44DF-42D6-9025-2704F4663206}" presName="spaceBetweenRectangles" presStyleCnt="0"/>
      <dgm:spPr/>
    </dgm:pt>
    <dgm:pt modelId="{77BE3EF2-5A9F-4867-81BF-D41F880DC3DB}" type="pres">
      <dgm:prSet presAssocID="{B0464712-B32F-4324-93E9-98DFFD13B9E2}" presName="parentLin" presStyleCnt="0"/>
      <dgm:spPr/>
    </dgm:pt>
    <dgm:pt modelId="{47627B95-5A03-4D81-8442-BC4A501A68B2}" type="pres">
      <dgm:prSet presAssocID="{B0464712-B32F-4324-93E9-98DFFD13B9E2}" presName="parentLeftMargin" presStyleLbl="node1" presStyleIdx="0" presStyleCnt="3"/>
      <dgm:spPr/>
    </dgm:pt>
    <dgm:pt modelId="{91BFB6B1-2AB8-409C-8B38-7626CF80DC01}" type="pres">
      <dgm:prSet presAssocID="{B0464712-B32F-4324-93E9-98DFFD13B9E2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ECEEEFA9-1BAB-4846-9A20-1E1F701DD083}" type="pres">
      <dgm:prSet presAssocID="{B0464712-B32F-4324-93E9-98DFFD13B9E2}" presName="negativeSpace" presStyleCnt="0"/>
      <dgm:spPr/>
    </dgm:pt>
    <dgm:pt modelId="{7ADBB8FC-31E1-4E3E-9920-96F4AC3C66C4}" type="pres">
      <dgm:prSet presAssocID="{B0464712-B32F-4324-93E9-98DFFD13B9E2}" presName="childText" presStyleLbl="conFgAcc1" presStyleIdx="1" presStyleCnt="3">
        <dgm:presLayoutVars>
          <dgm:bulletEnabled val="1"/>
        </dgm:presLayoutVars>
      </dgm:prSet>
      <dgm:spPr/>
    </dgm:pt>
    <dgm:pt modelId="{F736309E-E2F6-4BF5-A718-469635F41649}" type="pres">
      <dgm:prSet presAssocID="{4ADCF7C0-6412-4E3F-B09F-1B8E2ACAF3EE}" presName="spaceBetweenRectangles" presStyleCnt="0"/>
      <dgm:spPr/>
    </dgm:pt>
    <dgm:pt modelId="{E451E069-8ABC-416C-8B3A-B7980975CAEE}" type="pres">
      <dgm:prSet presAssocID="{BEB2F367-6510-4373-BE98-4D114BD9854C}" presName="parentLin" presStyleCnt="0"/>
      <dgm:spPr/>
    </dgm:pt>
    <dgm:pt modelId="{CA114DA5-2E24-4C50-BE46-33CCB4264E3F}" type="pres">
      <dgm:prSet presAssocID="{BEB2F367-6510-4373-BE98-4D114BD9854C}" presName="parentLeftMargin" presStyleLbl="node1" presStyleIdx="1" presStyleCnt="3"/>
      <dgm:spPr/>
    </dgm:pt>
    <dgm:pt modelId="{EB33878D-0306-43E1-B695-E05DB8DE931B}" type="pres">
      <dgm:prSet presAssocID="{BEB2F367-6510-4373-BE98-4D114BD9854C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BD6851D1-EA3E-4154-9530-8F9B477922E2}" type="pres">
      <dgm:prSet presAssocID="{BEB2F367-6510-4373-BE98-4D114BD9854C}" presName="negativeSpace" presStyleCnt="0"/>
      <dgm:spPr/>
    </dgm:pt>
    <dgm:pt modelId="{740733FF-7C7D-4086-9914-A36F1A55AA72}" type="pres">
      <dgm:prSet presAssocID="{BEB2F367-6510-4373-BE98-4D114BD9854C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484DFF07-6859-4D47-8D50-41980D1D4D20}" type="presOf" srcId="{37F7C44D-BE62-4E27-8B49-74674DE323A5}" destId="{609978FB-A303-4CF2-AE13-8D18CC32B1AE}" srcOrd="0" destOrd="0" presId="urn:microsoft.com/office/officeart/2005/8/layout/list1"/>
    <dgm:cxn modelId="{D248F122-63AC-4069-87F2-923386BE2F2B}" type="presOf" srcId="{84142E10-6602-4F5E-A5AE-1C4240C1B6CA}" destId="{740733FF-7C7D-4086-9914-A36F1A55AA72}" srcOrd="0" destOrd="0" presId="urn:microsoft.com/office/officeart/2005/8/layout/list1"/>
    <dgm:cxn modelId="{D631E335-C53A-4845-A628-A5AB632141F7}" srcId="{28FDC3E4-1472-4F60-BC83-961880506231}" destId="{B0464712-B32F-4324-93E9-98DFFD13B9E2}" srcOrd="1" destOrd="0" parTransId="{DA22D33D-0ECA-4395-835C-96C67B28D790}" sibTransId="{4ADCF7C0-6412-4E3F-B09F-1B8E2ACAF3EE}"/>
    <dgm:cxn modelId="{D54C923E-0AC1-447A-AD5B-6C0871D64B8D}" srcId="{28FDC3E4-1472-4F60-BC83-961880506231}" destId="{37F7C44D-BE62-4E27-8B49-74674DE323A5}" srcOrd="0" destOrd="0" parTransId="{A4B328B2-5BCC-417D-AEF3-FB5C9C67B939}" sibTransId="{984F545E-44DF-42D6-9025-2704F4663206}"/>
    <dgm:cxn modelId="{5E4A1963-53A8-4D0E-8EF3-95F562F6AFB3}" srcId="{BEB2F367-6510-4373-BE98-4D114BD9854C}" destId="{84142E10-6602-4F5E-A5AE-1C4240C1B6CA}" srcOrd="0" destOrd="0" parTransId="{98480C30-0C87-4C61-A8B0-B60A93784B40}" sibTransId="{F18D0E93-C08C-4B61-9CAB-23DA770D870A}"/>
    <dgm:cxn modelId="{33FA7A7A-DEB7-40D6-9DED-E540CDED8B23}" type="presOf" srcId="{00D9003D-8B73-4208-BE53-B89572D047DF}" destId="{7ADBB8FC-31E1-4E3E-9920-96F4AC3C66C4}" srcOrd="0" destOrd="0" presId="urn:microsoft.com/office/officeart/2005/8/layout/list1"/>
    <dgm:cxn modelId="{5303F682-583E-4767-927F-A4726EC03452}" type="presOf" srcId="{BEB2F367-6510-4373-BE98-4D114BD9854C}" destId="{EB33878D-0306-43E1-B695-E05DB8DE931B}" srcOrd="1" destOrd="0" presId="urn:microsoft.com/office/officeart/2005/8/layout/list1"/>
    <dgm:cxn modelId="{6AF15993-A112-4B47-B62E-710C92D3D888}" srcId="{B0464712-B32F-4324-93E9-98DFFD13B9E2}" destId="{00D9003D-8B73-4208-BE53-B89572D047DF}" srcOrd="0" destOrd="0" parTransId="{C7D5991C-2299-4A09-8F1C-154B65D37366}" sibTransId="{BB1C70FA-713E-4838-AFD7-24182B367857}"/>
    <dgm:cxn modelId="{9D3D7C93-1ACB-4AD1-B87B-4640DDC0C25F}" type="presOf" srcId="{28FDC3E4-1472-4F60-BC83-961880506231}" destId="{03F166AF-FE18-4BC8-BD65-AED503CB12F8}" srcOrd="0" destOrd="0" presId="urn:microsoft.com/office/officeart/2005/8/layout/list1"/>
    <dgm:cxn modelId="{358FAC98-5CDF-4DB6-8387-59CA578CFF88}" srcId="{28FDC3E4-1472-4F60-BC83-961880506231}" destId="{BEB2F367-6510-4373-BE98-4D114BD9854C}" srcOrd="2" destOrd="0" parTransId="{77AB2F09-C010-48B0-AB1A-EC6342447DD6}" sibTransId="{2B5192D5-37F3-4D3A-954C-C67D509C4885}"/>
    <dgm:cxn modelId="{7FDF80A3-BE7F-40CF-9828-1E31455EEFBD}" type="presOf" srcId="{B0464712-B32F-4324-93E9-98DFFD13B9E2}" destId="{47627B95-5A03-4D81-8442-BC4A501A68B2}" srcOrd="0" destOrd="0" presId="urn:microsoft.com/office/officeart/2005/8/layout/list1"/>
    <dgm:cxn modelId="{E0EFCBCC-BB23-4E05-ABB8-8352CA276853}" type="presOf" srcId="{37F7C44D-BE62-4E27-8B49-74674DE323A5}" destId="{ED3A46CE-67B5-4F76-A336-10D86FCBA4C9}" srcOrd="1" destOrd="0" presId="urn:microsoft.com/office/officeart/2005/8/layout/list1"/>
    <dgm:cxn modelId="{1130B6DC-1261-4B5C-B387-7CCC2E6DD9B4}" type="presOf" srcId="{B0464712-B32F-4324-93E9-98DFFD13B9E2}" destId="{91BFB6B1-2AB8-409C-8B38-7626CF80DC01}" srcOrd="1" destOrd="0" presId="urn:microsoft.com/office/officeart/2005/8/layout/list1"/>
    <dgm:cxn modelId="{62D7C4EB-962E-49EC-8AC6-59A404FDA27F}" type="presOf" srcId="{BEB2F367-6510-4373-BE98-4D114BD9854C}" destId="{CA114DA5-2E24-4C50-BE46-33CCB4264E3F}" srcOrd="0" destOrd="0" presId="urn:microsoft.com/office/officeart/2005/8/layout/list1"/>
    <dgm:cxn modelId="{4C6527A4-313E-4B93-902A-4924A6B7637A}" type="presParOf" srcId="{03F166AF-FE18-4BC8-BD65-AED503CB12F8}" destId="{505006B2-5694-4B00-B3B2-1FA0676027A4}" srcOrd="0" destOrd="0" presId="urn:microsoft.com/office/officeart/2005/8/layout/list1"/>
    <dgm:cxn modelId="{BD2FA69A-66C0-4C2C-8A11-38DBF8D08488}" type="presParOf" srcId="{505006B2-5694-4B00-B3B2-1FA0676027A4}" destId="{609978FB-A303-4CF2-AE13-8D18CC32B1AE}" srcOrd="0" destOrd="0" presId="urn:microsoft.com/office/officeart/2005/8/layout/list1"/>
    <dgm:cxn modelId="{3E1A70B4-0168-41B2-8A57-CC1A9A0391FE}" type="presParOf" srcId="{505006B2-5694-4B00-B3B2-1FA0676027A4}" destId="{ED3A46CE-67B5-4F76-A336-10D86FCBA4C9}" srcOrd="1" destOrd="0" presId="urn:microsoft.com/office/officeart/2005/8/layout/list1"/>
    <dgm:cxn modelId="{96971E13-4AC1-45DC-8D3B-2212F4EFE8F9}" type="presParOf" srcId="{03F166AF-FE18-4BC8-BD65-AED503CB12F8}" destId="{365C7D44-BFE2-457B-B8F7-DFA613A50052}" srcOrd="1" destOrd="0" presId="urn:microsoft.com/office/officeart/2005/8/layout/list1"/>
    <dgm:cxn modelId="{05FC0153-9318-493E-93AE-8326D97AAC72}" type="presParOf" srcId="{03F166AF-FE18-4BC8-BD65-AED503CB12F8}" destId="{C7ACBB80-9A74-4793-AE13-99C1EFEA462B}" srcOrd="2" destOrd="0" presId="urn:microsoft.com/office/officeart/2005/8/layout/list1"/>
    <dgm:cxn modelId="{1A22D9C4-889C-42BC-ADD9-CA803D9D0491}" type="presParOf" srcId="{03F166AF-FE18-4BC8-BD65-AED503CB12F8}" destId="{E84B3590-EEA6-4285-B90A-75C51961251D}" srcOrd="3" destOrd="0" presId="urn:microsoft.com/office/officeart/2005/8/layout/list1"/>
    <dgm:cxn modelId="{DB374B89-E933-4912-B6AB-53828475F4F4}" type="presParOf" srcId="{03F166AF-FE18-4BC8-BD65-AED503CB12F8}" destId="{77BE3EF2-5A9F-4867-81BF-D41F880DC3DB}" srcOrd="4" destOrd="0" presId="urn:microsoft.com/office/officeart/2005/8/layout/list1"/>
    <dgm:cxn modelId="{94E84FAC-7CC3-48C8-B7B0-1B5F93F23598}" type="presParOf" srcId="{77BE3EF2-5A9F-4867-81BF-D41F880DC3DB}" destId="{47627B95-5A03-4D81-8442-BC4A501A68B2}" srcOrd="0" destOrd="0" presId="urn:microsoft.com/office/officeart/2005/8/layout/list1"/>
    <dgm:cxn modelId="{31E6C8BA-777D-4630-AB1C-5EA5414FA715}" type="presParOf" srcId="{77BE3EF2-5A9F-4867-81BF-D41F880DC3DB}" destId="{91BFB6B1-2AB8-409C-8B38-7626CF80DC01}" srcOrd="1" destOrd="0" presId="urn:microsoft.com/office/officeart/2005/8/layout/list1"/>
    <dgm:cxn modelId="{DED41D2C-5C36-4151-AE2F-A0923AD2F76C}" type="presParOf" srcId="{03F166AF-FE18-4BC8-BD65-AED503CB12F8}" destId="{ECEEEFA9-1BAB-4846-9A20-1E1F701DD083}" srcOrd="5" destOrd="0" presId="urn:microsoft.com/office/officeart/2005/8/layout/list1"/>
    <dgm:cxn modelId="{B833309C-87DF-4FE5-AA28-6F7641B3EAC5}" type="presParOf" srcId="{03F166AF-FE18-4BC8-BD65-AED503CB12F8}" destId="{7ADBB8FC-31E1-4E3E-9920-96F4AC3C66C4}" srcOrd="6" destOrd="0" presId="urn:microsoft.com/office/officeart/2005/8/layout/list1"/>
    <dgm:cxn modelId="{22FBBB8F-1CFA-42C1-A425-915BDC45AD98}" type="presParOf" srcId="{03F166AF-FE18-4BC8-BD65-AED503CB12F8}" destId="{F736309E-E2F6-4BF5-A718-469635F41649}" srcOrd="7" destOrd="0" presId="urn:microsoft.com/office/officeart/2005/8/layout/list1"/>
    <dgm:cxn modelId="{28C7D4C5-8F36-4569-821A-1A771901C65E}" type="presParOf" srcId="{03F166AF-FE18-4BC8-BD65-AED503CB12F8}" destId="{E451E069-8ABC-416C-8B3A-B7980975CAEE}" srcOrd="8" destOrd="0" presId="urn:microsoft.com/office/officeart/2005/8/layout/list1"/>
    <dgm:cxn modelId="{6D7955BD-B6D0-4E91-9207-87F7C7E47653}" type="presParOf" srcId="{E451E069-8ABC-416C-8B3A-B7980975CAEE}" destId="{CA114DA5-2E24-4C50-BE46-33CCB4264E3F}" srcOrd="0" destOrd="0" presId="urn:microsoft.com/office/officeart/2005/8/layout/list1"/>
    <dgm:cxn modelId="{3040017D-6C19-461C-8F9B-02B6B8132580}" type="presParOf" srcId="{E451E069-8ABC-416C-8B3A-B7980975CAEE}" destId="{EB33878D-0306-43E1-B695-E05DB8DE931B}" srcOrd="1" destOrd="0" presId="urn:microsoft.com/office/officeart/2005/8/layout/list1"/>
    <dgm:cxn modelId="{1F17B698-FE17-4EF7-B19E-FDFDF3B5F38F}" type="presParOf" srcId="{03F166AF-FE18-4BC8-BD65-AED503CB12F8}" destId="{BD6851D1-EA3E-4154-9530-8F9B477922E2}" srcOrd="9" destOrd="0" presId="urn:microsoft.com/office/officeart/2005/8/layout/list1"/>
    <dgm:cxn modelId="{0BDC20D5-9C80-410B-ACB8-86C9129ACAEB}" type="presParOf" srcId="{03F166AF-FE18-4BC8-BD65-AED503CB12F8}" destId="{740733FF-7C7D-4086-9914-A36F1A55AA72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28FDC3E4-1472-4F60-BC83-961880506231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7F7C44D-BE62-4E27-8B49-74674DE323A5}">
      <dgm:prSet custT="1"/>
      <dgm:spPr/>
      <dgm:t>
        <a:bodyPr/>
        <a:lstStyle/>
        <a:p>
          <a:r>
            <a:rPr lang="en-US" sz="1800" dirty="0"/>
            <a:t>Illness Anxiety Disorder prevalence is about 1.3 % to 10% of general population</a:t>
          </a:r>
        </a:p>
      </dgm:t>
      <dgm:extLst>
        <a:ext uri="{E40237B7-FDA0-4F09-8148-C483321AD2D9}">
          <dgm14:cNvPr xmlns:dgm14="http://schemas.microsoft.com/office/drawing/2010/diagram" id="0" name="" descr="The estimated prevalence rate of somatic disorders is 5-7%&#10;"/>
        </a:ext>
      </dgm:extLst>
    </dgm:pt>
    <dgm:pt modelId="{A4B328B2-5BCC-417D-AEF3-FB5C9C67B939}" type="parTrans" cxnId="{D54C923E-0AC1-447A-AD5B-6C0871D64B8D}">
      <dgm:prSet/>
      <dgm:spPr/>
      <dgm:t>
        <a:bodyPr/>
        <a:lstStyle/>
        <a:p>
          <a:endParaRPr lang="en-US"/>
        </a:p>
      </dgm:t>
    </dgm:pt>
    <dgm:pt modelId="{984F545E-44DF-42D6-9025-2704F4663206}" type="sibTrans" cxnId="{D54C923E-0AC1-447A-AD5B-6C0871D64B8D}">
      <dgm:prSet/>
      <dgm:spPr/>
      <dgm:t>
        <a:bodyPr/>
        <a:lstStyle/>
        <a:p>
          <a:endParaRPr lang="en-US"/>
        </a:p>
      </dgm:t>
    </dgm:pt>
    <dgm:pt modelId="{B0464712-B32F-4324-93E9-98DFFD13B9E2}">
      <dgm:prSet custT="1"/>
      <dgm:spPr/>
      <dgm:t>
        <a:bodyPr/>
        <a:lstStyle/>
        <a:p>
          <a:r>
            <a:rPr lang="en-US" sz="1800" dirty="0"/>
            <a:t>Functional Neurological Symptom disorder prevalence is unknown, but In the US and northern Europe, transient functional neurological symptoms are seen in 4-12 of every 100,000 individuals.</a:t>
          </a:r>
        </a:p>
      </dgm:t>
    </dgm:pt>
    <dgm:pt modelId="{DA22D33D-0ECA-4395-835C-96C67B28D790}" type="parTrans" cxnId="{D631E335-C53A-4845-A628-A5AB632141F7}">
      <dgm:prSet/>
      <dgm:spPr/>
      <dgm:t>
        <a:bodyPr/>
        <a:lstStyle/>
        <a:p>
          <a:endParaRPr lang="en-US"/>
        </a:p>
      </dgm:t>
    </dgm:pt>
    <dgm:pt modelId="{4ADCF7C0-6412-4E3F-B09F-1B8E2ACAF3EE}" type="sibTrans" cxnId="{D631E335-C53A-4845-A628-A5AB632141F7}">
      <dgm:prSet/>
      <dgm:spPr/>
      <dgm:t>
        <a:bodyPr/>
        <a:lstStyle/>
        <a:p>
          <a:endParaRPr lang="en-US"/>
        </a:p>
      </dgm:t>
    </dgm:pt>
    <dgm:pt modelId="{00D9003D-8B73-4208-BE53-B89572D047DF}">
      <dgm:prSet/>
      <dgm:spPr/>
      <dgm:t>
        <a:bodyPr/>
        <a:lstStyle/>
        <a:p>
          <a:endParaRPr lang="en-US" dirty="0"/>
        </a:p>
      </dgm:t>
      <dgm:extLst>
        <a:ext uri="{E40237B7-FDA0-4F09-8148-C483321AD2D9}">
          <dgm14:cNvPr xmlns:dgm14="http://schemas.microsoft.com/office/drawing/2010/diagram" id="0" name="" descr="It is incredible rare although about 8% of those admitted to inpatient psychiatric units present with factitious symptoms &#10;"/>
        </a:ext>
      </dgm:extLst>
    </dgm:pt>
    <dgm:pt modelId="{C7D5991C-2299-4A09-8F1C-154B65D37366}" type="parTrans" cxnId="{6AF15993-A112-4B47-B62E-710C92D3D888}">
      <dgm:prSet/>
      <dgm:spPr/>
      <dgm:t>
        <a:bodyPr/>
        <a:lstStyle/>
        <a:p>
          <a:endParaRPr lang="en-US"/>
        </a:p>
      </dgm:t>
    </dgm:pt>
    <dgm:pt modelId="{BB1C70FA-713E-4838-AFD7-24182B367857}" type="sibTrans" cxnId="{6AF15993-A112-4B47-B62E-710C92D3D888}">
      <dgm:prSet/>
      <dgm:spPr/>
      <dgm:t>
        <a:bodyPr/>
        <a:lstStyle/>
        <a:p>
          <a:endParaRPr lang="en-US"/>
        </a:p>
      </dgm:t>
    </dgm:pt>
    <dgm:pt modelId="{BEB2F367-6510-4373-BE98-4D114BD9854C}">
      <dgm:prSet custT="1"/>
      <dgm:spPr/>
      <dgm:t>
        <a:bodyPr/>
        <a:lstStyle/>
        <a:p>
          <a:r>
            <a:rPr lang="en-US" sz="2000"/>
            <a:t>Gender Differences</a:t>
          </a:r>
        </a:p>
      </dgm:t>
    </dgm:pt>
    <dgm:pt modelId="{77AB2F09-C010-48B0-AB1A-EC6342447DD6}" type="parTrans" cxnId="{358FAC98-5CDF-4DB6-8387-59CA578CFF88}">
      <dgm:prSet/>
      <dgm:spPr/>
      <dgm:t>
        <a:bodyPr/>
        <a:lstStyle/>
        <a:p>
          <a:endParaRPr lang="en-US"/>
        </a:p>
      </dgm:t>
    </dgm:pt>
    <dgm:pt modelId="{2B5192D5-37F3-4D3A-954C-C67D509C4885}" type="sibTrans" cxnId="{358FAC98-5CDF-4DB6-8387-59CA578CFF88}">
      <dgm:prSet/>
      <dgm:spPr/>
      <dgm:t>
        <a:bodyPr/>
        <a:lstStyle/>
        <a:p>
          <a:endParaRPr lang="en-US"/>
        </a:p>
      </dgm:t>
    </dgm:pt>
    <dgm:pt modelId="{84142E10-6602-4F5E-A5AE-1C4240C1B6CA}">
      <dgm:prSet custT="1"/>
      <dgm:spPr/>
      <dgm:t>
        <a:bodyPr/>
        <a:lstStyle/>
        <a:p>
          <a:r>
            <a:rPr lang="en-US" sz="1800" dirty="0"/>
            <a:t>Illness anxiety disorder is equal among males and females</a:t>
          </a:r>
        </a:p>
      </dgm:t>
      <dgm:extLst>
        <a:ext uri="{E40237B7-FDA0-4F09-8148-C483321AD2D9}">
          <dgm14:cNvPr xmlns:dgm14="http://schemas.microsoft.com/office/drawing/2010/diagram" id="0" name="" descr="Females report more somatic symptoms than males, and therefore are more likely to be diagnosed with somatic symptom disorder.&#10;The prevalence of illness anxiety disorder is the same between genders&#10;"/>
        </a:ext>
      </dgm:extLst>
    </dgm:pt>
    <dgm:pt modelId="{98480C30-0C87-4C61-A8B0-B60A93784B40}" type="parTrans" cxnId="{5E4A1963-53A8-4D0E-8EF3-95F562F6AFB3}">
      <dgm:prSet/>
      <dgm:spPr/>
      <dgm:t>
        <a:bodyPr/>
        <a:lstStyle/>
        <a:p>
          <a:endParaRPr lang="en-US"/>
        </a:p>
      </dgm:t>
    </dgm:pt>
    <dgm:pt modelId="{F18D0E93-C08C-4B61-9CAB-23DA770D870A}" type="sibTrans" cxnId="{5E4A1963-53A8-4D0E-8EF3-95F562F6AFB3}">
      <dgm:prSet/>
      <dgm:spPr/>
      <dgm:t>
        <a:bodyPr/>
        <a:lstStyle/>
        <a:p>
          <a:endParaRPr lang="en-US"/>
        </a:p>
      </dgm:t>
    </dgm:pt>
    <dgm:pt modelId="{03F166AF-FE18-4BC8-BD65-AED503CB12F8}" type="pres">
      <dgm:prSet presAssocID="{28FDC3E4-1472-4F60-BC83-961880506231}" presName="linear" presStyleCnt="0">
        <dgm:presLayoutVars>
          <dgm:dir/>
          <dgm:animLvl val="lvl"/>
          <dgm:resizeHandles val="exact"/>
        </dgm:presLayoutVars>
      </dgm:prSet>
      <dgm:spPr/>
    </dgm:pt>
    <dgm:pt modelId="{505006B2-5694-4B00-B3B2-1FA0676027A4}" type="pres">
      <dgm:prSet presAssocID="{37F7C44D-BE62-4E27-8B49-74674DE323A5}" presName="parentLin" presStyleCnt="0"/>
      <dgm:spPr/>
    </dgm:pt>
    <dgm:pt modelId="{609978FB-A303-4CF2-AE13-8D18CC32B1AE}" type="pres">
      <dgm:prSet presAssocID="{37F7C44D-BE62-4E27-8B49-74674DE323A5}" presName="parentLeftMargin" presStyleLbl="node1" presStyleIdx="0" presStyleCnt="3"/>
      <dgm:spPr/>
    </dgm:pt>
    <dgm:pt modelId="{ED3A46CE-67B5-4F76-A336-10D86FCBA4C9}" type="pres">
      <dgm:prSet presAssocID="{37F7C44D-BE62-4E27-8B49-74674DE323A5}" presName="parentText" presStyleLbl="node1" presStyleIdx="0" presStyleCnt="3" custScaleX="118005" custScaleY="261327" custLinFactNeighborX="6934" custLinFactNeighborY="-73752">
        <dgm:presLayoutVars>
          <dgm:chMax val="0"/>
          <dgm:bulletEnabled val="1"/>
        </dgm:presLayoutVars>
      </dgm:prSet>
      <dgm:spPr/>
    </dgm:pt>
    <dgm:pt modelId="{365C7D44-BFE2-457B-B8F7-DFA613A50052}" type="pres">
      <dgm:prSet presAssocID="{37F7C44D-BE62-4E27-8B49-74674DE323A5}" presName="negativeSpace" presStyleCnt="0"/>
      <dgm:spPr/>
    </dgm:pt>
    <dgm:pt modelId="{C7ACBB80-9A74-4793-AE13-99C1EFEA462B}" type="pres">
      <dgm:prSet presAssocID="{37F7C44D-BE62-4E27-8B49-74674DE323A5}" presName="childText" presStyleLbl="conFgAcc1" presStyleIdx="0" presStyleCnt="3">
        <dgm:presLayoutVars>
          <dgm:bulletEnabled val="1"/>
        </dgm:presLayoutVars>
      </dgm:prSet>
      <dgm:spPr/>
    </dgm:pt>
    <dgm:pt modelId="{E84B3590-EEA6-4285-B90A-75C51961251D}" type="pres">
      <dgm:prSet presAssocID="{984F545E-44DF-42D6-9025-2704F4663206}" presName="spaceBetweenRectangles" presStyleCnt="0"/>
      <dgm:spPr/>
    </dgm:pt>
    <dgm:pt modelId="{77BE3EF2-5A9F-4867-81BF-D41F880DC3DB}" type="pres">
      <dgm:prSet presAssocID="{B0464712-B32F-4324-93E9-98DFFD13B9E2}" presName="parentLin" presStyleCnt="0"/>
      <dgm:spPr/>
    </dgm:pt>
    <dgm:pt modelId="{47627B95-5A03-4D81-8442-BC4A501A68B2}" type="pres">
      <dgm:prSet presAssocID="{B0464712-B32F-4324-93E9-98DFFD13B9E2}" presName="parentLeftMargin" presStyleLbl="node1" presStyleIdx="0" presStyleCnt="3"/>
      <dgm:spPr/>
    </dgm:pt>
    <dgm:pt modelId="{91BFB6B1-2AB8-409C-8B38-7626CF80DC01}" type="pres">
      <dgm:prSet presAssocID="{B0464712-B32F-4324-93E9-98DFFD13B9E2}" presName="parentText" presStyleLbl="node1" presStyleIdx="1" presStyleCnt="3" custScaleX="130621" custScaleY="352891" custLinFactNeighborX="3464" custLinFactNeighborY="-40754">
        <dgm:presLayoutVars>
          <dgm:chMax val="0"/>
          <dgm:bulletEnabled val="1"/>
        </dgm:presLayoutVars>
      </dgm:prSet>
      <dgm:spPr/>
    </dgm:pt>
    <dgm:pt modelId="{ECEEEFA9-1BAB-4846-9A20-1E1F701DD083}" type="pres">
      <dgm:prSet presAssocID="{B0464712-B32F-4324-93E9-98DFFD13B9E2}" presName="negativeSpace" presStyleCnt="0"/>
      <dgm:spPr/>
    </dgm:pt>
    <dgm:pt modelId="{7ADBB8FC-31E1-4E3E-9920-96F4AC3C66C4}" type="pres">
      <dgm:prSet presAssocID="{B0464712-B32F-4324-93E9-98DFFD13B9E2}" presName="childText" presStyleLbl="conFgAcc1" presStyleIdx="1" presStyleCnt="3">
        <dgm:presLayoutVars>
          <dgm:bulletEnabled val="1"/>
        </dgm:presLayoutVars>
      </dgm:prSet>
      <dgm:spPr/>
    </dgm:pt>
    <dgm:pt modelId="{F736309E-E2F6-4BF5-A718-469635F41649}" type="pres">
      <dgm:prSet presAssocID="{4ADCF7C0-6412-4E3F-B09F-1B8E2ACAF3EE}" presName="spaceBetweenRectangles" presStyleCnt="0"/>
      <dgm:spPr/>
    </dgm:pt>
    <dgm:pt modelId="{E451E069-8ABC-416C-8B3A-B7980975CAEE}" type="pres">
      <dgm:prSet presAssocID="{BEB2F367-6510-4373-BE98-4D114BD9854C}" presName="parentLin" presStyleCnt="0"/>
      <dgm:spPr/>
    </dgm:pt>
    <dgm:pt modelId="{CA114DA5-2E24-4C50-BE46-33CCB4264E3F}" type="pres">
      <dgm:prSet presAssocID="{BEB2F367-6510-4373-BE98-4D114BD9854C}" presName="parentLeftMargin" presStyleLbl="node1" presStyleIdx="1" presStyleCnt="3"/>
      <dgm:spPr/>
    </dgm:pt>
    <dgm:pt modelId="{EB33878D-0306-43E1-B695-E05DB8DE931B}" type="pres">
      <dgm:prSet presAssocID="{BEB2F367-6510-4373-BE98-4D114BD9854C}" presName="parentText" presStyleLbl="node1" presStyleIdx="2" presStyleCnt="3" custScaleY="179881" custLinFactNeighborX="0" custLinFactNeighborY="-3025">
        <dgm:presLayoutVars>
          <dgm:chMax val="0"/>
          <dgm:bulletEnabled val="1"/>
        </dgm:presLayoutVars>
      </dgm:prSet>
      <dgm:spPr/>
    </dgm:pt>
    <dgm:pt modelId="{BD6851D1-EA3E-4154-9530-8F9B477922E2}" type="pres">
      <dgm:prSet presAssocID="{BEB2F367-6510-4373-BE98-4D114BD9854C}" presName="negativeSpace" presStyleCnt="0"/>
      <dgm:spPr/>
    </dgm:pt>
    <dgm:pt modelId="{740733FF-7C7D-4086-9914-A36F1A55AA72}" type="pres">
      <dgm:prSet presAssocID="{BEB2F367-6510-4373-BE98-4D114BD9854C}" presName="childText" presStyleLbl="conFgAcc1" presStyleIdx="2" presStyleCnt="3" custScaleY="197041">
        <dgm:presLayoutVars>
          <dgm:bulletEnabled val="1"/>
        </dgm:presLayoutVars>
      </dgm:prSet>
      <dgm:spPr/>
    </dgm:pt>
  </dgm:ptLst>
  <dgm:cxnLst>
    <dgm:cxn modelId="{484DFF07-6859-4D47-8D50-41980D1D4D20}" type="presOf" srcId="{37F7C44D-BE62-4E27-8B49-74674DE323A5}" destId="{609978FB-A303-4CF2-AE13-8D18CC32B1AE}" srcOrd="0" destOrd="0" presId="urn:microsoft.com/office/officeart/2005/8/layout/list1"/>
    <dgm:cxn modelId="{D248F122-63AC-4069-87F2-923386BE2F2B}" type="presOf" srcId="{84142E10-6602-4F5E-A5AE-1C4240C1B6CA}" destId="{740733FF-7C7D-4086-9914-A36F1A55AA72}" srcOrd="0" destOrd="0" presId="urn:microsoft.com/office/officeart/2005/8/layout/list1"/>
    <dgm:cxn modelId="{D631E335-C53A-4845-A628-A5AB632141F7}" srcId="{28FDC3E4-1472-4F60-BC83-961880506231}" destId="{B0464712-B32F-4324-93E9-98DFFD13B9E2}" srcOrd="1" destOrd="0" parTransId="{DA22D33D-0ECA-4395-835C-96C67B28D790}" sibTransId="{4ADCF7C0-6412-4E3F-B09F-1B8E2ACAF3EE}"/>
    <dgm:cxn modelId="{D54C923E-0AC1-447A-AD5B-6C0871D64B8D}" srcId="{28FDC3E4-1472-4F60-BC83-961880506231}" destId="{37F7C44D-BE62-4E27-8B49-74674DE323A5}" srcOrd="0" destOrd="0" parTransId="{A4B328B2-5BCC-417D-AEF3-FB5C9C67B939}" sibTransId="{984F545E-44DF-42D6-9025-2704F4663206}"/>
    <dgm:cxn modelId="{5E4A1963-53A8-4D0E-8EF3-95F562F6AFB3}" srcId="{BEB2F367-6510-4373-BE98-4D114BD9854C}" destId="{84142E10-6602-4F5E-A5AE-1C4240C1B6CA}" srcOrd="0" destOrd="0" parTransId="{98480C30-0C87-4C61-A8B0-B60A93784B40}" sibTransId="{F18D0E93-C08C-4B61-9CAB-23DA770D870A}"/>
    <dgm:cxn modelId="{33FA7A7A-DEB7-40D6-9DED-E540CDED8B23}" type="presOf" srcId="{00D9003D-8B73-4208-BE53-B89572D047DF}" destId="{7ADBB8FC-31E1-4E3E-9920-96F4AC3C66C4}" srcOrd="0" destOrd="0" presId="urn:microsoft.com/office/officeart/2005/8/layout/list1"/>
    <dgm:cxn modelId="{5303F682-583E-4767-927F-A4726EC03452}" type="presOf" srcId="{BEB2F367-6510-4373-BE98-4D114BD9854C}" destId="{EB33878D-0306-43E1-B695-E05DB8DE931B}" srcOrd="1" destOrd="0" presId="urn:microsoft.com/office/officeart/2005/8/layout/list1"/>
    <dgm:cxn modelId="{6AF15993-A112-4B47-B62E-710C92D3D888}" srcId="{B0464712-B32F-4324-93E9-98DFFD13B9E2}" destId="{00D9003D-8B73-4208-BE53-B89572D047DF}" srcOrd="0" destOrd="0" parTransId="{C7D5991C-2299-4A09-8F1C-154B65D37366}" sibTransId="{BB1C70FA-713E-4838-AFD7-24182B367857}"/>
    <dgm:cxn modelId="{9D3D7C93-1ACB-4AD1-B87B-4640DDC0C25F}" type="presOf" srcId="{28FDC3E4-1472-4F60-BC83-961880506231}" destId="{03F166AF-FE18-4BC8-BD65-AED503CB12F8}" srcOrd="0" destOrd="0" presId="urn:microsoft.com/office/officeart/2005/8/layout/list1"/>
    <dgm:cxn modelId="{358FAC98-5CDF-4DB6-8387-59CA578CFF88}" srcId="{28FDC3E4-1472-4F60-BC83-961880506231}" destId="{BEB2F367-6510-4373-BE98-4D114BD9854C}" srcOrd="2" destOrd="0" parTransId="{77AB2F09-C010-48B0-AB1A-EC6342447DD6}" sibTransId="{2B5192D5-37F3-4D3A-954C-C67D509C4885}"/>
    <dgm:cxn modelId="{7FDF80A3-BE7F-40CF-9828-1E31455EEFBD}" type="presOf" srcId="{B0464712-B32F-4324-93E9-98DFFD13B9E2}" destId="{47627B95-5A03-4D81-8442-BC4A501A68B2}" srcOrd="0" destOrd="0" presId="urn:microsoft.com/office/officeart/2005/8/layout/list1"/>
    <dgm:cxn modelId="{E0EFCBCC-BB23-4E05-ABB8-8352CA276853}" type="presOf" srcId="{37F7C44D-BE62-4E27-8B49-74674DE323A5}" destId="{ED3A46CE-67B5-4F76-A336-10D86FCBA4C9}" srcOrd="1" destOrd="0" presId="urn:microsoft.com/office/officeart/2005/8/layout/list1"/>
    <dgm:cxn modelId="{1130B6DC-1261-4B5C-B387-7CCC2E6DD9B4}" type="presOf" srcId="{B0464712-B32F-4324-93E9-98DFFD13B9E2}" destId="{91BFB6B1-2AB8-409C-8B38-7626CF80DC01}" srcOrd="1" destOrd="0" presId="urn:microsoft.com/office/officeart/2005/8/layout/list1"/>
    <dgm:cxn modelId="{62D7C4EB-962E-49EC-8AC6-59A404FDA27F}" type="presOf" srcId="{BEB2F367-6510-4373-BE98-4D114BD9854C}" destId="{CA114DA5-2E24-4C50-BE46-33CCB4264E3F}" srcOrd="0" destOrd="0" presId="urn:microsoft.com/office/officeart/2005/8/layout/list1"/>
    <dgm:cxn modelId="{4C6527A4-313E-4B93-902A-4924A6B7637A}" type="presParOf" srcId="{03F166AF-FE18-4BC8-BD65-AED503CB12F8}" destId="{505006B2-5694-4B00-B3B2-1FA0676027A4}" srcOrd="0" destOrd="0" presId="urn:microsoft.com/office/officeart/2005/8/layout/list1"/>
    <dgm:cxn modelId="{BD2FA69A-66C0-4C2C-8A11-38DBF8D08488}" type="presParOf" srcId="{505006B2-5694-4B00-B3B2-1FA0676027A4}" destId="{609978FB-A303-4CF2-AE13-8D18CC32B1AE}" srcOrd="0" destOrd="0" presId="urn:microsoft.com/office/officeart/2005/8/layout/list1"/>
    <dgm:cxn modelId="{3E1A70B4-0168-41B2-8A57-CC1A9A0391FE}" type="presParOf" srcId="{505006B2-5694-4B00-B3B2-1FA0676027A4}" destId="{ED3A46CE-67B5-4F76-A336-10D86FCBA4C9}" srcOrd="1" destOrd="0" presId="urn:microsoft.com/office/officeart/2005/8/layout/list1"/>
    <dgm:cxn modelId="{96971E13-4AC1-45DC-8D3B-2212F4EFE8F9}" type="presParOf" srcId="{03F166AF-FE18-4BC8-BD65-AED503CB12F8}" destId="{365C7D44-BFE2-457B-B8F7-DFA613A50052}" srcOrd="1" destOrd="0" presId="urn:microsoft.com/office/officeart/2005/8/layout/list1"/>
    <dgm:cxn modelId="{05FC0153-9318-493E-93AE-8326D97AAC72}" type="presParOf" srcId="{03F166AF-FE18-4BC8-BD65-AED503CB12F8}" destId="{C7ACBB80-9A74-4793-AE13-99C1EFEA462B}" srcOrd="2" destOrd="0" presId="urn:microsoft.com/office/officeart/2005/8/layout/list1"/>
    <dgm:cxn modelId="{1A22D9C4-889C-42BC-ADD9-CA803D9D0491}" type="presParOf" srcId="{03F166AF-FE18-4BC8-BD65-AED503CB12F8}" destId="{E84B3590-EEA6-4285-B90A-75C51961251D}" srcOrd="3" destOrd="0" presId="urn:microsoft.com/office/officeart/2005/8/layout/list1"/>
    <dgm:cxn modelId="{DB374B89-E933-4912-B6AB-53828475F4F4}" type="presParOf" srcId="{03F166AF-FE18-4BC8-BD65-AED503CB12F8}" destId="{77BE3EF2-5A9F-4867-81BF-D41F880DC3DB}" srcOrd="4" destOrd="0" presId="urn:microsoft.com/office/officeart/2005/8/layout/list1"/>
    <dgm:cxn modelId="{94E84FAC-7CC3-48C8-B7B0-1B5F93F23598}" type="presParOf" srcId="{77BE3EF2-5A9F-4867-81BF-D41F880DC3DB}" destId="{47627B95-5A03-4D81-8442-BC4A501A68B2}" srcOrd="0" destOrd="0" presId="urn:microsoft.com/office/officeart/2005/8/layout/list1"/>
    <dgm:cxn modelId="{31E6C8BA-777D-4630-AB1C-5EA5414FA715}" type="presParOf" srcId="{77BE3EF2-5A9F-4867-81BF-D41F880DC3DB}" destId="{91BFB6B1-2AB8-409C-8B38-7626CF80DC01}" srcOrd="1" destOrd="0" presId="urn:microsoft.com/office/officeart/2005/8/layout/list1"/>
    <dgm:cxn modelId="{DED41D2C-5C36-4151-AE2F-A0923AD2F76C}" type="presParOf" srcId="{03F166AF-FE18-4BC8-BD65-AED503CB12F8}" destId="{ECEEEFA9-1BAB-4846-9A20-1E1F701DD083}" srcOrd="5" destOrd="0" presId="urn:microsoft.com/office/officeart/2005/8/layout/list1"/>
    <dgm:cxn modelId="{B833309C-87DF-4FE5-AA28-6F7641B3EAC5}" type="presParOf" srcId="{03F166AF-FE18-4BC8-BD65-AED503CB12F8}" destId="{7ADBB8FC-31E1-4E3E-9920-96F4AC3C66C4}" srcOrd="6" destOrd="0" presId="urn:microsoft.com/office/officeart/2005/8/layout/list1"/>
    <dgm:cxn modelId="{22FBBB8F-1CFA-42C1-A425-915BDC45AD98}" type="presParOf" srcId="{03F166AF-FE18-4BC8-BD65-AED503CB12F8}" destId="{F736309E-E2F6-4BF5-A718-469635F41649}" srcOrd="7" destOrd="0" presId="urn:microsoft.com/office/officeart/2005/8/layout/list1"/>
    <dgm:cxn modelId="{28C7D4C5-8F36-4569-821A-1A771901C65E}" type="presParOf" srcId="{03F166AF-FE18-4BC8-BD65-AED503CB12F8}" destId="{E451E069-8ABC-416C-8B3A-B7980975CAEE}" srcOrd="8" destOrd="0" presId="urn:microsoft.com/office/officeart/2005/8/layout/list1"/>
    <dgm:cxn modelId="{6D7955BD-B6D0-4E91-9207-87F7C7E47653}" type="presParOf" srcId="{E451E069-8ABC-416C-8B3A-B7980975CAEE}" destId="{CA114DA5-2E24-4C50-BE46-33CCB4264E3F}" srcOrd="0" destOrd="0" presId="urn:microsoft.com/office/officeart/2005/8/layout/list1"/>
    <dgm:cxn modelId="{3040017D-6C19-461C-8F9B-02B6B8132580}" type="presParOf" srcId="{E451E069-8ABC-416C-8B3A-B7980975CAEE}" destId="{EB33878D-0306-43E1-B695-E05DB8DE931B}" srcOrd="1" destOrd="0" presId="urn:microsoft.com/office/officeart/2005/8/layout/list1"/>
    <dgm:cxn modelId="{1F17B698-FE17-4EF7-B19E-FDFDF3B5F38F}" type="presParOf" srcId="{03F166AF-FE18-4BC8-BD65-AED503CB12F8}" destId="{BD6851D1-EA3E-4154-9530-8F9B477922E2}" srcOrd="9" destOrd="0" presId="urn:microsoft.com/office/officeart/2005/8/layout/list1"/>
    <dgm:cxn modelId="{0BDC20D5-9C80-410B-ACB8-86C9129ACAEB}" type="presParOf" srcId="{03F166AF-FE18-4BC8-BD65-AED503CB12F8}" destId="{740733FF-7C7D-4086-9914-A36F1A55AA72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1A7D5794-B2B9-4DB0-B35C-63FA6C75A8EA}" type="doc">
      <dgm:prSet loTypeId="urn:microsoft.com/office/officeart/2005/8/layout/hList1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428969C4-162D-4353-B052-E8D95A0DD1BE}">
      <dgm:prSet/>
      <dgm:spPr/>
      <dgm:t>
        <a:bodyPr/>
        <a:lstStyle/>
        <a:p>
          <a:r>
            <a:rPr lang="en-US" dirty="0"/>
            <a:t>Psychodynamic </a:t>
          </a:r>
        </a:p>
      </dgm:t>
    </dgm:pt>
    <dgm:pt modelId="{EC0A9140-6907-4482-BE2B-0162EA9779FE}" type="parTrans" cxnId="{E9DF673B-4041-4270-B592-4514EE44D2E5}">
      <dgm:prSet/>
      <dgm:spPr/>
      <dgm:t>
        <a:bodyPr/>
        <a:lstStyle/>
        <a:p>
          <a:endParaRPr lang="en-US"/>
        </a:p>
      </dgm:t>
    </dgm:pt>
    <dgm:pt modelId="{A36C9124-5441-4BEC-8CC0-E8A514C07C6E}" type="sibTrans" cxnId="{E9DF673B-4041-4270-B592-4514EE44D2E5}">
      <dgm:prSet/>
      <dgm:spPr/>
      <dgm:t>
        <a:bodyPr/>
        <a:lstStyle/>
        <a:p>
          <a:endParaRPr lang="en-US"/>
        </a:p>
      </dgm:t>
    </dgm:pt>
    <dgm:pt modelId="{F896F8B9-EFC8-402A-9A4B-8A37E24058E0}">
      <dgm:prSet/>
      <dgm:spPr/>
      <dgm:t>
        <a:bodyPr/>
        <a:lstStyle/>
        <a:p>
          <a:r>
            <a:rPr lang="en-US" dirty="0"/>
            <a:t>Suggests that somatic symptoms present as a response against unconscious emotional issues </a:t>
          </a:r>
        </a:p>
      </dgm:t>
      <dgm:extLst>
        <a:ext uri="{E40237B7-FDA0-4F09-8148-C483321AD2D9}">
          <dgm14:cNvPr xmlns:dgm14="http://schemas.microsoft.com/office/drawing/2010/diagram" id="0" name="" descr="Psychodynamic etiology: Suggests that somatic symptoms present as a response against unconscious emotional issues &#10;What initiates and maintains somatic symptoms?&#10; Primary gain  produce internal motivators and provides protection from the anxiety or emotional symptoms &#10; Secondary gain  can range from attention and sympathy, to missed work, to obtained financial assistance, etc. &#10;"/>
        </a:ext>
      </dgm:extLst>
    </dgm:pt>
    <dgm:pt modelId="{983EF533-DC97-44C7-B7B4-6D5332E188B9}" type="parTrans" cxnId="{E19647CD-B262-46AF-AEBB-D0FE4576FEC1}">
      <dgm:prSet/>
      <dgm:spPr/>
      <dgm:t>
        <a:bodyPr/>
        <a:lstStyle/>
        <a:p>
          <a:endParaRPr lang="en-US"/>
        </a:p>
      </dgm:t>
    </dgm:pt>
    <dgm:pt modelId="{8381313B-D5F8-407E-9CC5-31B8DD61CBE7}" type="sibTrans" cxnId="{E19647CD-B262-46AF-AEBB-D0FE4576FEC1}">
      <dgm:prSet/>
      <dgm:spPr/>
      <dgm:t>
        <a:bodyPr/>
        <a:lstStyle/>
        <a:p>
          <a:endParaRPr lang="en-US"/>
        </a:p>
      </dgm:t>
    </dgm:pt>
    <dgm:pt modelId="{8B44D133-CA6C-4536-B2AA-E2F856DF6C31}">
      <dgm:prSet/>
      <dgm:spPr/>
      <dgm:t>
        <a:bodyPr/>
        <a:lstStyle/>
        <a:p>
          <a:r>
            <a:rPr lang="en-US" dirty="0"/>
            <a:t>What initiates and maintains somatic symptoms?</a:t>
          </a:r>
        </a:p>
      </dgm:t>
    </dgm:pt>
    <dgm:pt modelId="{AC68FBE5-F542-4655-8B14-EDEB8164DE50}" type="parTrans" cxnId="{B48DD1C0-C342-4483-A908-3A7F3CDAC795}">
      <dgm:prSet/>
      <dgm:spPr/>
      <dgm:t>
        <a:bodyPr/>
        <a:lstStyle/>
        <a:p>
          <a:endParaRPr lang="en-US"/>
        </a:p>
      </dgm:t>
    </dgm:pt>
    <dgm:pt modelId="{EE0EF7B3-199C-4D39-A020-4FEFA23D73FE}" type="sibTrans" cxnId="{B48DD1C0-C342-4483-A908-3A7F3CDAC795}">
      <dgm:prSet/>
      <dgm:spPr/>
      <dgm:t>
        <a:bodyPr/>
        <a:lstStyle/>
        <a:p>
          <a:endParaRPr lang="en-US"/>
        </a:p>
      </dgm:t>
    </dgm:pt>
    <dgm:pt modelId="{F0D2B8E2-B2C2-41E8-8DC1-F229C7581D98}">
      <dgm:prSet/>
      <dgm:spPr/>
      <dgm:t>
        <a:bodyPr/>
        <a:lstStyle/>
        <a:p>
          <a:r>
            <a:rPr lang="en-US" dirty="0"/>
            <a:t>Primary gain </a:t>
          </a:r>
          <a:r>
            <a:rPr lang="en-US" dirty="0">
              <a:sym typeface="Wingdings" panose="05000000000000000000" pitchFamily="2" charset="2"/>
            </a:rPr>
            <a:t></a:t>
          </a:r>
          <a:r>
            <a:rPr lang="en-US" dirty="0"/>
            <a:t> produce internal motivators and provides protection from the anxiety or emotional symptoms </a:t>
          </a:r>
        </a:p>
      </dgm:t>
    </dgm:pt>
    <dgm:pt modelId="{81BEA144-3E42-4D06-AA6C-EF84FFE47482}" type="parTrans" cxnId="{6008A77A-96DC-493A-845D-C51C017895F0}">
      <dgm:prSet/>
      <dgm:spPr/>
      <dgm:t>
        <a:bodyPr/>
        <a:lstStyle/>
        <a:p>
          <a:endParaRPr lang="en-US"/>
        </a:p>
      </dgm:t>
    </dgm:pt>
    <dgm:pt modelId="{DA5D7B4B-9457-4494-A8A6-6382E0198CFB}" type="sibTrans" cxnId="{6008A77A-96DC-493A-845D-C51C017895F0}">
      <dgm:prSet/>
      <dgm:spPr/>
      <dgm:t>
        <a:bodyPr/>
        <a:lstStyle/>
        <a:p>
          <a:endParaRPr lang="en-US"/>
        </a:p>
      </dgm:t>
    </dgm:pt>
    <dgm:pt modelId="{0F4933F1-D1AD-4BBA-ACDB-7FD27CC7487C}">
      <dgm:prSet/>
      <dgm:spPr/>
      <dgm:t>
        <a:bodyPr/>
        <a:lstStyle/>
        <a:p>
          <a:r>
            <a:rPr lang="en-US" dirty="0"/>
            <a:t>Secondary gain </a:t>
          </a:r>
          <a:r>
            <a:rPr lang="en-US" dirty="0">
              <a:sym typeface="Wingdings" panose="05000000000000000000" pitchFamily="2" charset="2"/>
            </a:rPr>
            <a:t></a:t>
          </a:r>
          <a:r>
            <a:rPr lang="en-US" dirty="0"/>
            <a:t> can range from attention and sympathy, to missed work, to obtained financial assistance, etc. </a:t>
          </a:r>
        </a:p>
      </dgm:t>
    </dgm:pt>
    <dgm:pt modelId="{D3178421-158C-4F38-96B2-E68D43A70781}" type="parTrans" cxnId="{BEB0A30E-C497-4C6C-93FC-DED16A5CA487}">
      <dgm:prSet/>
      <dgm:spPr/>
      <dgm:t>
        <a:bodyPr/>
        <a:lstStyle/>
        <a:p>
          <a:endParaRPr lang="en-US"/>
        </a:p>
      </dgm:t>
    </dgm:pt>
    <dgm:pt modelId="{19D70708-ABE9-45E7-A495-A2272B5B8AED}" type="sibTrans" cxnId="{BEB0A30E-C497-4C6C-93FC-DED16A5CA487}">
      <dgm:prSet/>
      <dgm:spPr/>
      <dgm:t>
        <a:bodyPr/>
        <a:lstStyle/>
        <a:p>
          <a:endParaRPr lang="en-US"/>
        </a:p>
      </dgm:t>
    </dgm:pt>
    <dgm:pt modelId="{3C8E45AC-E618-435A-A349-FF7AB18379B6}">
      <dgm:prSet/>
      <dgm:spPr/>
      <dgm:t>
        <a:bodyPr/>
        <a:lstStyle/>
        <a:p>
          <a:r>
            <a:rPr lang="en-US"/>
            <a:t>Cognitive </a:t>
          </a:r>
        </a:p>
      </dgm:t>
    </dgm:pt>
    <dgm:pt modelId="{C9DDC70A-90C0-4005-B687-841F8A6590CE}" type="parTrans" cxnId="{9A35898E-BB68-4BDC-BC95-E41D07B16129}">
      <dgm:prSet/>
      <dgm:spPr/>
      <dgm:t>
        <a:bodyPr/>
        <a:lstStyle/>
        <a:p>
          <a:endParaRPr lang="en-US"/>
        </a:p>
      </dgm:t>
    </dgm:pt>
    <dgm:pt modelId="{098B3B1C-BA31-4B0E-B8A8-5CD84A99E18D}" type="sibTrans" cxnId="{9A35898E-BB68-4BDC-BC95-E41D07B16129}">
      <dgm:prSet/>
      <dgm:spPr/>
      <dgm:t>
        <a:bodyPr/>
        <a:lstStyle/>
        <a:p>
          <a:endParaRPr lang="en-US"/>
        </a:p>
      </dgm:t>
    </dgm:pt>
    <dgm:pt modelId="{3CFD8C4C-9AF4-4891-A962-BA0D77C65616}">
      <dgm:prSet/>
      <dgm:spPr/>
      <dgm:t>
        <a:bodyPr/>
        <a:lstStyle/>
        <a:p>
          <a:r>
            <a:rPr lang="en-US" dirty="0"/>
            <a:t>Somatic related disorders are a result of negative beliefs or exaggerated fears of physiological sensations (i.e., patients catastrophize) </a:t>
          </a:r>
        </a:p>
      </dgm:t>
      <dgm:extLst>
        <a:ext uri="{E40237B7-FDA0-4F09-8148-C483321AD2D9}">
          <dgm14:cNvPr xmlns:dgm14="http://schemas.microsoft.com/office/drawing/2010/diagram" id="0" name="" descr="Cognitive Etiology: Somatic related disorders are a result of negative beliefs or exaggerated fears of physiological sensations (i.e., patients catastrophize) &#10;"/>
        </a:ext>
      </dgm:extLst>
    </dgm:pt>
    <dgm:pt modelId="{FFDC0278-1305-48FC-AABF-5D9E5473CD1F}" type="parTrans" cxnId="{DC93B586-C353-4138-9E65-FE706C598244}">
      <dgm:prSet/>
      <dgm:spPr/>
      <dgm:t>
        <a:bodyPr/>
        <a:lstStyle/>
        <a:p>
          <a:endParaRPr lang="en-US"/>
        </a:p>
      </dgm:t>
    </dgm:pt>
    <dgm:pt modelId="{EA4A4CCD-79F7-4C90-9D84-B75A740B05EF}" type="sibTrans" cxnId="{DC93B586-C353-4138-9E65-FE706C598244}">
      <dgm:prSet/>
      <dgm:spPr/>
      <dgm:t>
        <a:bodyPr/>
        <a:lstStyle/>
        <a:p>
          <a:endParaRPr lang="en-US"/>
        </a:p>
      </dgm:t>
    </dgm:pt>
    <dgm:pt modelId="{8EAE71EA-EEFC-4895-8E1C-1E0D38FE42F5}" type="pres">
      <dgm:prSet presAssocID="{1A7D5794-B2B9-4DB0-B35C-63FA6C75A8EA}" presName="Name0" presStyleCnt="0">
        <dgm:presLayoutVars>
          <dgm:dir/>
          <dgm:animLvl val="lvl"/>
          <dgm:resizeHandles val="exact"/>
        </dgm:presLayoutVars>
      </dgm:prSet>
      <dgm:spPr/>
    </dgm:pt>
    <dgm:pt modelId="{44792FB5-A000-4697-93D0-844082DFBF8C}" type="pres">
      <dgm:prSet presAssocID="{428969C4-162D-4353-B052-E8D95A0DD1BE}" presName="composite" presStyleCnt="0"/>
      <dgm:spPr/>
    </dgm:pt>
    <dgm:pt modelId="{B4653EE2-9711-4798-951E-D68B298F4FC9}" type="pres">
      <dgm:prSet presAssocID="{428969C4-162D-4353-B052-E8D95A0DD1BE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</dgm:pt>
    <dgm:pt modelId="{0C56E083-2D51-4F29-A153-5EC143A8AC7D}" type="pres">
      <dgm:prSet presAssocID="{428969C4-162D-4353-B052-E8D95A0DD1BE}" presName="desTx" presStyleLbl="alignAccFollowNode1" presStyleIdx="0" presStyleCnt="2">
        <dgm:presLayoutVars>
          <dgm:bulletEnabled val="1"/>
        </dgm:presLayoutVars>
      </dgm:prSet>
      <dgm:spPr/>
    </dgm:pt>
    <dgm:pt modelId="{CCDD1BF7-3469-43F6-BE9F-36255A383DD8}" type="pres">
      <dgm:prSet presAssocID="{A36C9124-5441-4BEC-8CC0-E8A514C07C6E}" presName="space" presStyleCnt="0"/>
      <dgm:spPr/>
    </dgm:pt>
    <dgm:pt modelId="{8DA100EE-BBEA-46D9-90B3-13BD1104A547}" type="pres">
      <dgm:prSet presAssocID="{3C8E45AC-E618-435A-A349-FF7AB18379B6}" presName="composite" presStyleCnt="0"/>
      <dgm:spPr/>
    </dgm:pt>
    <dgm:pt modelId="{7332E8B1-5EAE-42BF-B3B2-69AA7C90AFE2}" type="pres">
      <dgm:prSet presAssocID="{3C8E45AC-E618-435A-A349-FF7AB18379B6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</dgm:pt>
    <dgm:pt modelId="{25A7D1C3-D20A-436F-A35F-BA6B3EDF221C}" type="pres">
      <dgm:prSet presAssocID="{3C8E45AC-E618-435A-A349-FF7AB18379B6}" presName="desTx" presStyleLbl="alignAccFollowNode1" presStyleIdx="1" presStyleCnt="2">
        <dgm:presLayoutVars>
          <dgm:bulletEnabled val="1"/>
        </dgm:presLayoutVars>
      </dgm:prSet>
      <dgm:spPr/>
    </dgm:pt>
  </dgm:ptLst>
  <dgm:cxnLst>
    <dgm:cxn modelId="{BEB0A30E-C497-4C6C-93FC-DED16A5CA487}" srcId="{8B44D133-CA6C-4536-B2AA-E2F856DF6C31}" destId="{0F4933F1-D1AD-4BBA-ACDB-7FD27CC7487C}" srcOrd="1" destOrd="0" parTransId="{D3178421-158C-4F38-96B2-E68D43A70781}" sibTransId="{19D70708-ABE9-45E7-A495-A2272B5B8AED}"/>
    <dgm:cxn modelId="{C0C28815-ADFC-41A7-A204-D9E120791291}" type="presOf" srcId="{F0D2B8E2-B2C2-41E8-8DC1-F229C7581D98}" destId="{0C56E083-2D51-4F29-A153-5EC143A8AC7D}" srcOrd="0" destOrd="2" presId="urn:microsoft.com/office/officeart/2005/8/layout/hList1"/>
    <dgm:cxn modelId="{E9DF673B-4041-4270-B592-4514EE44D2E5}" srcId="{1A7D5794-B2B9-4DB0-B35C-63FA6C75A8EA}" destId="{428969C4-162D-4353-B052-E8D95A0DD1BE}" srcOrd="0" destOrd="0" parTransId="{EC0A9140-6907-4482-BE2B-0162EA9779FE}" sibTransId="{A36C9124-5441-4BEC-8CC0-E8A514C07C6E}"/>
    <dgm:cxn modelId="{4D73933C-9BE6-45A1-A4A6-0D1792EDB106}" type="presOf" srcId="{0F4933F1-D1AD-4BBA-ACDB-7FD27CC7487C}" destId="{0C56E083-2D51-4F29-A153-5EC143A8AC7D}" srcOrd="0" destOrd="3" presId="urn:microsoft.com/office/officeart/2005/8/layout/hList1"/>
    <dgm:cxn modelId="{8DA3184E-BABC-4CD6-BEDC-FA20923C72F6}" type="presOf" srcId="{3C8E45AC-E618-435A-A349-FF7AB18379B6}" destId="{7332E8B1-5EAE-42BF-B3B2-69AA7C90AFE2}" srcOrd="0" destOrd="0" presId="urn:microsoft.com/office/officeart/2005/8/layout/hList1"/>
    <dgm:cxn modelId="{0188154F-992D-446A-854A-F88F96E8C702}" type="presOf" srcId="{8B44D133-CA6C-4536-B2AA-E2F856DF6C31}" destId="{0C56E083-2D51-4F29-A153-5EC143A8AC7D}" srcOrd="0" destOrd="1" presId="urn:microsoft.com/office/officeart/2005/8/layout/hList1"/>
    <dgm:cxn modelId="{6008A77A-96DC-493A-845D-C51C017895F0}" srcId="{8B44D133-CA6C-4536-B2AA-E2F856DF6C31}" destId="{F0D2B8E2-B2C2-41E8-8DC1-F229C7581D98}" srcOrd="0" destOrd="0" parTransId="{81BEA144-3E42-4D06-AA6C-EF84FFE47482}" sibTransId="{DA5D7B4B-9457-4494-A8A6-6382E0198CFB}"/>
    <dgm:cxn modelId="{6FFD4485-594D-4ADD-83ED-4C68D9B9211D}" type="presOf" srcId="{1A7D5794-B2B9-4DB0-B35C-63FA6C75A8EA}" destId="{8EAE71EA-EEFC-4895-8E1C-1E0D38FE42F5}" srcOrd="0" destOrd="0" presId="urn:microsoft.com/office/officeart/2005/8/layout/hList1"/>
    <dgm:cxn modelId="{DC93B586-C353-4138-9E65-FE706C598244}" srcId="{3C8E45AC-E618-435A-A349-FF7AB18379B6}" destId="{3CFD8C4C-9AF4-4891-A962-BA0D77C65616}" srcOrd="0" destOrd="0" parTransId="{FFDC0278-1305-48FC-AABF-5D9E5473CD1F}" sibTransId="{EA4A4CCD-79F7-4C90-9D84-B75A740B05EF}"/>
    <dgm:cxn modelId="{9A35898E-BB68-4BDC-BC95-E41D07B16129}" srcId="{1A7D5794-B2B9-4DB0-B35C-63FA6C75A8EA}" destId="{3C8E45AC-E618-435A-A349-FF7AB18379B6}" srcOrd="1" destOrd="0" parTransId="{C9DDC70A-90C0-4005-B687-841F8A6590CE}" sibTransId="{098B3B1C-BA31-4B0E-B8A8-5CD84A99E18D}"/>
    <dgm:cxn modelId="{B48DD1C0-C342-4483-A908-3A7F3CDAC795}" srcId="{428969C4-162D-4353-B052-E8D95A0DD1BE}" destId="{8B44D133-CA6C-4536-B2AA-E2F856DF6C31}" srcOrd="1" destOrd="0" parTransId="{AC68FBE5-F542-4655-8B14-EDEB8164DE50}" sibTransId="{EE0EF7B3-199C-4D39-A020-4FEFA23D73FE}"/>
    <dgm:cxn modelId="{2AAF2FCD-B89B-4DC5-B0C7-982EF2ED5C40}" type="presOf" srcId="{F896F8B9-EFC8-402A-9A4B-8A37E24058E0}" destId="{0C56E083-2D51-4F29-A153-5EC143A8AC7D}" srcOrd="0" destOrd="0" presId="urn:microsoft.com/office/officeart/2005/8/layout/hList1"/>
    <dgm:cxn modelId="{E19647CD-B262-46AF-AEBB-D0FE4576FEC1}" srcId="{428969C4-162D-4353-B052-E8D95A0DD1BE}" destId="{F896F8B9-EFC8-402A-9A4B-8A37E24058E0}" srcOrd="0" destOrd="0" parTransId="{983EF533-DC97-44C7-B7B4-6D5332E188B9}" sibTransId="{8381313B-D5F8-407E-9CC5-31B8DD61CBE7}"/>
    <dgm:cxn modelId="{21FE04E0-F3CD-4625-87B3-A16E17382367}" type="presOf" srcId="{3CFD8C4C-9AF4-4891-A962-BA0D77C65616}" destId="{25A7D1C3-D20A-436F-A35F-BA6B3EDF221C}" srcOrd="0" destOrd="0" presId="urn:microsoft.com/office/officeart/2005/8/layout/hList1"/>
    <dgm:cxn modelId="{544FEDE1-8F32-402D-93F4-8EB805D6C280}" type="presOf" srcId="{428969C4-162D-4353-B052-E8D95A0DD1BE}" destId="{B4653EE2-9711-4798-951E-D68B298F4FC9}" srcOrd="0" destOrd="0" presId="urn:microsoft.com/office/officeart/2005/8/layout/hList1"/>
    <dgm:cxn modelId="{37B05D7A-F5A1-4007-89CB-F7B17C6A1C9D}" type="presParOf" srcId="{8EAE71EA-EEFC-4895-8E1C-1E0D38FE42F5}" destId="{44792FB5-A000-4697-93D0-844082DFBF8C}" srcOrd="0" destOrd="0" presId="urn:microsoft.com/office/officeart/2005/8/layout/hList1"/>
    <dgm:cxn modelId="{57A1A130-03EE-4521-A98F-CA16386DF6B5}" type="presParOf" srcId="{44792FB5-A000-4697-93D0-844082DFBF8C}" destId="{B4653EE2-9711-4798-951E-D68B298F4FC9}" srcOrd="0" destOrd="0" presId="urn:microsoft.com/office/officeart/2005/8/layout/hList1"/>
    <dgm:cxn modelId="{7D33091E-EB1B-4EA1-977C-AAA19047C934}" type="presParOf" srcId="{44792FB5-A000-4697-93D0-844082DFBF8C}" destId="{0C56E083-2D51-4F29-A153-5EC143A8AC7D}" srcOrd="1" destOrd="0" presId="urn:microsoft.com/office/officeart/2005/8/layout/hList1"/>
    <dgm:cxn modelId="{78249E14-2283-4C04-8E33-888023E2DF75}" type="presParOf" srcId="{8EAE71EA-EEFC-4895-8E1C-1E0D38FE42F5}" destId="{CCDD1BF7-3469-43F6-BE9F-36255A383DD8}" srcOrd="1" destOrd="0" presId="urn:microsoft.com/office/officeart/2005/8/layout/hList1"/>
    <dgm:cxn modelId="{9E5CFD1E-7DD4-4A9C-AE57-334B91FE4A29}" type="presParOf" srcId="{8EAE71EA-EEFC-4895-8E1C-1E0D38FE42F5}" destId="{8DA100EE-BBEA-46D9-90B3-13BD1104A547}" srcOrd="2" destOrd="0" presId="urn:microsoft.com/office/officeart/2005/8/layout/hList1"/>
    <dgm:cxn modelId="{068B5EB7-8B8A-44E0-8354-C66A50FE93E7}" type="presParOf" srcId="{8DA100EE-BBEA-46D9-90B3-13BD1104A547}" destId="{7332E8B1-5EAE-42BF-B3B2-69AA7C90AFE2}" srcOrd="0" destOrd="0" presId="urn:microsoft.com/office/officeart/2005/8/layout/hList1"/>
    <dgm:cxn modelId="{70867A92-81E3-46F4-A4D9-6FBF6CF8FF95}" type="presParOf" srcId="{8DA100EE-BBEA-46D9-90B3-13BD1104A547}" destId="{25A7D1C3-D20A-436F-A35F-BA6B3EDF221C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BACAB05E-B3B4-46DC-BDEE-598C9D03F2BB}" type="doc">
      <dgm:prSet loTypeId="urn:microsoft.com/office/officeart/2005/8/layout/hList1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C49135AD-DE25-41D8-A598-592B9F0E9171}">
      <dgm:prSet/>
      <dgm:spPr/>
      <dgm:t>
        <a:bodyPr/>
        <a:lstStyle/>
        <a:p>
          <a:r>
            <a:rPr lang="en-US"/>
            <a:t>Behavioral</a:t>
          </a:r>
        </a:p>
      </dgm:t>
    </dgm:pt>
    <dgm:pt modelId="{0D8FF8C8-4B50-40E7-8866-60EE2D127FA0}" type="parTrans" cxnId="{710929CF-F612-41BB-B41A-69ED90B06898}">
      <dgm:prSet/>
      <dgm:spPr/>
      <dgm:t>
        <a:bodyPr/>
        <a:lstStyle/>
        <a:p>
          <a:endParaRPr lang="en-US"/>
        </a:p>
      </dgm:t>
    </dgm:pt>
    <dgm:pt modelId="{11BBFD6F-0C9A-4012-ABA4-41D2411F0B9C}" type="sibTrans" cxnId="{710929CF-F612-41BB-B41A-69ED90B06898}">
      <dgm:prSet/>
      <dgm:spPr/>
      <dgm:t>
        <a:bodyPr/>
        <a:lstStyle/>
        <a:p>
          <a:endParaRPr lang="en-US"/>
        </a:p>
      </dgm:t>
    </dgm:pt>
    <dgm:pt modelId="{C4C5E1D0-CEA8-49D5-A5CE-56EE8488F3FD}">
      <dgm:prSet/>
      <dgm:spPr/>
      <dgm:t>
        <a:bodyPr/>
        <a:lstStyle/>
        <a:p>
          <a:r>
            <a:rPr lang="en-US" dirty="0"/>
            <a:t>Propose that somatic related disorders develop and are primarily maintained by reinforcers (usually attention or receiving disability) </a:t>
          </a:r>
        </a:p>
      </dgm:t>
      <dgm:extLst>
        <a:ext uri="{E40237B7-FDA0-4F09-8148-C483321AD2D9}">
          <dgm14:cNvPr xmlns:dgm14="http://schemas.microsoft.com/office/drawing/2010/diagram" id="0" name="" descr="Behavioral Etiology&#10;Propose that somatic related disorders develop and are primarily maintained by reinforcers (usually attention or receiving disability) &#10; This is different from the psychodynamic school of thought which lists attention and receiving disability as secondary gains &#10;"/>
        </a:ext>
      </dgm:extLst>
    </dgm:pt>
    <dgm:pt modelId="{00C199CD-7507-4107-8B3C-5C19B1975C03}" type="parTrans" cxnId="{C0F01BAE-23FC-4F64-860E-6C9CC6D30DBF}">
      <dgm:prSet/>
      <dgm:spPr/>
      <dgm:t>
        <a:bodyPr/>
        <a:lstStyle/>
        <a:p>
          <a:endParaRPr lang="en-US"/>
        </a:p>
      </dgm:t>
    </dgm:pt>
    <dgm:pt modelId="{5E384520-7F8F-4840-997D-8ADB2EF3342E}" type="sibTrans" cxnId="{C0F01BAE-23FC-4F64-860E-6C9CC6D30DBF}">
      <dgm:prSet/>
      <dgm:spPr/>
      <dgm:t>
        <a:bodyPr/>
        <a:lstStyle/>
        <a:p>
          <a:endParaRPr lang="en-US"/>
        </a:p>
      </dgm:t>
    </dgm:pt>
    <dgm:pt modelId="{6EA96840-96B5-4410-A147-88CA12EBB9AB}">
      <dgm:prSet/>
      <dgm:spPr/>
      <dgm:t>
        <a:bodyPr/>
        <a:lstStyle/>
        <a:p>
          <a:r>
            <a:rPr lang="en-US" dirty="0"/>
            <a:t>This is different from the psychodynamic school of thought which lists attention and receiving disability as secondary gains </a:t>
          </a:r>
        </a:p>
      </dgm:t>
    </dgm:pt>
    <dgm:pt modelId="{A54D0832-FBBA-41D4-B830-DF114FAA5EF3}" type="parTrans" cxnId="{9F82E085-2CDA-4305-832F-42CA1FE546A7}">
      <dgm:prSet/>
      <dgm:spPr/>
      <dgm:t>
        <a:bodyPr/>
        <a:lstStyle/>
        <a:p>
          <a:endParaRPr lang="en-US"/>
        </a:p>
      </dgm:t>
    </dgm:pt>
    <dgm:pt modelId="{BAED759D-E548-4C22-90D9-9908F748162C}" type="sibTrans" cxnId="{9F82E085-2CDA-4305-832F-42CA1FE546A7}">
      <dgm:prSet/>
      <dgm:spPr/>
      <dgm:t>
        <a:bodyPr/>
        <a:lstStyle/>
        <a:p>
          <a:endParaRPr lang="en-US"/>
        </a:p>
      </dgm:t>
    </dgm:pt>
    <dgm:pt modelId="{E8402469-AED6-4C52-ACC5-F58A8998938F}">
      <dgm:prSet/>
      <dgm:spPr/>
      <dgm:t>
        <a:bodyPr/>
        <a:lstStyle/>
        <a:p>
          <a:r>
            <a:rPr lang="en-US"/>
            <a:t>Sociocultural</a:t>
          </a:r>
        </a:p>
      </dgm:t>
      <dgm:extLst>
        <a:ext uri="{E40237B7-FDA0-4F09-8148-C483321AD2D9}">
          <dgm14:cNvPr xmlns:dgm14="http://schemas.microsoft.com/office/drawing/2010/diagram" id="0" name="" descr="Etiology facts continued"/>
        </a:ext>
      </dgm:extLst>
    </dgm:pt>
    <dgm:pt modelId="{C9FEFCF6-77FB-4931-8993-81080A90D220}" type="parTrans" cxnId="{CBA8B4F7-0775-46EC-953C-73274F370C4E}">
      <dgm:prSet/>
      <dgm:spPr/>
      <dgm:t>
        <a:bodyPr/>
        <a:lstStyle/>
        <a:p>
          <a:endParaRPr lang="en-US"/>
        </a:p>
      </dgm:t>
    </dgm:pt>
    <dgm:pt modelId="{528365D9-9A45-4679-A132-571268888F99}" type="sibTrans" cxnId="{CBA8B4F7-0775-46EC-953C-73274F370C4E}">
      <dgm:prSet/>
      <dgm:spPr/>
      <dgm:t>
        <a:bodyPr/>
        <a:lstStyle/>
        <a:p>
          <a:endParaRPr lang="en-US"/>
        </a:p>
      </dgm:t>
    </dgm:pt>
    <dgm:pt modelId="{64B1AB8C-1C60-4B94-BC1D-368E4548882F}">
      <dgm:prSet/>
      <dgm:spPr/>
      <dgm:t>
        <a:bodyPr/>
        <a:lstStyle/>
        <a:p>
          <a:r>
            <a:rPr lang="en-US" dirty="0"/>
            <a:t>Family members or close friends of those with somatic symptom disorder, or at least over-attentiveness to somatic symptoms, are more likely to develop the disorder themselves </a:t>
          </a:r>
        </a:p>
      </dgm:t>
      <dgm:extLst>
        <a:ext uri="{E40237B7-FDA0-4F09-8148-C483321AD2D9}">
          <dgm14:cNvPr xmlns:dgm14="http://schemas.microsoft.com/office/drawing/2010/diagram" id="0" name="" descr="Sociocultural Etiology:&#10;Family members or close friends of those with somatic symptom disorder, or at least over-attentiveness to somatic symptoms, are more likely to develop the disorder themselves &#10;Western cultures focus less on somatic complaints than Eastern cultures&#10;"/>
        </a:ext>
      </dgm:extLst>
    </dgm:pt>
    <dgm:pt modelId="{0D4DEF35-0481-4A44-9CCC-0B800FF9633E}" type="parTrans" cxnId="{46088DEC-5AB2-41F4-AACA-7BF5B21B0A9A}">
      <dgm:prSet/>
      <dgm:spPr/>
      <dgm:t>
        <a:bodyPr/>
        <a:lstStyle/>
        <a:p>
          <a:endParaRPr lang="en-US"/>
        </a:p>
      </dgm:t>
    </dgm:pt>
    <dgm:pt modelId="{4CA01E96-2EBA-4CF1-8336-5CAAEE5C5708}" type="sibTrans" cxnId="{46088DEC-5AB2-41F4-AACA-7BF5B21B0A9A}">
      <dgm:prSet/>
      <dgm:spPr/>
      <dgm:t>
        <a:bodyPr/>
        <a:lstStyle/>
        <a:p>
          <a:endParaRPr lang="en-US"/>
        </a:p>
      </dgm:t>
    </dgm:pt>
    <dgm:pt modelId="{F4326A0F-E471-4245-8322-073E2675A261}">
      <dgm:prSet/>
      <dgm:spPr/>
      <dgm:t>
        <a:bodyPr/>
        <a:lstStyle/>
        <a:p>
          <a:r>
            <a:rPr lang="en-US" dirty="0"/>
            <a:t>Western cultures focus less on somatic complaints than Eastern cultures</a:t>
          </a:r>
        </a:p>
      </dgm:t>
    </dgm:pt>
    <dgm:pt modelId="{C87CC111-1CCC-41C0-AEEB-E73CED955411}" type="parTrans" cxnId="{DBFDB332-30AC-4794-9340-C4A76E7DB115}">
      <dgm:prSet/>
      <dgm:spPr/>
      <dgm:t>
        <a:bodyPr/>
        <a:lstStyle/>
        <a:p>
          <a:endParaRPr lang="en-US"/>
        </a:p>
      </dgm:t>
    </dgm:pt>
    <dgm:pt modelId="{ACEDCD89-6507-4AA1-8416-48C0AF631D15}" type="sibTrans" cxnId="{DBFDB332-30AC-4794-9340-C4A76E7DB115}">
      <dgm:prSet/>
      <dgm:spPr/>
      <dgm:t>
        <a:bodyPr/>
        <a:lstStyle/>
        <a:p>
          <a:endParaRPr lang="en-US"/>
        </a:p>
      </dgm:t>
    </dgm:pt>
    <dgm:pt modelId="{BB399D8C-1E63-4814-97C5-DB2EE1623B28}" type="pres">
      <dgm:prSet presAssocID="{BACAB05E-B3B4-46DC-BDEE-598C9D03F2BB}" presName="Name0" presStyleCnt="0">
        <dgm:presLayoutVars>
          <dgm:dir/>
          <dgm:animLvl val="lvl"/>
          <dgm:resizeHandles val="exact"/>
        </dgm:presLayoutVars>
      </dgm:prSet>
      <dgm:spPr/>
    </dgm:pt>
    <dgm:pt modelId="{444E5C7E-6034-4272-BB2B-B28EC81D1A1C}" type="pres">
      <dgm:prSet presAssocID="{C49135AD-DE25-41D8-A598-592B9F0E9171}" presName="composite" presStyleCnt="0"/>
      <dgm:spPr/>
    </dgm:pt>
    <dgm:pt modelId="{D9AFDBD7-36AA-467F-8352-2C5F21BB6BE2}" type="pres">
      <dgm:prSet presAssocID="{C49135AD-DE25-41D8-A598-592B9F0E9171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</dgm:pt>
    <dgm:pt modelId="{5F82EE35-6B32-4E51-8F24-7479A3A42E7A}" type="pres">
      <dgm:prSet presAssocID="{C49135AD-DE25-41D8-A598-592B9F0E9171}" presName="desTx" presStyleLbl="alignAccFollowNode1" presStyleIdx="0" presStyleCnt="2">
        <dgm:presLayoutVars>
          <dgm:bulletEnabled val="1"/>
        </dgm:presLayoutVars>
      </dgm:prSet>
      <dgm:spPr/>
    </dgm:pt>
    <dgm:pt modelId="{5539D3E7-261C-446F-8181-63FE125D60A9}" type="pres">
      <dgm:prSet presAssocID="{11BBFD6F-0C9A-4012-ABA4-41D2411F0B9C}" presName="space" presStyleCnt="0"/>
      <dgm:spPr/>
    </dgm:pt>
    <dgm:pt modelId="{8FBC4904-DCD3-4B0B-B16B-807DA286DC6D}" type="pres">
      <dgm:prSet presAssocID="{E8402469-AED6-4C52-ACC5-F58A8998938F}" presName="composite" presStyleCnt="0"/>
      <dgm:spPr/>
    </dgm:pt>
    <dgm:pt modelId="{BBA50353-80DA-4924-B408-3236AD3F1B92}" type="pres">
      <dgm:prSet presAssocID="{E8402469-AED6-4C52-ACC5-F58A8998938F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</dgm:pt>
    <dgm:pt modelId="{5B5BE544-A7CD-49CC-83A3-A6FB010EDD1C}" type="pres">
      <dgm:prSet presAssocID="{E8402469-AED6-4C52-ACC5-F58A8998938F}" presName="desTx" presStyleLbl="alignAccFollowNode1" presStyleIdx="1" presStyleCnt="2">
        <dgm:presLayoutVars>
          <dgm:bulletEnabled val="1"/>
        </dgm:presLayoutVars>
      </dgm:prSet>
      <dgm:spPr/>
    </dgm:pt>
  </dgm:ptLst>
  <dgm:cxnLst>
    <dgm:cxn modelId="{011FD42B-9399-4546-A394-1A163610D354}" type="presOf" srcId="{F4326A0F-E471-4245-8322-073E2675A261}" destId="{5B5BE544-A7CD-49CC-83A3-A6FB010EDD1C}" srcOrd="0" destOrd="1" presId="urn:microsoft.com/office/officeart/2005/8/layout/hList1"/>
    <dgm:cxn modelId="{DBFDB332-30AC-4794-9340-C4A76E7DB115}" srcId="{E8402469-AED6-4C52-ACC5-F58A8998938F}" destId="{F4326A0F-E471-4245-8322-073E2675A261}" srcOrd="1" destOrd="0" parTransId="{C87CC111-1CCC-41C0-AEEB-E73CED955411}" sibTransId="{ACEDCD89-6507-4AA1-8416-48C0AF631D15}"/>
    <dgm:cxn modelId="{9EEFD335-3FF8-4957-A916-7277727B26DC}" type="presOf" srcId="{6EA96840-96B5-4410-A147-88CA12EBB9AB}" destId="{5F82EE35-6B32-4E51-8F24-7479A3A42E7A}" srcOrd="0" destOrd="1" presId="urn:microsoft.com/office/officeart/2005/8/layout/hList1"/>
    <dgm:cxn modelId="{7441C27B-8ADD-40B1-8DD5-AA0724865AE7}" type="presOf" srcId="{E8402469-AED6-4C52-ACC5-F58A8998938F}" destId="{BBA50353-80DA-4924-B408-3236AD3F1B92}" srcOrd="0" destOrd="0" presId="urn:microsoft.com/office/officeart/2005/8/layout/hList1"/>
    <dgm:cxn modelId="{8DBD157C-FF63-4530-A6DE-A59A1C1191D5}" type="presOf" srcId="{64B1AB8C-1C60-4B94-BC1D-368E4548882F}" destId="{5B5BE544-A7CD-49CC-83A3-A6FB010EDD1C}" srcOrd="0" destOrd="0" presId="urn:microsoft.com/office/officeart/2005/8/layout/hList1"/>
    <dgm:cxn modelId="{9F82E085-2CDA-4305-832F-42CA1FE546A7}" srcId="{C4C5E1D0-CEA8-49D5-A5CE-56EE8488F3FD}" destId="{6EA96840-96B5-4410-A147-88CA12EBB9AB}" srcOrd="0" destOrd="0" parTransId="{A54D0832-FBBA-41D4-B830-DF114FAA5EF3}" sibTransId="{BAED759D-E548-4C22-90D9-9908F748162C}"/>
    <dgm:cxn modelId="{C0F01BAE-23FC-4F64-860E-6C9CC6D30DBF}" srcId="{C49135AD-DE25-41D8-A598-592B9F0E9171}" destId="{C4C5E1D0-CEA8-49D5-A5CE-56EE8488F3FD}" srcOrd="0" destOrd="0" parTransId="{00C199CD-7507-4107-8B3C-5C19B1975C03}" sibTransId="{5E384520-7F8F-4840-997D-8ADB2EF3342E}"/>
    <dgm:cxn modelId="{710929CF-F612-41BB-B41A-69ED90B06898}" srcId="{BACAB05E-B3B4-46DC-BDEE-598C9D03F2BB}" destId="{C49135AD-DE25-41D8-A598-592B9F0E9171}" srcOrd="0" destOrd="0" parTransId="{0D8FF8C8-4B50-40E7-8866-60EE2D127FA0}" sibTransId="{11BBFD6F-0C9A-4012-ABA4-41D2411F0B9C}"/>
    <dgm:cxn modelId="{37CC56E2-F11B-4619-ADBD-7122B3DA5986}" type="presOf" srcId="{C4C5E1D0-CEA8-49D5-A5CE-56EE8488F3FD}" destId="{5F82EE35-6B32-4E51-8F24-7479A3A42E7A}" srcOrd="0" destOrd="0" presId="urn:microsoft.com/office/officeart/2005/8/layout/hList1"/>
    <dgm:cxn modelId="{46088DEC-5AB2-41F4-AACA-7BF5B21B0A9A}" srcId="{E8402469-AED6-4C52-ACC5-F58A8998938F}" destId="{64B1AB8C-1C60-4B94-BC1D-368E4548882F}" srcOrd="0" destOrd="0" parTransId="{0D4DEF35-0481-4A44-9CCC-0B800FF9633E}" sibTransId="{4CA01E96-2EBA-4CF1-8336-5CAAEE5C5708}"/>
    <dgm:cxn modelId="{172550F4-D563-4E9F-8D0C-BA3C904262BE}" type="presOf" srcId="{C49135AD-DE25-41D8-A598-592B9F0E9171}" destId="{D9AFDBD7-36AA-467F-8352-2C5F21BB6BE2}" srcOrd="0" destOrd="0" presId="urn:microsoft.com/office/officeart/2005/8/layout/hList1"/>
    <dgm:cxn modelId="{CBA8B4F7-0775-46EC-953C-73274F370C4E}" srcId="{BACAB05E-B3B4-46DC-BDEE-598C9D03F2BB}" destId="{E8402469-AED6-4C52-ACC5-F58A8998938F}" srcOrd="1" destOrd="0" parTransId="{C9FEFCF6-77FB-4931-8993-81080A90D220}" sibTransId="{528365D9-9A45-4679-A132-571268888F99}"/>
    <dgm:cxn modelId="{2839A5FC-359D-499C-ADFC-8025B2ED876B}" type="presOf" srcId="{BACAB05E-B3B4-46DC-BDEE-598C9D03F2BB}" destId="{BB399D8C-1E63-4814-97C5-DB2EE1623B28}" srcOrd="0" destOrd="0" presId="urn:microsoft.com/office/officeart/2005/8/layout/hList1"/>
    <dgm:cxn modelId="{540BA6FE-A69E-450E-87A5-CFE1586D2ABD}" type="presParOf" srcId="{BB399D8C-1E63-4814-97C5-DB2EE1623B28}" destId="{444E5C7E-6034-4272-BB2B-B28EC81D1A1C}" srcOrd="0" destOrd="0" presId="urn:microsoft.com/office/officeart/2005/8/layout/hList1"/>
    <dgm:cxn modelId="{7A6CCC55-9469-4C6D-A430-B5D86E8594CC}" type="presParOf" srcId="{444E5C7E-6034-4272-BB2B-B28EC81D1A1C}" destId="{D9AFDBD7-36AA-467F-8352-2C5F21BB6BE2}" srcOrd="0" destOrd="0" presId="urn:microsoft.com/office/officeart/2005/8/layout/hList1"/>
    <dgm:cxn modelId="{362A372C-34DD-4922-948D-B61B637F5C95}" type="presParOf" srcId="{444E5C7E-6034-4272-BB2B-B28EC81D1A1C}" destId="{5F82EE35-6B32-4E51-8F24-7479A3A42E7A}" srcOrd="1" destOrd="0" presId="urn:microsoft.com/office/officeart/2005/8/layout/hList1"/>
    <dgm:cxn modelId="{C77CDA5D-AD78-45F3-9D5C-6814B349A5BD}" type="presParOf" srcId="{BB399D8C-1E63-4814-97C5-DB2EE1623B28}" destId="{5539D3E7-261C-446F-8181-63FE125D60A9}" srcOrd="1" destOrd="0" presId="urn:microsoft.com/office/officeart/2005/8/layout/hList1"/>
    <dgm:cxn modelId="{E928F84D-48FA-4B30-9A19-6ACA8D97C850}" type="presParOf" srcId="{BB399D8C-1E63-4814-97C5-DB2EE1623B28}" destId="{8FBC4904-DCD3-4B0B-B16B-807DA286DC6D}" srcOrd="2" destOrd="0" presId="urn:microsoft.com/office/officeart/2005/8/layout/hList1"/>
    <dgm:cxn modelId="{1A71680A-66C7-4AFB-9DD1-4021CB07286A}" type="presParOf" srcId="{8FBC4904-DCD3-4B0B-B16B-807DA286DC6D}" destId="{BBA50353-80DA-4924-B408-3236AD3F1B92}" srcOrd="0" destOrd="0" presId="urn:microsoft.com/office/officeart/2005/8/layout/hList1"/>
    <dgm:cxn modelId="{E210B558-D7C2-41E3-80DA-3D5D1E0BA414}" type="presParOf" srcId="{8FBC4904-DCD3-4B0B-B16B-807DA286DC6D}" destId="{5B5BE544-A7CD-49CC-83A3-A6FB010EDD1C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B420A82-0B28-4D85-9AE9-BD3E4F35A8D9}">
      <dsp:nvSpPr>
        <dsp:cNvPr id="0" name=""/>
        <dsp:cNvSpPr/>
      </dsp:nvSpPr>
      <dsp:spPr>
        <a:xfrm>
          <a:off x="0" y="3855448"/>
          <a:ext cx="6582555" cy="1265444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The symptoms could also be caused by a real, medical illness or disorder</a:t>
          </a:r>
        </a:p>
      </dsp:txBody>
      <dsp:txXfrm>
        <a:off x="0" y="3855448"/>
        <a:ext cx="6582555" cy="1265444"/>
      </dsp:txXfrm>
    </dsp:sp>
    <dsp:sp modelId="{F1B8E975-373E-40C0-AB11-6BE20F0AE611}">
      <dsp:nvSpPr>
        <dsp:cNvPr id="0" name=""/>
        <dsp:cNvSpPr/>
      </dsp:nvSpPr>
      <dsp:spPr>
        <a:xfrm rot="10800000">
          <a:off x="0" y="1928176"/>
          <a:ext cx="6582555" cy="1946253"/>
        </a:xfrm>
        <a:prstGeom prst="upArrowCallout">
          <a:avLst/>
        </a:prstGeom>
        <a:solidFill>
          <a:schemeClr val="accent5">
            <a:hueOff val="-3379271"/>
            <a:satOff val="-8710"/>
            <a:lumOff val="-5883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Individuals could be faking, imagining, over exaggerating, or really experiencing the symptoms they report</a:t>
          </a:r>
        </a:p>
      </dsp:txBody>
      <dsp:txXfrm rot="-10800000">
        <a:off x="0" y="1928176"/>
        <a:ext cx="6582555" cy="683134"/>
      </dsp:txXfrm>
    </dsp:sp>
    <dsp:sp modelId="{8433F0EE-C23F-4693-ABC6-69AF0BCDDB84}">
      <dsp:nvSpPr>
        <dsp:cNvPr id="0" name=""/>
        <dsp:cNvSpPr/>
      </dsp:nvSpPr>
      <dsp:spPr>
        <a:xfrm>
          <a:off x="0" y="2611311"/>
          <a:ext cx="6582555" cy="581929"/>
        </a:xfrm>
        <a:prstGeom prst="rect">
          <a:avLst/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128" tIns="24130" rIns="135128" bIns="2413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Regardless, the symptoms ARE associated with significant distress and/or impairment</a:t>
          </a:r>
        </a:p>
      </dsp:txBody>
      <dsp:txXfrm>
        <a:off x="0" y="2611311"/>
        <a:ext cx="6582555" cy="581929"/>
      </dsp:txXfrm>
    </dsp:sp>
    <dsp:sp modelId="{C32637CB-F057-4D85-9566-C2B1758170B4}">
      <dsp:nvSpPr>
        <dsp:cNvPr id="0" name=""/>
        <dsp:cNvSpPr/>
      </dsp:nvSpPr>
      <dsp:spPr>
        <a:xfrm rot="10800000">
          <a:off x="0" y="905"/>
          <a:ext cx="6582555" cy="1946253"/>
        </a:xfrm>
        <a:prstGeom prst="upArrowCallout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Symptoms are internal and difficult to measure </a:t>
          </a:r>
        </a:p>
      </dsp:txBody>
      <dsp:txXfrm rot="10800000">
        <a:off x="0" y="905"/>
        <a:ext cx="6582555" cy="1264617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6BDDFA9-60D1-44D0-8ED2-AFA6E97D325C}">
      <dsp:nvSpPr>
        <dsp:cNvPr id="0" name=""/>
        <dsp:cNvSpPr/>
      </dsp:nvSpPr>
      <dsp:spPr>
        <a:xfrm>
          <a:off x="377190" y="3160"/>
          <a:ext cx="2907506" cy="1744503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Relaxation training </a:t>
          </a:r>
          <a:r>
            <a:rPr lang="en-US" sz="1400" kern="1200" dirty="0">
              <a:sym typeface="Wingdings" panose="05000000000000000000" pitchFamily="2" charset="2"/>
            </a:rPr>
            <a:t></a:t>
          </a:r>
          <a:r>
            <a:rPr lang="en-US" sz="1400" kern="1200" dirty="0"/>
            <a:t> teaches individuals how to relax muscles on command </a:t>
          </a:r>
        </a:p>
      </dsp:txBody>
      <dsp:txXfrm>
        <a:off x="377190" y="3160"/>
        <a:ext cx="2907506" cy="1744503"/>
      </dsp:txXfrm>
    </dsp:sp>
    <dsp:sp modelId="{2A51A7F1-3B08-44A3-8045-FE54E255B3E0}">
      <dsp:nvSpPr>
        <dsp:cNvPr id="0" name=""/>
        <dsp:cNvSpPr/>
      </dsp:nvSpPr>
      <dsp:spPr>
        <a:xfrm>
          <a:off x="3575446" y="3160"/>
          <a:ext cx="2907506" cy="1744503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Biofeedback </a:t>
          </a:r>
          <a:r>
            <a:rPr lang="en-US" sz="1400" kern="1200" dirty="0">
              <a:sym typeface="Wingdings" panose="05000000000000000000" pitchFamily="2" charset="2"/>
            </a:rPr>
            <a:t></a:t>
          </a:r>
          <a:r>
            <a:rPr lang="en-US" sz="1400" kern="1200" dirty="0"/>
            <a:t> where an individual is connected to a machine that allows for continuous monitoring of involuntary physiological reactions, may utilize computer programs like Wild Devine (</a:t>
          </a:r>
          <a:r>
            <a:rPr lang="en-US" sz="1400" kern="1200" dirty="0" err="1"/>
            <a:t>Unyte</a:t>
          </a:r>
          <a:r>
            <a:rPr lang="en-US" sz="1400" kern="1200" dirty="0"/>
            <a:t>)</a:t>
          </a:r>
        </a:p>
      </dsp:txBody>
      <dsp:txXfrm>
        <a:off x="3575446" y="3160"/>
        <a:ext cx="2907506" cy="1744503"/>
      </dsp:txXfrm>
    </dsp:sp>
    <dsp:sp modelId="{7E79A3D5-519A-47DD-B35E-61FEC8614DCC}">
      <dsp:nvSpPr>
        <dsp:cNvPr id="0" name=""/>
        <dsp:cNvSpPr/>
      </dsp:nvSpPr>
      <dsp:spPr>
        <a:xfrm>
          <a:off x="6773703" y="3160"/>
          <a:ext cx="2907506" cy="1744503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Hypnosis </a:t>
          </a:r>
          <a:r>
            <a:rPr lang="en-US" sz="1400" kern="1200" dirty="0">
              <a:sym typeface="Wingdings" panose="05000000000000000000" pitchFamily="2" charset="2"/>
            </a:rPr>
            <a:t></a:t>
          </a:r>
          <a:r>
            <a:rPr lang="en-US" sz="1400" kern="1200" dirty="0"/>
            <a:t> an extreme sense of relaxation </a:t>
          </a:r>
        </a:p>
      </dsp:txBody>
      <dsp:txXfrm>
        <a:off x="6773703" y="3160"/>
        <a:ext cx="2907506" cy="1744503"/>
      </dsp:txXfrm>
    </dsp:sp>
    <dsp:sp modelId="{C1A003F6-B775-45A1-89FC-2C042746258D}">
      <dsp:nvSpPr>
        <dsp:cNvPr id="0" name=""/>
        <dsp:cNvSpPr/>
      </dsp:nvSpPr>
      <dsp:spPr>
        <a:xfrm>
          <a:off x="3575446" y="2038415"/>
          <a:ext cx="2907506" cy="1744503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Group therapy </a:t>
          </a:r>
          <a:r>
            <a:rPr lang="en-US" sz="1400" kern="1200" dirty="0">
              <a:sym typeface="Wingdings" panose="05000000000000000000" pitchFamily="2" charset="2"/>
            </a:rPr>
            <a:t></a:t>
          </a:r>
          <a:r>
            <a:rPr lang="en-US" sz="1400" kern="1200" dirty="0"/>
            <a:t> usually involve CBT and other cognitive/behavioral strategies in a group setting to encourage acceptance of disease while also addressing maladaptive coping strategies</a:t>
          </a:r>
        </a:p>
      </dsp:txBody>
      <dsp:txXfrm>
        <a:off x="3575446" y="2038415"/>
        <a:ext cx="2907506" cy="174450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6529D33-43DC-4103-BF00-B4701CC240BB}">
      <dsp:nvSpPr>
        <dsp:cNvPr id="0" name=""/>
        <dsp:cNvSpPr/>
      </dsp:nvSpPr>
      <dsp:spPr>
        <a:xfrm>
          <a:off x="785" y="0"/>
          <a:ext cx="3182540" cy="3786080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4364" tIns="0" rIns="314364" bIns="330200" numCol="1" spcCol="1270" anchor="t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Symptoms can be localized/diffused and specific/nonspecific, but they are treated as authentic</a:t>
          </a:r>
        </a:p>
      </dsp:txBody>
      <dsp:txXfrm>
        <a:off x="785" y="1514431"/>
        <a:ext cx="3182540" cy="2271648"/>
      </dsp:txXfrm>
    </dsp:sp>
    <dsp:sp modelId="{051C35FB-82F5-422C-A7FC-163CD82B16EF}">
      <dsp:nvSpPr>
        <dsp:cNvPr id="0" name=""/>
        <dsp:cNvSpPr/>
      </dsp:nvSpPr>
      <dsp:spPr>
        <a:xfrm>
          <a:off x="785" y="0"/>
          <a:ext cx="3182540" cy="1514432"/>
        </a:xfrm>
        <a:prstGeom prst="rect">
          <a:avLst/>
        </a:prstGeom>
        <a:noFill/>
        <a:ln w="15875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4364" tIns="165100" rIns="314364" bIns="165100" numCol="1" spcCol="1270" anchor="ctr" anchorCtr="0">
          <a:noAutofit/>
        </a:bodyPr>
        <a:lstStyle/>
        <a:p>
          <a:pPr marL="0" lvl="0" indent="0" algn="l" defTabSz="2933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600" kern="1200"/>
            <a:t>01</a:t>
          </a:r>
        </a:p>
      </dsp:txBody>
      <dsp:txXfrm>
        <a:off x="785" y="0"/>
        <a:ext cx="3182540" cy="1514432"/>
      </dsp:txXfrm>
    </dsp:sp>
    <dsp:sp modelId="{C799FEFD-EEAF-4815-9B9A-4ED6DB027E82}">
      <dsp:nvSpPr>
        <dsp:cNvPr id="0" name=""/>
        <dsp:cNvSpPr/>
      </dsp:nvSpPr>
      <dsp:spPr>
        <a:xfrm>
          <a:off x="3437929" y="0"/>
          <a:ext cx="3182540" cy="3786080"/>
        </a:xfrm>
        <a:prstGeom prst="rect">
          <a:avLst/>
        </a:prstGeom>
        <a:solidFill>
          <a:schemeClr val="accent5">
            <a:hueOff val="-3379271"/>
            <a:satOff val="-8710"/>
            <a:lumOff val="-5883"/>
            <a:alphaOff val="0"/>
          </a:schemeClr>
        </a:solidFill>
        <a:ln w="15875" cap="flat" cmpd="sng" algn="ctr">
          <a:solidFill>
            <a:schemeClr val="accent5">
              <a:hueOff val="-3379271"/>
              <a:satOff val="-8710"/>
              <a:lumOff val="-588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4364" tIns="0" rIns="314364" bIns="330200" numCol="1" spcCol="1270" anchor="t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Often diagnosed when another medical condition is present, as these two diagnoses are not mutually exclusive.</a:t>
          </a:r>
        </a:p>
      </dsp:txBody>
      <dsp:txXfrm>
        <a:off x="3437929" y="1514431"/>
        <a:ext cx="3182540" cy="2271648"/>
      </dsp:txXfrm>
    </dsp:sp>
    <dsp:sp modelId="{1B7CCE26-7B2B-4602-9351-15815B018360}">
      <dsp:nvSpPr>
        <dsp:cNvPr id="0" name=""/>
        <dsp:cNvSpPr/>
      </dsp:nvSpPr>
      <dsp:spPr>
        <a:xfrm>
          <a:off x="3437929" y="0"/>
          <a:ext cx="3182540" cy="1514432"/>
        </a:xfrm>
        <a:prstGeom prst="rect">
          <a:avLst/>
        </a:prstGeom>
        <a:noFill/>
        <a:ln w="15875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4364" tIns="165100" rIns="314364" bIns="165100" numCol="1" spcCol="1270" anchor="ctr" anchorCtr="0">
          <a:noAutofit/>
        </a:bodyPr>
        <a:lstStyle/>
        <a:p>
          <a:pPr marL="0" lvl="0" indent="0" algn="l" defTabSz="2933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600" kern="1200"/>
            <a:t>02</a:t>
          </a:r>
        </a:p>
      </dsp:txBody>
      <dsp:txXfrm>
        <a:off x="3437929" y="0"/>
        <a:ext cx="3182540" cy="1514432"/>
      </dsp:txXfrm>
    </dsp:sp>
    <dsp:sp modelId="{7F2C536A-9873-44E8-86DF-B2C552C006E1}">
      <dsp:nvSpPr>
        <dsp:cNvPr id="0" name=""/>
        <dsp:cNvSpPr/>
      </dsp:nvSpPr>
      <dsp:spPr>
        <a:xfrm>
          <a:off x="6875073" y="0"/>
          <a:ext cx="3182540" cy="3786080"/>
        </a:xfrm>
        <a:prstGeom prst="rect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5875" cap="flat" cmpd="sng" algn="ctr">
          <a:solidFill>
            <a:schemeClr val="accent5">
              <a:hueOff val="-6758543"/>
              <a:satOff val="-17419"/>
              <a:lumOff val="-1176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4364" tIns="0" rIns="314364" bIns="330200" numCol="1" spcCol="1270" anchor="t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Significant worry about the illness is often present and because of this, patients will oftentimes “shop” at different doctors’ offices to confirm the seriousness of their symptoms</a:t>
          </a:r>
        </a:p>
      </dsp:txBody>
      <dsp:txXfrm>
        <a:off x="6875073" y="1514431"/>
        <a:ext cx="3182540" cy="2271648"/>
      </dsp:txXfrm>
    </dsp:sp>
    <dsp:sp modelId="{1B31D6D5-A801-40FF-8F18-C2AA5207EDA5}">
      <dsp:nvSpPr>
        <dsp:cNvPr id="0" name=""/>
        <dsp:cNvSpPr/>
      </dsp:nvSpPr>
      <dsp:spPr>
        <a:xfrm>
          <a:off x="6875073" y="0"/>
          <a:ext cx="3182540" cy="1514432"/>
        </a:xfrm>
        <a:prstGeom prst="rect">
          <a:avLst/>
        </a:prstGeom>
        <a:noFill/>
        <a:ln w="15875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4364" tIns="165100" rIns="314364" bIns="165100" numCol="1" spcCol="1270" anchor="ctr" anchorCtr="0">
          <a:noAutofit/>
        </a:bodyPr>
        <a:lstStyle/>
        <a:p>
          <a:pPr marL="0" lvl="0" indent="0" algn="l" defTabSz="2933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600" kern="1200"/>
            <a:t>03</a:t>
          </a:r>
        </a:p>
      </dsp:txBody>
      <dsp:txXfrm>
        <a:off x="6875073" y="0"/>
        <a:ext cx="3182540" cy="151443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352E0C2-B234-47C7-BEBD-DA9654A05537}">
      <dsp:nvSpPr>
        <dsp:cNvPr id="0" name=""/>
        <dsp:cNvSpPr/>
      </dsp:nvSpPr>
      <dsp:spPr>
        <a:xfrm>
          <a:off x="1227" y="297257"/>
          <a:ext cx="4309690" cy="2736653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A5D359F-18B6-43C1-AB25-FEF1F92CCA30}">
      <dsp:nvSpPr>
        <dsp:cNvPr id="0" name=""/>
        <dsp:cNvSpPr/>
      </dsp:nvSpPr>
      <dsp:spPr>
        <a:xfrm>
          <a:off x="480082" y="752169"/>
          <a:ext cx="4309690" cy="2736653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0" i="0" kern="1200" baseline="0"/>
            <a:t>For somatic symptom disorder …... the patient presents with multiple somatic symptoms at one time that are significant enough to impact their daily functioning </a:t>
          </a:r>
          <a:endParaRPr lang="en-US" sz="2400" kern="1200"/>
        </a:p>
      </dsp:txBody>
      <dsp:txXfrm>
        <a:off x="560236" y="832323"/>
        <a:ext cx="4149382" cy="2576345"/>
      </dsp:txXfrm>
    </dsp:sp>
    <dsp:sp modelId="{A35FE89A-A7CD-4B97-A558-6B97DF647986}">
      <dsp:nvSpPr>
        <dsp:cNvPr id="0" name=""/>
        <dsp:cNvSpPr/>
      </dsp:nvSpPr>
      <dsp:spPr>
        <a:xfrm>
          <a:off x="5268627" y="297257"/>
          <a:ext cx="4309690" cy="2736653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2253C14-9025-4C46-9F6B-2A866D6C5747}">
      <dsp:nvSpPr>
        <dsp:cNvPr id="0" name=""/>
        <dsp:cNvSpPr/>
      </dsp:nvSpPr>
      <dsp:spPr>
        <a:xfrm>
          <a:off x="5747481" y="752169"/>
          <a:ext cx="4309690" cy="2736653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0" i="0" kern="1200" baseline="0"/>
            <a:t>For illness anxiety disorder … the patient does </a:t>
          </a:r>
          <a:r>
            <a:rPr lang="en-US" sz="2400" b="0" i="1" kern="1200" baseline="0"/>
            <a:t>not </a:t>
          </a:r>
          <a:r>
            <a:rPr lang="en-US" sz="2400" b="0" i="0" kern="1200" baseline="0"/>
            <a:t>typically present with any somatic symptoms but if they do, the symptoms are just mild in intensity </a:t>
          </a:r>
          <a:endParaRPr lang="en-US" sz="2400" kern="1200"/>
        </a:p>
      </dsp:txBody>
      <dsp:txXfrm>
        <a:off x="5827635" y="832323"/>
        <a:ext cx="4149382" cy="2576345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D99928D-ABA2-427B-8268-4D938A8B7221}">
      <dsp:nvSpPr>
        <dsp:cNvPr id="0" name=""/>
        <dsp:cNvSpPr/>
      </dsp:nvSpPr>
      <dsp:spPr>
        <a:xfrm>
          <a:off x="0" y="2310"/>
          <a:ext cx="10058399" cy="1080416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68DB4FB-EDC9-4180-836F-703B4272DAA0}">
      <dsp:nvSpPr>
        <dsp:cNvPr id="0" name=""/>
        <dsp:cNvSpPr/>
      </dsp:nvSpPr>
      <dsp:spPr>
        <a:xfrm>
          <a:off x="326826" y="245404"/>
          <a:ext cx="594229" cy="594229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5875" cap="flat" cmpd="sng" algn="ctr">
          <a:solidFill>
            <a:schemeClr val="lt1">
              <a:alpha val="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1ECAF12-8387-4BD3-962E-79C343EB363E}">
      <dsp:nvSpPr>
        <dsp:cNvPr id="0" name=""/>
        <dsp:cNvSpPr/>
      </dsp:nvSpPr>
      <dsp:spPr>
        <a:xfrm>
          <a:off x="1247881" y="2310"/>
          <a:ext cx="4526280" cy="108041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44" tIns="114344" rIns="114344" bIns="114344" numCol="1" spcCol="1270" anchor="ctr" anchorCtr="0">
          <a:noAutofit/>
        </a:bodyPr>
        <a:lstStyle/>
        <a:p>
          <a:pPr marL="0" lvl="0" indent="0" algn="l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/>
            <a:t>Symptom Types:</a:t>
          </a:r>
        </a:p>
      </dsp:txBody>
      <dsp:txXfrm>
        <a:off x="1247881" y="2310"/>
        <a:ext cx="4526280" cy="1080416"/>
      </dsp:txXfrm>
    </dsp:sp>
    <dsp:sp modelId="{32D170AB-7C6F-4530-A1B7-7999599822C1}">
      <dsp:nvSpPr>
        <dsp:cNvPr id="0" name=""/>
        <dsp:cNvSpPr/>
      </dsp:nvSpPr>
      <dsp:spPr>
        <a:xfrm>
          <a:off x="5774161" y="2310"/>
          <a:ext cx="4283018" cy="108041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44" tIns="114344" rIns="114344" bIns="114344" numCol="1" spcCol="1270" anchor="ctr" anchorCtr="0">
          <a:noAutofit/>
        </a:bodyPr>
        <a:lstStyle/>
        <a:p>
          <a:pPr marL="0" lvl="0" indent="0" algn="l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b="1" kern="1200"/>
            <a:t>Functional </a:t>
          </a:r>
          <a:r>
            <a:rPr lang="en-US" sz="1100" b="1" kern="1200">
              <a:sym typeface="Wingdings" panose="05000000000000000000" pitchFamily="2" charset="2"/>
            </a:rPr>
            <a:t></a:t>
          </a:r>
          <a:r>
            <a:rPr lang="en-US" sz="1100" b="1" kern="1200"/>
            <a:t> </a:t>
          </a:r>
          <a:r>
            <a:rPr lang="en-US" sz="1100" b="0" kern="1200"/>
            <a:t>symptoms that stem from a neurological disorder</a:t>
          </a:r>
        </a:p>
        <a:p>
          <a:pPr marL="0" lvl="0" indent="0" algn="l" defTabSz="488950">
            <a:spcBef>
              <a:spcPct val="0"/>
            </a:spcBef>
            <a:spcAft>
              <a:spcPct val="35000"/>
            </a:spcAft>
            <a:buNone/>
          </a:pPr>
          <a:endParaRPr lang="en-US" sz="1100" b="0" kern="1200"/>
        </a:p>
        <a:p>
          <a:pPr marL="0" lvl="0" indent="0" algn="l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b="1" kern="1200"/>
            <a:t>Psychogenic </a:t>
          </a:r>
          <a:r>
            <a:rPr lang="en-US" sz="1100" b="1" kern="1200">
              <a:sym typeface="Wingdings" panose="05000000000000000000" pitchFamily="2" charset="2"/>
            </a:rPr>
            <a:t></a:t>
          </a:r>
          <a:r>
            <a:rPr lang="en-US" sz="1100" b="1" kern="1200"/>
            <a:t> </a:t>
          </a:r>
          <a:r>
            <a:rPr lang="en-US" sz="1100" b="0" kern="1200"/>
            <a:t>symptoms that are not rooted in biology and are thus psychological in nature </a:t>
          </a:r>
        </a:p>
      </dsp:txBody>
      <dsp:txXfrm>
        <a:off x="5774161" y="2310"/>
        <a:ext cx="4283018" cy="1080416"/>
      </dsp:txXfrm>
    </dsp:sp>
    <dsp:sp modelId="{AA908D9C-7F87-4B29-8EA8-286BB364E744}">
      <dsp:nvSpPr>
        <dsp:cNvPr id="0" name=""/>
        <dsp:cNvSpPr/>
      </dsp:nvSpPr>
      <dsp:spPr>
        <a:xfrm>
          <a:off x="0" y="1352831"/>
          <a:ext cx="10058399" cy="1080416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62CB9A6-B14B-4799-93FE-001E64306124}">
      <dsp:nvSpPr>
        <dsp:cNvPr id="0" name=""/>
        <dsp:cNvSpPr/>
      </dsp:nvSpPr>
      <dsp:spPr>
        <a:xfrm>
          <a:off x="326826" y="1595925"/>
          <a:ext cx="594229" cy="594229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5875" cap="flat" cmpd="sng" algn="ctr">
          <a:solidFill>
            <a:schemeClr val="lt1">
              <a:alpha val="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A5DBBAB-45D7-4AA9-8F8B-F698A930E882}">
      <dsp:nvSpPr>
        <dsp:cNvPr id="0" name=""/>
        <dsp:cNvSpPr/>
      </dsp:nvSpPr>
      <dsp:spPr>
        <a:xfrm>
          <a:off x="1247881" y="1352831"/>
          <a:ext cx="8809298" cy="108041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44" tIns="114344" rIns="114344" bIns="114344" numCol="1" spcCol="1270" anchor="ctr" anchorCtr="0">
          <a:noAutofit/>
        </a:bodyPr>
        <a:lstStyle/>
        <a:p>
          <a:pPr marL="0" lvl="0" indent="0" algn="l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0" kern="1200"/>
            <a:t>Diagnosis requires that the symptoms </a:t>
          </a:r>
          <a:r>
            <a:rPr lang="en-US" sz="1800" b="1" kern="1200"/>
            <a:t>not be explained by a neurological disease </a:t>
          </a:r>
          <a:r>
            <a:rPr lang="en-US" sz="1800" b="0" kern="1200"/>
            <a:t>and there must be </a:t>
          </a:r>
          <a:r>
            <a:rPr lang="en-US" sz="1800" b="1" kern="1200"/>
            <a:t>evidence of incompatibility</a:t>
          </a:r>
          <a:r>
            <a:rPr lang="en-US" sz="1800" b="0" kern="1200"/>
            <a:t> of the medical disorder and the symptoms </a:t>
          </a:r>
        </a:p>
      </dsp:txBody>
      <dsp:txXfrm>
        <a:off x="1247881" y="1352831"/>
        <a:ext cx="8809298" cy="1080416"/>
      </dsp:txXfrm>
    </dsp:sp>
    <dsp:sp modelId="{4936D916-9B41-486B-B0CA-F1A15FF591AD}">
      <dsp:nvSpPr>
        <dsp:cNvPr id="0" name=""/>
        <dsp:cNvSpPr/>
      </dsp:nvSpPr>
      <dsp:spPr>
        <a:xfrm>
          <a:off x="0" y="2703352"/>
          <a:ext cx="10058399" cy="1080416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F2EA91C-06C7-4048-9043-9359F320EE57}">
      <dsp:nvSpPr>
        <dsp:cNvPr id="0" name=""/>
        <dsp:cNvSpPr/>
      </dsp:nvSpPr>
      <dsp:spPr>
        <a:xfrm>
          <a:off x="326826" y="2946446"/>
          <a:ext cx="594229" cy="594229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5875" cap="flat" cmpd="sng" algn="ctr">
          <a:solidFill>
            <a:schemeClr val="lt1">
              <a:alpha val="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B76F4E1-1935-4643-8294-9AA893764E7B}">
      <dsp:nvSpPr>
        <dsp:cNvPr id="0" name=""/>
        <dsp:cNvSpPr/>
      </dsp:nvSpPr>
      <dsp:spPr>
        <a:xfrm>
          <a:off x="1247881" y="2703352"/>
          <a:ext cx="4526280" cy="108041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44" tIns="114344" rIns="114344" bIns="114344" numCol="1" spcCol="1270" anchor="ctr" anchorCtr="0">
          <a:noAutofit/>
        </a:bodyPr>
        <a:lstStyle/>
        <a:p>
          <a:pPr marL="0" lvl="0" indent="0" algn="l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/>
            <a:t>Symptoms include: </a:t>
          </a:r>
        </a:p>
      </dsp:txBody>
      <dsp:txXfrm>
        <a:off x="1247881" y="2703352"/>
        <a:ext cx="4526280" cy="1080416"/>
      </dsp:txXfrm>
    </dsp:sp>
    <dsp:sp modelId="{3456BF58-F287-48E5-A321-4F1009E6C0B1}">
      <dsp:nvSpPr>
        <dsp:cNvPr id="0" name=""/>
        <dsp:cNvSpPr/>
      </dsp:nvSpPr>
      <dsp:spPr>
        <a:xfrm>
          <a:off x="5774161" y="2703352"/>
          <a:ext cx="4283018" cy="108041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44" tIns="114344" rIns="114344" bIns="114344" numCol="1" spcCol="1270" anchor="ctr" anchorCtr="0">
          <a:noAutofit/>
        </a:bodyPr>
        <a:lstStyle/>
        <a:p>
          <a:pPr marL="0" lvl="0" indent="0" algn="l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b="0" kern="1200"/>
            <a:t>Weakness</a:t>
          </a:r>
        </a:p>
        <a:p>
          <a:pPr marL="0" lvl="0" indent="0" algn="l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b="0" kern="1200"/>
            <a:t>Paralysis</a:t>
          </a:r>
        </a:p>
        <a:p>
          <a:pPr marL="0" lvl="0" indent="0" algn="l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b="0" kern="1200"/>
            <a:t>Abnormal gait or other movements </a:t>
          </a:r>
        </a:p>
        <a:p>
          <a:pPr marL="0" lvl="0" indent="0" algn="l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b="0" kern="1200"/>
            <a:t>Altered, reduced, or absent skin sensations</a:t>
          </a:r>
        </a:p>
        <a:p>
          <a:pPr marL="0" lvl="0" indent="0" algn="l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b="0" kern="1200"/>
            <a:t>Vision or hearing impairment </a:t>
          </a:r>
        </a:p>
      </dsp:txBody>
      <dsp:txXfrm>
        <a:off x="5774161" y="2703352"/>
        <a:ext cx="4283018" cy="1080416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E436160-1845-49C3-9733-5BB5FCE5B3E9}">
      <dsp:nvSpPr>
        <dsp:cNvPr id="0" name=""/>
        <dsp:cNvSpPr/>
      </dsp:nvSpPr>
      <dsp:spPr>
        <a:xfrm>
          <a:off x="377190" y="3160"/>
          <a:ext cx="2907506" cy="1744503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The DSM -5-TR states,” “Whereas some aspects of factitious disorders might represent criminal behavior, such criminal behavior and mental illness are not mutually exclusive” (APA, 2022, pg. 368). </a:t>
          </a:r>
        </a:p>
      </dsp:txBody>
      <dsp:txXfrm>
        <a:off x="377190" y="3160"/>
        <a:ext cx="2907506" cy="1744503"/>
      </dsp:txXfrm>
    </dsp:sp>
    <dsp:sp modelId="{33519F2E-ADAA-48EC-B3B9-53233241ACDB}">
      <dsp:nvSpPr>
        <dsp:cNvPr id="0" name=""/>
        <dsp:cNvSpPr/>
      </dsp:nvSpPr>
      <dsp:spPr>
        <a:xfrm>
          <a:off x="3575446" y="3160"/>
          <a:ext cx="2907506" cy="1744503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/>
            <a:t>Features intentional falsification of medical or psychological symptoms of oneself or another, with the overall intention of deception</a:t>
          </a:r>
        </a:p>
      </dsp:txBody>
      <dsp:txXfrm>
        <a:off x="3575446" y="3160"/>
        <a:ext cx="2907506" cy="1744503"/>
      </dsp:txXfrm>
    </dsp:sp>
    <dsp:sp modelId="{F82DF079-3C3A-4628-92BF-0986D1579B8A}">
      <dsp:nvSpPr>
        <dsp:cNvPr id="0" name=""/>
        <dsp:cNvSpPr/>
      </dsp:nvSpPr>
      <dsp:spPr>
        <a:xfrm>
          <a:off x="6773703" y="3160"/>
          <a:ext cx="2907506" cy="1744503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/>
            <a:t>Can be present in another individual, oftentimes a child or an individual with a compromise mental status who is unaware of the deception</a:t>
          </a:r>
        </a:p>
      </dsp:txBody>
      <dsp:txXfrm>
        <a:off x="6773703" y="3160"/>
        <a:ext cx="2907506" cy="1744503"/>
      </dsp:txXfrm>
    </dsp:sp>
    <dsp:sp modelId="{255EBD82-7E5C-4995-A068-41E44DDDB58E}">
      <dsp:nvSpPr>
        <dsp:cNvPr id="0" name=""/>
        <dsp:cNvSpPr/>
      </dsp:nvSpPr>
      <dsp:spPr>
        <a:xfrm>
          <a:off x="1976318" y="2038415"/>
          <a:ext cx="2907506" cy="1744503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/>
            <a:t>Behaviors include altering tests, falsifying medical records, ingesting a subject that would show up as abnormal on lab results, injuring oneself or inducing illness </a:t>
          </a:r>
        </a:p>
      </dsp:txBody>
      <dsp:txXfrm>
        <a:off x="1976318" y="2038415"/>
        <a:ext cx="2907506" cy="1744503"/>
      </dsp:txXfrm>
    </dsp:sp>
    <dsp:sp modelId="{E002FA47-5451-48A4-8695-8B6596D7A934}">
      <dsp:nvSpPr>
        <dsp:cNvPr id="0" name=""/>
        <dsp:cNvSpPr/>
      </dsp:nvSpPr>
      <dsp:spPr>
        <a:xfrm>
          <a:off x="5174575" y="2038415"/>
          <a:ext cx="2907506" cy="1744503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/>
            <a:t>Possibly due to depression, a lack of parental support during childhood, or an excessive need for social support </a:t>
          </a:r>
        </a:p>
      </dsp:txBody>
      <dsp:txXfrm>
        <a:off x="5174575" y="2038415"/>
        <a:ext cx="2907506" cy="1744503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7ACBB80-9A74-4793-AE13-99C1EFEA462B}">
      <dsp:nvSpPr>
        <dsp:cNvPr id="0" name=""/>
        <dsp:cNvSpPr/>
      </dsp:nvSpPr>
      <dsp:spPr>
        <a:xfrm>
          <a:off x="0" y="415599"/>
          <a:ext cx="10058399" cy="453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D3A46CE-67B5-4F76-A336-10D86FCBA4C9}">
      <dsp:nvSpPr>
        <dsp:cNvPr id="0" name=""/>
        <dsp:cNvSpPr/>
      </dsp:nvSpPr>
      <dsp:spPr>
        <a:xfrm>
          <a:off x="502920" y="149919"/>
          <a:ext cx="7040880" cy="5313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129" tIns="0" rIns="266129" bIns="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The estimated prevalence rate of somatic disorders is 4-6%</a:t>
          </a:r>
        </a:p>
      </dsp:txBody>
      <dsp:txXfrm>
        <a:off x="528859" y="175858"/>
        <a:ext cx="6989002" cy="479482"/>
      </dsp:txXfrm>
    </dsp:sp>
    <dsp:sp modelId="{7ADBB8FC-31E1-4E3E-9920-96F4AC3C66C4}">
      <dsp:nvSpPr>
        <dsp:cNvPr id="0" name=""/>
        <dsp:cNvSpPr/>
      </dsp:nvSpPr>
      <dsp:spPr>
        <a:xfrm>
          <a:off x="0" y="1232080"/>
          <a:ext cx="10058399" cy="1020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0644" tIns="374904" rIns="780644" bIns="128016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/>
            <a:t>Prevalence is unknown and health care professionals infrequently record the diagnosis</a:t>
          </a:r>
        </a:p>
      </dsp:txBody>
      <dsp:txXfrm>
        <a:off x="0" y="1232080"/>
        <a:ext cx="10058399" cy="1020600"/>
      </dsp:txXfrm>
    </dsp:sp>
    <dsp:sp modelId="{91BFB6B1-2AB8-409C-8B38-7626CF80DC01}">
      <dsp:nvSpPr>
        <dsp:cNvPr id="0" name=""/>
        <dsp:cNvSpPr/>
      </dsp:nvSpPr>
      <dsp:spPr>
        <a:xfrm>
          <a:off x="502920" y="966400"/>
          <a:ext cx="7040880" cy="5313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129" tIns="0" rIns="266129" bIns="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/>
            <a:t>Factitious disorder, however, is incredibly rare</a:t>
          </a:r>
        </a:p>
      </dsp:txBody>
      <dsp:txXfrm>
        <a:off x="528859" y="992339"/>
        <a:ext cx="6989002" cy="479482"/>
      </dsp:txXfrm>
    </dsp:sp>
    <dsp:sp modelId="{740733FF-7C7D-4086-9914-A36F1A55AA72}">
      <dsp:nvSpPr>
        <dsp:cNvPr id="0" name=""/>
        <dsp:cNvSpPr/>
      </dsp:nvSpPr>
      <dsp:spPr>
        <a:xfrm>
          <a:off x="0" y="2615560"/>
          <a:ext cx="10058399" cy="1020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0644" tIns="374904" rIns="780644" bIns="128016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/>
            <a:t>Females report more somatic symptoms than males, and therefore are more likely to be diagnosed with somatic symptom disorder</a:t>
          </a:r>
        </a:p>
      </dsp:txBody>
      <dsp:txXfrm>
        <a:off x="0" y="2615560"/>
        <a:ext cx="10058399" cy="1020600"/>
      </dsp:txXfrm>
    </dsp:sp>
    <dsp:sp modelId="{EB33878D-0306-43E1-B695-E05DB8DE931B}">
      <dsp:nvSpPr>
        <dsp:cNvPr id="0" name=""/>
        <dsp:cNvSpPr/>
      </dsp:nvSpPr>
      <dsp:spPr>
        <a:xfrm>
          <a:off x="502920" y="2349880"/>
          <a:ext cx="7040880" cy="5313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129" tIns="0" rIns="266129" bIns="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/>
            <a:t>Gender Differences</a:t>
          </a:r>
        </a:p>
      </dsp:txBody>
      <dsp:txXfrm>
        <a:off x="528859" y="2375819"/>
        <a:ext cx="6989002" cy="479482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7ACBB80-9A74-4793-AE13-99C1EFEA462B}">
      <dsp:nvSpPr>
        <dsp:cNvPr id="0" name=""/>
        <dsp:cNvSpPr/>
      </dsp:nvSpPr>
      <dsp:spPr>
        <a:xfrm>
          <a:off x="0" y="727022"/>
          <a:ext cx="10058399" cy="252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D3A46CE-67B5-4F76-A336-10D86FCBA4C9}">
      <dsp:nvSpPr>
        <dsp:cNvPr id="0" name=""/>
        <dsp:cNvSpPr/>
      </dsp:nvSpPr>
      <dsp:spPr>
        <a:xfrm>
          <a:off x="537267" y="0"/>
          <a:ext cx="8300476" cy="77143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129" tIns="0" rIns="266129" bIns="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Illness Anxiety Disorder prevalence is about 1.3 % to 10% of general population</a:t>
          </a:r>
        </a:p>
      </dsp:txBody>
      <dsp:txXfrm>
        <a:off x="574925" y="37658"/>
        <a:ext cx="8225160" cy="696121"/>
      </dsp:txXfrm>
    </dsp:sp>
    <dsp:sp modelId="{7ADBB8FC-31E1-4E3E-9920-96F4AC3C66C4}">
      <dsp:nvSpPr>
        <dsp:cNvPr id="0" name=""/>
        <dsp:cNvSpPr/>
      </dsp:nvSpPr>
      <dsp:spPr>
        <a:xfrm>
          <a:off x="0" y="1927156"/>
          <a:ext cx="10058399" cy="252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0644" tIns="208280" rIns="780644" bIns="71120" numCol="1" spcCol="1270" anchor="t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000" kern="1200" dirty="0"/>
        </a:p>
      </dsp:txBody>
      <dsp:txXfrm>
        <a:off x="0" y="1927156"/>
        <a:ext cx="10058399" cy="252000"/>
      </dsp:txXfrm>
    </dsp:sp>
    <dsp:sp modelId="{91BFB6B1-2AB8-409C-8B38-7626CF80DC01}">
      <dsp:nvSpPr>
        <dsp:cNvPr id="0" name=""/>
        <dsp:cNvSpPr/>
      </dsp:nvSpPr>
      <dsp:spPr>
        <a:xfrm>
          <a:off x="519833" y="912716"/>
          <a:ext cx="9187886" cy="104173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129" tIns="0" rIns="266129" bIns="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Functional Neurological Symptom disorder prevalence is unknown, but In the US and northern Europe, transient functional neurological symptoms are seen in 4-12 of every 100,000 individuals.</a:t>
          </a:r>
        </a:p>
      </dsp:txBody>
      <dsp:txXfrm>
        <a:off x="570686" y="963569"/>
        <a:ext cx="9086180" cy="940028"/>
      </dsp:txXfrm>
    </dsp:sp>
    <dsp:sp modelId="{740733FF-7C7D-4086-9914-A36F1A55AA72}">
      <dsp:nvSpPr>
        <dsp:cNvPr id="0" name=""/>
        <dsp:cNvSpPr/>
      </dsp:nvSpPr>
      <dsp:spPr>
        <a:xfrm>
          <a:off x="0" y="2616565"/>
          <a:ext cx="10058399" cy="117929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0644" tIns="208280" rIns="780644" bIns="128016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/>
            <a:t>Illness anxiety disorder is equal among males and females</a:t>
          </a:r>
        </a:p>
      </dsp:txBody>
      <dsp:txXfrm>
        <a:off x="0" y="2616565"/>
        <a:ext cx="10058399" cy="1179290"/>
      </dsp:txXfrm>
    </dsp:sp>
    <dsp:sp modelId="{EB33878D-0306-43E1-B695-E05DB8DE931B}">
      <dsp:nvSpPr>
        <dsp:cNvPr id="0" name=""/>
        <dsp:cNvSpPr/>
      </dsp:nvSpPr>
      <dsp:spPr>
        <a:xfrm>
          <a:off x="502920" y="2224226"/>
          <a:ext cx="7040880" cy="53100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129" tIns="0" rIns="266129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/>
            <a:t>Gender Differences</a:t>
          </a:r>
        </a:p>
      </dsp:txBody>
      <dsp:txXfrm>
        <a:off x="528842" y="2250148"/>
        <a:ext cx="6989036" cy="479164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4653EE2-9711-4798-951E-D68B298F4FC9}">
      <dsp:nvSpPr>
        <dsp:cNvPr id="0" name=""/>
        <dsp:cNvSpPr/>
      </dsp:nvSpPr>
      <dsp:spPr>
        <a:xfrm>
          <a:off x="49" y="178292"/>
          <a:ext cx="4700141" cy="489600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904" tIns="69088" rIns="120904" bIns="69088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Psychodynamic </a:t>
          </a:r>
        </a:p>
      </dsp:txBody>
      <dsp:txXfrm>
        <a:off x="49" y="178292"/>
        <a:ext cx="4700141" cy="489600"/>
      </dsp:txXfrm>
    </dsp:sp>
    <dsp:sp modelId="{0C56E083-2D51-4F29-A153-5EC143A8AC7D}">
      <dsp:nvSpPr>
        <dsp:cNvPr id="0" name=""/>
        <dsp:cNvSpPr/>
      </dsp:nvSpPr>
      <dsp:spPr>
        <a:xfrm>
          <a:off x="49" y="667892"/>
          <a:ext cx="4700141" cy="2939895"/>
        </a:xfrm>
        <a:prstGeom prst="rect">
          <a:avLst/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0678" tIns="90678" rIns="120904" bIns="136017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700" kern="1200" dirty="0"/>
            <a:t>Suggests that somatic symptoms present as a response against unconscious emotional issues 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700" kern="1200" dirty="0"/>
            <a:t>What initiates and maintains somatic symptoms?</a:t>
          </a:r>
        </a:p>
        <a:p>
          <a:pPr marL="342900" lvl="2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700" kern="1200" dirty="0"/>
            <a:t>Primary gain </a:t>
          </a:r>
          <a:r>
            <a:rPr lang="en-US" sz="1700" kern="1200" dirty="0">
              <a:sym typeface="Wingdings" panose="05000000000000000000" pitchFamily="2" charset="2"/>
            </a:rPr>
            <a:t></a:t>
          </a:r>
          <a:r>
            <a:rPr lang="en-US" sz="1700" kern="1200" dirty="0"/>
            <a:t> produce internal motivators and provides protection from the anxiety or emotional symptoms </a:t>
          </a:r>
        </a:p>
        <a:p>
          <a:pPr marL="342900" lvl="2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700" kern="1200" dirty="0"/>
            <a:t>Secondary gain </a:t>
          </a:r>
          <a:r>
            <a:rPr lang="en-US" sz="1700" kern="1200" dirty="0">
              <a:sym typeface="Wingdings" panose="05000000000000000000" pitchFamily="2" charset="2"/>
            </a:rPr>
            <a:t></a:t>
          </a:r>
          <a:r>
            <a:rPr lang="en-US" sz="1700" kern="1200" dirty="0"/>
            <a:t> can range from attention and sympathy, to missed work, to obtained financial assistance, etc. </a:t>
          </a:r>
        </a:p>
      </dsp:txBody>
      <dsp:txXfrm>
        <a:off x="49" y="667892"/>
        <a:ext cx="4700141" cy="2939895"/>
      </dsp:txXfrm>
    </dsp:sp>
    <dsp:sp modelId="{7332E8B1-5EAE-42BF-B3B2-69AA7C90AFE2}">
      <dsp:nvSpPr>
        <dsp:cNvPr id="0" name=""/>
        <dsp:cNvSpPr/>
      </dsp:nvSpPr>
      <dsp:spPr>
        <a:xfrm>
          <a:off x="5358209" y="178292"/>
          <a:ext cx="4700141" cy="489600"/>
        </a:xfrm>
        <a:prstGeom prst="rect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5875" cap="flat" cmpd="sng" algn="ctr">
          <a:solidFill>
            <a:schemeClr val="accent5">
              <a:hueOff val="-6758543"/>
              <a:satOff val="-17419"/>
              <a:lumOff val="-1176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904" tIns="69088" rIns="120904" bIns="69088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Cognitive </a:t>
          </a:r>
        </a:p>
      </dsp:txBody>
      <dsp:txXfrm>
        <a:off x="5358209" y="178292"/>
        <a:ext cx="4700141" cy="489600"/>
      </dsp:txXfrm>
    </dsp:sp>
    <dsp:sp modelId="{25A7D1C3-D20A-436F-A35F-BA6B3EDF221C}">
      <dsp:nvSpPr>
        <dsp:cNvPr id="0" name=""/>
        <dsp:cNvSpPr/>
      </dsp:nvSpPr>
      <dsp:spPr>
        <a:xfrm>
          <a:off x="5358209" y="667892"/>
          <a:ext cx="4700141" cy="2939895"/>
        </a:xfrm>
        <a:prstGeom prst="rect">
          <a:avLst/>
        </a:prstGeom>
        <a:solidFill>
          <a:schemeClr val="accent5">
            <a:tint val="40000"/>
            <a:alpha val="90000"/>
            <a:hueOff val="-6739762"/>
            <a:satOff val="-22832"/>
            <a:lumOff val="-2928"/>
            <a:alphaOff val="0"/>
          </a:schemeClr>
        </a:solidFill>
        <a:ln w="15875" cap="flat" cmpd="sng" algn="ctr">
          <a:solidFill>
            <a:schemeClr val="accent5">
              <a:tint val="40000"/>
              <a:alpha val="90000"/>
              <a:hueOff val="-6739762"/>
              <a:satOff val="-22832"/>
              <a:lumOff val="-292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0678" tIns="90678" rIns="120904" bIns="136017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700" kern="1200" dirty="0"/>
            <a:t>Somatic related disorders are a result of negative beliefs or exaggerated fears of physiological sensations (i.e., patients catastrophize) </a:t>
          </a:r>
        </a:p>
      </dsp:txBody>
      <dsp:txXfrm>
        <a:off x="5358209" y="667892"/>
        <a:ext cx="4700141" cy="2939895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9AFDBD7-36AA-467F-8352-2C5F21BB6BE2}">
      <dsp:nvSpPr>
        <dsp:cNvPr id="0" name=""/>
        <dsp:cNvSpPr/>
      </dsp:nvSpPr>
      <dsp:spPr>
        <a:xfrm>
          <a:off x="49" y="193938"/>
          <a:ext cx="4700141" cy="576000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81280" rIns="142240" bIns="8128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/>
            <a:t>Behavioral</a:t>
          </a:r>
        </a:p>
      </dsp:txBody>
      <dsp:txXfrm>
        <a:off x="49" y="193938"/>
        <a:ext cx="4700141" cy="576000"/>
      </dsp:txXfrm>
    </dsp:sp>
    <dsp:sp modelId="{5F82EE35-6B32-4E51-8F24-7479A3A42E7A}">
      <dsp:nvSpPr>
        <dsp:cNvPr id="0" name=""/>
        <dsp:cNvSpPr/>
      </dsp:nvSpPr>
      <dsp:spPr>
        <a:xfrm>
          <a:off x="49" y="769938"/>
          <a:ext cx="4700141" cy="2822203"/>
        </a:xfrm>
        <a:prstGeom prst="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42240" bIns="16002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 dirty="0"/>
            <a:t>Propose that somatic related disorders develop and are primarily maintained by reinforcers (usually attention or receiving disability) </a:t>
          </a:r>
        </a:p>
        <a:p>
          <a:pPr marL="457200" lvl="2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 dirty="0"/>
            <a:t>This is different from the psychodynamic school of thought which lists attention and receiving disability as secondary gains </a:t>
          </a:r>
        </a:p>
      </dsp:txBody>
      <dsp:txXfrm>
        <a:off x="49" y="769938"/>
        <a:ext cx="4700141" cy="2822203"/>
      </dsp:txXfrm>
    </dsp:sp>
    <dsp:sp modelId="{BBA50353-80DA-4924-B408-3236AD3F1B92}">
      <dsp:nvSpPr>
        <dsp:cNvPr id="0" name=""/>
        <dsp:cNvSpPr/>
      </dsp:nvSpPr>
      <dsp:spPr>
        <a:xfrm>
          <a:off x="5358209" y="193938"/>
          <a:ext cx="4700141" cy="576000"/>
        </a:xfrm>
        <a:prstGeom prst="rect">
          <a:avLst/>
        </a:prstGeom>
        <a:solidFill>
          <a:schemeClr val="accent2">
            <a:hueOff val="-1455363"/>
            <a:satOff val="-83928"/>
            <a:lumOff val="7843"/>
            <a:alphaOff val="0"/>
          </a:schemeClr>
        </a:solidFill>
        <a:ln w="15875" cap="flat" cmpd="sng" algn="ctr">
          <a:solidFill>
            <a:schemeClr val="accent2">
              <a:hueOff val="-1455363"/>
              <a:satOff val="-83928"/>
              <a:lumOff val="784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81280" rIns="142240" bIns="8128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/>
            <a:t>Sociocultural</a:t>
          </a:r>
        </a:p>
      </dsp:txBody>
      <dsp:txXfrm>
        <a:off x="5358209" y="193938"/>
        <a:ext cx="4700141" cy="576000"/>
      </dsp:txXfrm>
    </dsp:sp>
    <dsp:sp modelId="{5B5BE544-A7CD-49CC-83A3-A6FB010EDD1C}">
      <dsp:nvSpPr>
        <dsp:cNvPr id="0" name=""/>
        <dsp:cNvSpPr/>
      </dsp:nvSpPr>
      <dsp:spPr>
        <a:xfrm>
          <a:off x="5358209" y="769938"/>
          <a:ext cx="4700141" cy="2822203"/>
        </a:xfrm>
        <a:prstGeom prst="rect">
          <a:avLst/>
        </a:prstGeom>
        <a:solidFill>
          <a:schemeClr val="accent2">
            <a:tint val="40000"/>
            <a:alpha val="90000"/>
            <a:hueOff val="-849226"/>
            <a:satOff val="-75346"/>
            <a:lumOff val="-977"/>
            <a:alphaOff val="0"/>
          </a:schemeClr>
        </a:solidFill>
        <a:ln w="15875" cap="flat" cmpd="sng" algn="ctr">
          <a:solidFill>
            <a:schemeClr val="accent2">
              <a:tint val="40000"/>
              <a:alpha val="90000"/>
              <a:hueOff val="-849226"/>
              <a:satOff val="-75346"/>
              <a:lumOff val="-97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42240" bIns="16002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 dirty="0"/>
            <a:t>Family members or close friends of those with somatic symptom disorder, or at least over-attentiveness to somatic symptoms, are more likely to develop the disorder themselves 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 dirty="0"/>
            <a:t>Western cultures focus less on somatic complaints than Eastern cultures</a:t>
          </a:r>
        </a:p>
      </dsp:txBody>
      <dsp:txXfrm>
        <a:off x="5358209" y="769938"/>
        <a:ext cx="4700141" cy="282220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6/7/layout/LinearBlockProcessNumbered">
  <dgm:title val="Linear Block Process Numbered"/>
  <dgm:desc val="Used to show a progression; a timeline; sequential steps in a task, process, or workflow; or to emphasize movement or direction. Automatic numbers have been introduced to show the steps of the process. Level 1 text and Level 2 text both appears in a rectangle."/>
  <dgm:catLst>
    <dgm:cat type="process" pri="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101" type="sibTrans" cxnId="4">
          <dgm:prSet phldrT="1"/>
          <dgm:t>
            <a:bodyPr/>
            <a:lstStyle/>
            <a:p>
              <a:r>
                <a:t>01</a:t>
              </a:r>
            </a:p>
          </dgm:t>
        </dgm:pt>
        <dgm:pt modelId="201" type="sibTrans" cxnId="5">
          <dgm:prSet phldrT="2"/>
          <dgm:t>
            <a:bodyPr/>
            <a:lstStyle/>
            <a:p>
              <a:r>
                <a:t>02</a:t>
              </a:r>
            </a:p>
          </dgm:t>
        </dgm:pt>
        <dgm:pt modelId="301" type="sibTrans" cxnId="6">
          <dgm:prSet phldrT="3"/>
          <dgm:t>
            <a:bodyPr/>
            <a:lstStyle/>
            <a:p>
              <a:r>
                <a:t>03</a:t>
              </a:r>
            </a:p>
          </dgm:t>
        </dgm:pt>
      </dgm:ptLst>
      <dgm:cxnLst>
        <dgm:cxn modelId="4" srcId="0" destId="1" srcOrd="0" destOrd="0" sibTransId="101"/>
        <dgm:cxn modelId="5" srcId="0" destId="2" srcOrd="1" destOrd="0" sibTransId="201"/>
        <dgm:cxn modelId="6" srcId="0" destId="3" srcOrd="2" destOrd="0" sibTransId="301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animLvl val="lvl"/>
      <dgm:resizeHandles val="exact"/>
    </dgm:varLst>
    <dgm:alg type="lin">
      <dgm:param type="linDir" val="fromL"/>
      <dgm:param type="nodeVertAlign" val="t"/>
    </dgm:alg>
    <dgm:shape xmlns:r="http://schemas.openxmlformats.org/officeDocument/2006/relationships" r:blip="">
      <dgm:adjLst/>
    </dgm:shape>
    <dgm:presOf/>
    <dgm:constrLst>
      <dgm:constr type="h" for="ch" forName="compositeNode" refType="h"/>
      <dgm:constr type="w" for="ch" forName="compositeNode" refType="w"/>
      <dgm:constr type="w" for="des" forName="simulatedConn" refType="w" refFor="ch" refForName="compositeNode" fact="0.15"/>
      <dgm:constr type="h" for="des" forName="simulatedConn" refType="w" refFor="des" refForName="simulatedConn"/>
      <dgm:constr type="h" for="des" forName="vSp1" refType="w" refFor="ch" refForName="compositeNode" fact="0.8"/>
      <dgm:constr type="h" for="des" forName="vSp2" refType="w" refFor="ch" refForName="compositeNode" fact="0.07"/>
      <dgm:constr type="w" for="ch" forName="vProcSp" refType="w" refFor="des" refForName="simulatedConn" op="equ"/>
      <dgm:constr type="h" for="ch" forName="vProcSp" refType="h" refFor="ch" refForName="compositeNode" op="equ"/>
      <dgm:constr type="w" for="ch" forName="sibTrans" refType="w" refFor="ch" refForName="compositeNode" fact="0.08"/>
      <dgm:constr type="primFontSz" for="des" forName="sibTransNodeRect" op="equ"/>
      <dgm:constr type="primFontSz" for="des" forName="nodeRect" op="equ"/>
    </dgm:constrLst>
    <dgm:ruleLst/>
    <dgm:forEach name="Name4" axis="ch" ptType="node">
      <dgm:layoutNode name="compositeNode">
        <dgm:varLst>
          <dgm:bulletEnabled val="1"/>
        </dgm:varLst>
        <dgm:alg type="composite"/>
        <dgm:constrLst>
          <dgm:constr type="h" refType="w" op="lte" fact="1.2"/>
          <dgm:constr type="w" for="ch" forName="bgRect" refType="w"/>
          <dgm:constr type="h" for="ch" forName="bgRect" refType="h"/>
          <dgm:constr type="t" for="ch" forName="bgRect"/>
          <dgm:constr type="l" for="ch" forName="bgRect"/>
          <dgm:constr type="w" for="ch" forName="sibTransNodeRect" refType="w" refFor="ch" refForName="bgRect"/>
          <dgm:constr type="h" for="ch" forName="sibTransNodeRect" refType="h" refFor="ch" refForName="bgRect" fact="0.4"/>
          <dgm:constr type="t" for="ch" forName="sibTransNodeRect"/>
          <dgm:constr type="l" for="ch" forName="sibTransNodeRect"/>
          <dgm:constr type="r" for="ch" forName="nodeRect" refType="r" refFor="ch" refForName="bgRect"/>
          <dgm:constr type="h" for="ch" forName="nodeRect" refType="h" refFor="ch" refForName="bgRect" fact="0.6"/>
          <dgm:constr type="t" for="ch" forName="nodeRect" refType="b" refFor="ch" refForName="sibTransNodeRect"/>
          <dgm:constr type="l" for="ch" forName="nodeRect" refType="l" refFor="ch" refForName="bgRect"/>
        </dgm:constrLst>
        <dgm:ruleLst>
          <dgm:rule type="w" for="ch" forName="nodeRect" val="NaN" fact="NaN" max="30"/>
        </dgm:ruleLst>
        <dgm:layoutNode name="bgRect" styleLbl="alignNode1">
          <dgm:alg type="sp"/>
          <dgm:shape xmlns:r="http://schemas.openxmlformats.org/officeDocument/2006/relationships" type="rect" r:blip="">
            <dgm:adjLst>
              <dgm:adj idx="1" val="0.05"/>
            </dgm:adjLst>
          </dgm:shape>
          <dgm:presOf axis="self"/>
          <dgm:constrLst/>
          <dgm:ruleLst/>
        </dgm:layoutNode>
        <dgm:forEach name="Name19" axis="followSib" ptType="sibTrans" hideLastTrans="0" cnt="1">
          <dgm:layoutNode name="sibTransNodeRect" styleLbl="alignNode1">
            <dgm:varLst>
              <dgm:chMax val="0"/>
              <dgm:bulletEnabled val="1"/>
            </dgm:varLst>
            <dgm:presOf axis="self"/>
            <dgm:alg type="tx">
              <dgm:param type="parTxLTRAlign" val="l"/>
              <dgm:param type="parTxRTLAlign" val="l"/>
            </dgm:alg>
            <dgm:shape xmlns:r="http://schemas.openxmlformats.org/officeDocument/2006/relationships" type="rect" r:blip="" hideGeom="1">
              <dgm:adjLst/>
            </dgm:shape>
            <dgm:constrLst>
              <dgm:constr type="primFontSz" val="66"/>
              <dgm:constr type="tMarg" val="13"/>
              <dgm:constr type="lMarg" refType="w" fact="0.28"/>
              <dgm:constr type="rMarg" refType="w" fact="0.28"/>
              <dgm:constr type="bMarg" val="13"/>
            </dgm:constrLst>
            <dgm:ruleLst>
              <dgm:rule type="primFontSz" val="14" fact="NaN" max="NaN"/>
              <dgm:rule type="tMarg" val="13" fact="NaN" max="NaN"/>
            </dgm:ruleLst>
          </dgm:layoutNode>
        </dgm:forEach>
        <dgm:layoutNode name="nodeRect" styleLbl="alignNode1" moveWith="bgRect">
          <dgm:varLst>
            <dgm:bulletEnabled val="1"/>
          </dgm:varLst>
          <dgm:alg type="tx">
            <dgm:param type="parTxLTRAlign" val="l"/>
            <dgm:param type="parTxRTLAlign" val="r"/>
            <dgm:param type="txAnchorVert" val="t"/>
            <dgm:param type="stBulletLvl" val="2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primFontSz" val="26"/>
            <dgm:constr type="tMarg"/>
            <dgm:constr type="lMarg" refType="w" fact="0.28"/>
            <dgm:constr type="rMarg" refType="w" fact="0.28"/>
            <dgm:constr type="bMarg" val="26"/>
          </dgm:constrLst>
          <dgm:ruleLst>
            <dgm:rule type="primFontSz" val="11" fact="NaN" max="NaN"/>
          </dgm:ruleLst>
        </dgm:layoutNode>
      </dgm:layoutNode>
      <dgm:forEach name="Name1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  <dgm:extLst>
    <a:ext uri="{4F341089-5ED1-44EC-B178-C955D00A3D55}">
      <dgm1611:autoBuNodeInfoLst xmlns:dgm1611="http://schemas.microsoft.com/office/drawing/2016/11/diagram">
        <dgm1611:autoBuNodeInfo lvl="1" ptType="sibTrans">
          <dgm1611:buPr prefix="" leadZeros="1">
            <a:buAutoNum type="arabicParenBoth"/>
          </dgm1611:buPr>
        </dgm1611:autoBuNodeInfo>
      </dgm1611:autoBuNodeInfoLst>
    </a:ext>
  </dgm:extLst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39E3965E-AC41-4711-9D10-E25ABB132D86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90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645152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1F5DC8C3-BA5F-4EED-BB9A-A14272BD82A1}"/>
              </a:ext>
            </a:extLst>
          </p:cNvPr>
          <p:cNvCxnSpPr/>
          <p:nvPr/>
        </p:nvCxnSpPr>
        <p:spPr>
          <a:xfrm>
            <a:off x="1207658" y="4474741"/>
            <a:ext cx="98755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25CCF1-92C0-4AF3-BFAF-4921631915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4DA70-C731-4C70-880D-CCD4705E623C}" type="datetime1">
              <a:rPr lang="en-US" smtClean="0"/>
              <a:t>8/15/2023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1A78A9-3DFF-4937-A9F2-5D8CF495F3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AEB271-5CC0-4759-BC6E-8BE53AB227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5543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D5506EE-1026-4F35-9ACC-BD05BE0F9B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2A279-0833-481D-8C56-F67FD0AC6C50}" type="datetime1">
              <a:rPr lang="en-US" smtClean="0"/>
              <a:t>8/15/2023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7696E5F-8D95-4450-AE52-5438E6EDE2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99B2253-74CC-409E-BEB0-F8EFCFCB56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45669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E1B68A5B-D9FA-424B-A4EB-30E7223836B3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F33D6B0-F070-45C4-A472-19F432BE39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7DA83-5663-4C9C-B9AA-0B40A3DAFF81}" type="datetime1">
              <a:rPr lang="en-US" smtClean="0"/>
              <a:t>8/15/2023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975399F-DAB2-410D-967F-ED17E6F796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F762A46F-6BE5-4D12-9412-5CA7672EA8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79009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54D8B55-9EA8-4B81-8E84-9B93B0A275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1D723-8F53-4F53-90B0-1982A396982E}" type="datetime1">
              <a:rPr lang="en-US" smtClean="0"/>
              <a:t>8/15/2023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62CA021-2578-47CB-822C-BDDFF7223B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4AAB51D-4141-4682-9375-DAFD5FB9DD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76527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585C21A-8B93-4657-B5DF-7EAEAD3BE127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90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663440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459DE2C1-4C52-40A3-8959-27B2C1BEBFF6}"/>
              </a:ext>
            </a:extLst>
          </p:cNvPr>
          <p:cNvCxnSpPr/>
          <p:nvPr/>
        </p:nvCxnSpPr>
        <p:spPr>
          <a:xfrm>
            <a:off x="1207658" y="4485132"/>
            <a:ext cx="98755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AF2E137-EC28-48F8-9198-1F02539029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69AF7-7BEB-44E4-9852-375E34362B5B}" type="datetime1">
              <a:rPr lang="en-US" smtClean="0"/>
              <a:t>8/15/2023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89422CD-6F62-4DD6-89EF-07A60B42D2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69C6AFF8-42B4-4D05-969B-9F5FB33555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03779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2120900"/>
            <a:ext cx="4639736" cy="374819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15944" y="2120900"/>
            <a:ext cx="4639736" cy="374819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782D47D-B0DC-4C40-BCC6-BBBA32584A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AC38D-0552-4C82-B593-E6124DFADBE2}" type="datetime1">
              <a:rPr lang="en-US" smtClean="0"/>
              <a:t>8/15/2023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4690D34E-7EBD-44B2-83CA-4C126A18D7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2AC511A1-9BBD-42DE-92FB-2AF44F8E97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22629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2057400"/>
            <a:ext cx="4639736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958274"/>
            <a:ext cx="4639736" cy="291082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15944" y="2057400"/>
            <a:ext cx="4639736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15944" y="2958273"/>
            <a:ext cx="4639736" cy="291082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AF8A515-AA94-45D1-9223-5C2272618D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F0F1C-5577-4ACB-BB62-DF8F3C494C7E}" type="datetime1">
              <a:rPr lang="en-US" smtClean="0"/>
              <a:t>8/15/2023</a:t>
            </a:fld>
            <a:endParaRPr lang="en-US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D052F5BC-98E0-4D60-AD67-9547738B7D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A38552DC-952E-41EA-AAAF-C2187523C0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52523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392073F-158F-44A3-8913-917AFFC1BC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5B394-D9F9-4F0C-B15D-605F45CB9E9F}" type="datetime1">
              <a:rPr lang="en-US" smtClean="0"/>
              <a:t>8/15/2023</a:t>
            </a:fld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EED72207-24CA-42B7-A975-2F8E41CBA9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D01080F2-251A-4B88-9A62-16F46D724F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01724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8E9C91B-7EAD-4562-AB0E-DFB9663AECE3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4E9223F-721F-47BF-9FD5-0F8D12FF0D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67345-2558-425A-8533-9BFDBCE15005}" type="datetime1">
              <a:rPr lang="en-US" smtClean="0"/>
              <a:t>8/15/2023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5915714-6BBA-4593-8591-4E26F7D58D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E06F857-D2E1-44DD-ABDD-EBB739645B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14146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16D90D66-BCB9-4229-A829-628874352AC0}"/>
              </a:ext>
            </a:extLst>
          </p:cNvPr>
          <p:cNvSpPr/>
          <p:nvPr/>
        </p:nvSpPr>
        <p:spPr>
          <a:xfrm>
            <a:off x="16" y="0"/>
            <a:ext cx="4654296" cy="68580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3466" y="786383"/>
            <a:ext cx="3517567" cy="2093975"/>
          </a:xfrm>
        </p:spPr>
        <p:txBody>
          <a:bodyPr anchor="b">
            <a:normAutofit/>
          </a:bodyPr>
          <a:lstStyle>
            <a:lvl1pPr>
              <a:lnSpc>
                <a:spcPct val="90000"/>
              </a:lnSpc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58984" y="812799"/>
            <a:ext cx="5928344" cy="52947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3465" y="3043050"/>
            <a:ext cx="3517567" cy="3064505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3464" y="6446520"/>
            <a:ext cx="3517568" cy="365125"/>
          </a:xfrm>
        </p:spPr>
        <p:txBody>
          <a:bodyPr/>
          <a:lstStyle>
            <a:lvl1pPr algn="l">
              <a:defRPr/>
            </a:lvl1pPr>
          </a:lstStyle>
          <a:p>
            <a:fld id="{92BEA474-078D-4E9B-9B14-09A87B19DC46}" type="datetime1">
              <a:rPr lang="en-US" smtClean="0"/>
              <a:t>8/15/2023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458983" y="6446520"/>
            <a:ext cx="5334019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62224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A134939-39C0-4522-A125-A13DFDA66490}"/>
              </a:ext>
            </a:extLst>
          </p:cNvPr>
          <p:cNvSpPr/>
          <p:nvPr/>
        </p:nvSpPr>
        <p:spPr>
          <a:xfrm>
            <a:off x="0" y="4578350"/>
            <a:ext cx="12188825" cy="227965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578350"/>
          </a:xfrm>
          <a:solidFill>
            <a:schemeClr val="bg1">
              <a:lumMod val="85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79" y="4799362"/>
            <a:ext cx="10113645" cy="743682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79" y="5715000"/>
            <a:ext cx="10113264" cy="60960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907D986-8816-4272-A432-0437A28A9828}" type="datetime1">
              <a:rPr lang="en-US" smtClean="0"/>
              <a:t>8/15/2023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097279" y="6446838"/>
            <a:ext cx="6818262" cy="365125"/>
          </a:xfrm>
        </p:spPr>
        <p:txBody>
          <a:bodyPr/>
          <a:lstStyle/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73108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416A0E3C-60E6-4F39-BC55-5F7C224E1F7C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2108201"/>
            <a:ext cx="10058400" cy="3760891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18426" y="6446838"/>
            <a:ext cx="2584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rgbClr val="FFFFFF"/>
                </a:solidFill>
              </a:defRPr>
            </a:lvl1pPr>
          </a:lstStyle>
          <a:p>
            <a:fld id="{62D6E202-B606-4609-B914-27C9371A1F6D}" type="datetime1">
              <a:rPr lang="en-US" smtClean="0"/>
              <a:t>8/15/2023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97279" y="6446838"/>
            <a:ext cx="68182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93582" y="6446838"/>
            <a:ext cx="7800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rgbClr val="FFFFFF"/>
                </a:solidFill>
              </a:defRPr>
            </a:lvl1pPr>
          </a:lstStyle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C5025DAC-8B93-4160-B017-3A274A5828C0}"/>
              </a:ext>
            </a:extLst>
          </p:cNvPr>
          <p:cNvCxnSpPr/>
          <p:nvPr/>
        </p:nvCxnSpPr>
        <p:spPr>
          <a:xfrm>
            <a:off x="1193532" y="1897380"/>
            <a:ext cx="996696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96298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7" r:id="rId1"/>
    <p:sldLayoutId id="2147483748" r:id="rId2"/>
    <p:sldLayoutId id="2147483749" r:id="rId3"/>
    <p:sldLayoutId id="2147483750" r:id="rId4"/>
    <p:sldLayoutId id="2147483757" r:id="rId5"/>
    <p:sldLayoutId id="2147483751" r:id="rId6"/>
    <p:sldLayoutId id="2147483752" r:id="rId7"/>
    <p:sldLayoutId id="2147483753" r:id="rId8"/>
    <p:sldLayoutId id="2147483756" r:id="rId9"/>
    <p:sldLayoutId id="2147483754" r:id="rId10"/>
    <p:sldLayoutId id="2147483755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7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11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u52rcsud5LE" TargetMode="External"/><Relationship Id="rId2" Type="http://schemas.openxmlformats.org/officeDocument/2006/relationships/hyperlink" Target="https://www.youtube.com/watch?v=g2RsGM_F9K4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youtube.com/watch?v=l3ZhXPJ-V7I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bustle.com/p/15-movies-about-munchausen-syndrome-by-proxy-for-anyone-fascinated-by-the-act-17025907" TargetMode="External"/><Relationship Id="rId3" Type="http://schemas.openxmlformats.org/officeDocument/2006/relationships/hyperlink" Target="https://www.youtube.com/watch?v=oTRsF9hE7Xc" TargetMode="External"/><Relationship Id="rId7" Type="http://schemas.openxmlformats.org/officeDocument/2006/relationships/hyperlink" Target="https://www.biography.com/news/gypsy-rose-blanchard-mother-dee-dee-murder" TargetMode="External"/><Relationship Id="rId2" Type="http://schemas.openxmlformats.org/officeDocument/2006/relationships/hyperlink" Target="https://www.youtube.com/watch?v=pFmpGf2lDUE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youtube.com/watch?v=rRKnd621_GM" TargetMode="External"/><Relationship Id="rId5" Type="http://schemas.openxmlformats.org/officeDocument/2006/relationships/hyperlink" Target="https://www.youtube.com/watch?v=_naDI3iormE" TargetMode="External"/><Relationship Id="rId4" Type="http://schemas.openxmlformats.org/officeDocument/2006/relationships/hyperlink" Target="https://www.youtube.com/watch?v=fmpwMfGk9cA" TargetMode="Externa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QsySzbfmhHk" TargetMode="External"/><Relationship Id="rId7" Type="http://schemas.openxmlformats.org/officeDocument/2006/relationships/hyperlink" Target="https://www.youtube.com/watch?v=KCjHxitUIiw" TargetMode="External"/><Relationship Id="rId2" Type="http://schemas.openxmlformats.org/officeDocument/2006/relationships/hyperlink" Target="https://www.youtube.com/watch?v=_ZOK19Phosw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youtube.com/watch?v=gFrLAfWuAs0s" TargetMode="External"/><Relationship Id="rId5" Type="http://schemas.openxmlformats.org/officeDocument/2006/relationships/hyperlink" Target="https://www.youtube.com/watch?v=R_NSWo_SBW0" TargetMode="External"/><Relationship Id="rId4" Type="http://schemas.openxmlformats.org/officeDocument/2006/relationships/hyperlink" Target="https://www.youtube.com/watch?v=GS_mATLF7BE" TargetMode="Externa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N2IhdbKKpao" TargetMode="External"/><Relationship Id="rId7" Type="http://schemas.openxmlformats.org/officeDocument/2006/relationships/hyperlink" Target="https://www.youtube.com/watch?v=GuA8umd9txI" TargetMode="External"/><Relationship Id="rId2" Type="http://schemas.openxmlformats.org/officeDocument/2006/relationships/hyperlink" Target="https://www.youtube.com/watch?v=gaAdSGVgd3Y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youtube.com/watch?v=3wycDLD0Bxo" TargetMode="External"/><Relationship Id="rId5" Type="http://schemas.openxmlformats.org/officeDocument/2006/relationships/hyperlink" Target="https://www.youtube.com/watch?v=LQWfU-h6kHM" TargetMode="External"/><Relationship Id="rId4" Type="http://schemas.openxmlformats.org/officeDocument/2006/relationships/hyperlink" Target="https://www.youtube.com/watch?v=-F2ETlmyvXM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3" name="Rectangle 35">
            <a:extLst>
              <a:ext uri="{FF2B5EF4-FFF2-40B4-BE49-F238E27FC236}">
                <a16:creationId xmlns:a16="http://schemas.microsoft.com/office/drawing/2014/main" id="{F452A527-3631-41ED-858D-3777A7D149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15F7662-9B29-4813-B225-609E825244C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730000" y="639097"/>
            <a:ext cx="4813072" cy="3494791"/>
          </a:xfrm>
        </p:spPr>
        <p:txBody>
          <a:bodyPr>
            <a:normAutofit/>
          </a:bodyPr>
          <a:lstStyle/>
          <a:p>
            <a:r>
              <a:rPr lang="en-US" sz="6200"/>
              <a:t>Somatic Symptom and Related Disorders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0684487-1A86-400B-A648-612D32176A5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729999" y="4455621"/>
            <a:ext cx="4829101" cy="1238616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00000"/>
              </a:lnSpc>
            </a:pPr>
            <a:r>
              <a:rPr lang="en-US" sz="2000" dirty="0"/>
              <a:t>Module 8 | Presentation by Madeleine Stewart | </a:t>
            </a:r>
          </a:p>
          <a:p>
            <a:pPr>
              <a:lnSpc>
                <a:spcPct val="100000"/>
              </a:lnSpc>
            </a:pPr>
            <a:r>
              <a:rPr lang="en-US" sz="2000" dirty="0">
                <a:solidFill>
                  <a:schemeClr val="tx1"/>
                </a:solidFill>
              </a:rPr>
              <a:t>Cat Floyd-Jennings, MA, with video added content  </a:t>
            </a:r>
          </a:p>
          <a:p>
            <a:pPr>
              <a:lnSpc>
                <a:spcPct val="100000"/>
              </a:lnSpc>
            </a:pPr>
            <a:endParaRPr lang="en-US" sz="2000" dirty="0"/>
          </a:p>
        </p:txBody>
      </p:sp>
      <p:pic>
        <p:nvPicPr>
          <p:cNvPr id="15" name="Picture 3">
            <a:extLst>
              <a:ext uri="{FF2B5EF4-FFF2-40B4-BE49-F238E27FC236}">
                <a16:creationId xmlns:a16="http://schemas.microsoft.com/office/drawing/2014/main" id="{F331F109-42D4-4F9A-BA76-94989B8FBA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3757" r="16909" b="-1"/>
          <a:stretch/>
        </p:blipFill>
        <p:spPr>
          <a:xfrm>
            <a:off x="1" y="10"/>
            <a:ext cx="6096000" cy="6857990"/>
          </a:xfrm>
          <a:prstGeom prst="rect">
            <a:avLst/>
          </a:prstGeom>
        </p:spPr>
      </p:pic>
      <p:cxnSp>
        <p:nvCxnSpPr>
          <p:cNvPr id="44" name="Straight Connector 37">
            <a:extLst>
              <a:ext uri="{FF2B5EF4-FFF2-40B4-BE49-F238E27FC236}">
                <a16:creationId xmlns:a16="http://schemas.microsoft.com/office/drawing/2014/main" id="{D28A9C89-B313-458F-9C85-515930A51A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805053" y="4294754"/>
            <a:ext cx="43891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036815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1FB6FF-E577-443F-B1C6-B8C55EC5D4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Video guide: Functional Neurological Symptom Disorder (Conversion)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8C2D0B-9B7E-4D4E-9BC8-0B9A350244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9:44 Description  </a:t>
            </a:r>
            <a:r>
              <a:rPr lang="en-US" dirty="0">
                <a:hlinkClick r:id="rId2"/>
              </a:rPr>
              <a:t>https://www.youtube.com/watch?v=g2RsGM_F9K4</a:t>
            </a:r>
            <a:r>
              <a:rPr lang="en-US" dirty="0"/>
              <a:t> </a:t>
            </a:r>
          </a:p>
          <a:p>
            <a:endParaRPr lang="en-US" dirty="0"/>
          </a:p>
          <a:p>
            <a:r>
              <a:rPr lang="en-US" dirty="0"/>
              <a:t>1 min  Functional neurological disorder  </a:t>
            </a:r>
            <a:r>
              <a:rPr lang="en-US" dirty="0">
                <a:hlinkClick r:id="rId3"/>
              </a:rPr>
              <a:t>https://www.youtube.com/watch?v=u52rcsud5LE</a:t>
            </a:r>
            <a:r>
              <a:rPr lang="en-US" dirty="0"/>
              <a:t> </a:t>
            </a:r>
          </a:p>
          <a:p>
            <a:endParaRPr lang="en-US" dirty="0"/>
          </a:p>
          <a:p>
            <a:r>
              <a:rPr lang="en-US" dirty="0"/>
              <a:t>2 mins  What causes it  </a:t>
            </a:r>
            <a:r>
              <a:rPr lang="en-US" dirty="0">
                <a:hlinkClick r:id="rId4"/>
              </a:rPr>
              <a:t>https://www.youtube.com/watch?v=l3ZhXPJ-V7I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8281275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0" name="Rectangle 39">
            <a:extLst>
              <a:ext uri="{FF2B5EF4-FFF2-40B4-BE49-F238E27FC236}">
                <a16:creationId xmlns:a16="http://schemas.microsoft.com/office/drawing/2014/main" id="{88F0A37D-2337-4AAF-98B0-7E4E9B9871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51444E3-949C-4AEB-9270-BF6EB25E34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>
            <a:normAutofit/>
          </a:bodyPr>
          <a:lstStyle/>
          <a:p>
            <a:r>
              <a:rPr lang="en-US"/>
              <a:t>Factitious Disorder</a:t>
            </a:r>
          </a:p>
        </p:txBody>
      </p: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F15CCCF0-E573-463A-9760-1FDC0B2CFB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93532" y="1897380"/>
            <a:ext cx="996696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Rectangle 43">
            <a:extLst>
              <a:ext uri="{FF2B5EF4-FFF2-40B4-BE49-F238E27FC236}">
                <a16:creationId xmlns:a16="http://schemas.microsoft.com/office/drawing/2014/main" id="{F7234D70-FB65-4E99-985E-64D219674D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400800"/>
            <a:ext cx="12192000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aphicFrame>
        <p:nvGraphicFramePr>
          <p:cNvPr id="5" name="Content Placeholder 2" descr="Information about Factitious Disorder">
            <a:extLst>
              <a:ext uri="{FF2B5EF4-FFF2-40B4-BE49-F238E27FC236}">
                <a16:creationId xmlns:a16="http://schemas.microsoft.com/office/drawing/2014/main" id="{02F25271-63EE-4E13-B559-051950330CB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25588927"/>
              </p:ext>
            </p:extLst>
          </p:nvPr>
        </p:nvGraphicFramePr>
        <p:xfrm>
          <a:off x="1096963" y="2098515"/>
          <a:ext cx="10058400" cy="37860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219718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D81398-9C11-4EF8-95CE-C21924B90E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825917"/>
          </a:xfrm>
        </p:spPr>
        <p:txBody>
          <a:bodyPr>
            <a:normAutofit/>
          </a:bodyPr>
          <a:lstStyle/>
          <a:p>
            <a:r>
              <a:rPr lang="en-US" dirty="0"/>
              <a:t>Video guide: Factitious Disorder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7B92D2-F3AC-497A-A5EB-16FDE612AE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341121"/>
            <a:ext cx="10058400" cy="4527972"/>
          </a:xfrm>
        </p:spPr>
        <p:txBody>
          <a:bodyPr>
            <a:normAutofit/>
          </a:bodyPr>
          <a:lstStyle/>
          <a:p>
            <a:r>
              <a:rPr lang="en-US" dirty="0"/>
              <a:t>57 mins real stories  </a:t>
            </a:r>
            <a:r>
              <a:rPr lang="en-US" dirty="0">
                <a:hlinkClick r:id="rId2"/>
              </a:rPr>
              <a:t>https://www.youtube.com/watch?v=pFmpGf2lDUE</a:t>
            </a:r>
            <a:endParaRPr lang="en-US" dirty="0"/>
          </a:p>
          <a:p>
            <a:r>
              <a:rPr lang="en-US" dirty="0"/>
              <a:t>2:24 story  </a:t>
            </a:r>
            <a:r>
              <a:rPr lang="en-US" dirty="0">
                <a:hlinkClick r:id="rId3"/>
              </a:rPr>
              <a:t>https://www.youtube.com/watch?v=oTRsF9hE7Xc</a:t>
            </a:r>
            <a:endParaRPr lang="en-US" dirty="0"/>
          </a:p>
          <a:p>
            <a:r>
              <a:rPr lang="en-US" dirty="0"/>
              <a:t>11:26 children of narcissistic mothers  </a:t>
            </a:r>
            <a:r>
              <a:rPr lang="en-US" dirty="0">
                <a:hlinkClick r:id="rId4"/>
              </a:rPr>
              <a:t>https://www.youtube.com/watch?v=fmpwMfGk9cA</a:t>
            </a:r>
            <a:r>
              <a:rPr lang="en-US" dirty="0"/>
              <a:t> </a:t>
            </a:r>
          </a:p>
          <a:p>
            <a:r>
              <a:rPr lang="en-US" dirty="0"/>
              <a:t>39 mins  </a:t>
            </a:r>
            <a:r>
              <a:rPr lang="en-US" dirty="0">
                <a:hlinkClick r:id="rId5"/>
              </a:rPr>
              <a:t>https://www.youtube.com/watch?v=_naDI3iormE</a:t>
            </a:r>
            <a:r>
              <a:rPr lang="en-US" dirty="0"/>
              <a:t> </a:t>
            </a:r>
          </a:p>
          <a:p>
            <a:r>
              <a:rPr lang="en-US" dirty="0"/>
              <a:t>**39 mins Gypsy Rose Blanchard </a:t>
            </a:r>
            <a:r>
              <a:rPr lang="en-US" dirty="0">
                <a:hlinkClick r:id="rId6"/>
              </a:rPr>
              <a:t>https://www.youtube.com/watch?v=rRKnd621_GM</a:t>
            </a:r>
            <a:r>
              <a:rPr lang="en-US" dirty="0"/>
              <a:t> </a:t>
            </a:r>
          </a:p>
          <a:p>
            <a:r>
              <a:rPr lang="en-US" dirty="0"/>
              <a:t> - 2015 murder  </a:t>
            </a:r>
            <a:r>
              <a:rPr lang="en-US" dirty="0">
                <a:hlinkClick r:id="rId7"/>
              </a:rPr>
              <a:t>https://www.biography.com/news/gypsy-rose-blanchard-mother-dee-dee-murder</a:t>
            </a:r>
            <a:r>
              <a:rPr lang="en-US" dirty="0"/>
              <a:t> </a:t>
            </a:r>
          </a:p>
          <a:p>
            <a:r>
              <a:rPr lang="en-US" dirty="0"/>
              <a:t>Movies like “The Sixth Sense” </a:t>
            </a:r>
            <a:r>
              <a:rPr lang="en-US" dirty="0">
                <a:hlinkClick r:id="rId8"/>
              </a:rPr>
              <a:t>https://www.bustle.com/p/15-movies-about-munchausen-syndrome-by-proxy-for-anyone-fascinated-by-the-act-17025907</a:t>
            </a:r>
            <a:r>
              <a:rPr lang="en-US" dirty="0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426446415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6FEE04-2A93-DBAF-828F-497A305536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Review questions 8.1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06C788-7A8D-85E8-82F3-004DAC998B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/>
            <a:endParaRPr lang="en-US" sz="1800" b="0" i="0" u="none" strike="noStrike" baseline="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r>
              <a:rPr lang="en-US" sz="24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1. What are some commonly shared features of somatic disorders? </a:t>
            </a:r>
          </a:p>
          <a:p>
            <a:r>
              <a:rPr lang="en-US" sz="24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2. Which somatic disorder usually accompanies a medical diagnosis? </a:t>
            </a:r>
          </a:p>
          <a:p>
            <a:r>
              <a:rPr lang="en-US" sz="24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3. What are the key distinctions between illness anxiety disorder and somatic symptom disorder? </a:t>
            </a:r>
          </a:p>
          <a:p>
            <a:r>
              <a:rPr lang="en-US" sz="24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4. What are the key differences between factitious disorder and the other somatic disorders?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55987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960C1A4A-038E-D9E2-5D9E-7091BFA11C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effectLst/>
              </a:rPr>
              <a:t>8.2. Epidemiology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8489958-EC54-095D-0ED5-823153F2909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556205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8" name="Rectangle 37">
            <a:extLst>
              <a:ext uri="{FF2B5EF4-FFF2-40B4-BE49-F238E27FC236}">
                <a16:creationId xmlns:a16="http://schemas.microsoft.com/office/drawing/2014/main" id="{88F0A37D-2337-4AAF-98B0-7E4E9B9871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87C96FF-E810-4873-B62E-04AF082253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>
            <a:normAutofit/>
          </a:bodyPr>
          <a:lstStyle/>
          <a:p>
            <a:r>
              <a:rPr lang="en-US"/>
              <a:t>Epidemiology</a:t>
            </a:r>
          </a:p>
        </p:txBody>
      </p: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F15CCCF0-E573-463A-9760-1FDC0B2CFB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93532" y="1897380"/>
            <a:ext cx="996696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Rectangle 41">
            <a:extLst>
              <a:ext uri="{FF2B5EF4-FFF2-40B4-BE49-F238E27FC236}">
                <a16:creationId xmlns:a16="http://schemas.microsoft.com/office/drawing/2014/main" id="{F7234D70-FB65-4E99-985E-64D219674D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400800"/>
            <a:ext cx="12192000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aphicFrame>
        <p:nvGraphicFramePr>
          <p:cNvPr id="24" name="Content Placeholder 2" descr="Facts about epidemiology">
            <a:extLst>
              <a:ext uri="{FF2B5EF4-FFF2-40B4-BE49-F238E27FC236}">
                <a16:creationId xmlns:a16="http://schemas.microsoft.com/office/drawing/2014/main" id="{AC360032-284E-4BF3-89AD-B1EFA45DBB8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4693196"/>
              </p:ext>
            </p:extLst>
          </p:nvPr>
        </p:nvGraphicFramePr>
        <p:xfrm>
          <a:off x="1096963" y="2098515"/>
          <a:ext cx="10058400" cy="37860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7218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7C96FF-E810-4873-B62E-04AF082253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>
            <a:normAutofit/>
          </a:bodyPr>
          <a:lstStyle/>
          <a:p>
            <a:r>
              <a:rPr lang="en-US"/>
              <a:t>Epidemiology</a:t>
            </a:r>
          </a:p>
        </p:txBody>
      </p:sp>
      <p:graphicFrame>
        <p:nvGraphicFramePr>
          <p:cNvPr id="24" name="Content Placeholder 2" descr="Facts about epidemiology">
            <a:extLst>
              <a:ext uri="{FF2B5EF4-FFF2-40B4-BE49-F238E27FC236}">
                <a16:creationId xmlns:a16="http://schemas.microsoft.com/office/drawing/2014/main" id="{AC360032-284E-4BF3-89AD-B1EFA45DBB8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39178520"/>
              </p:ext>
            </p:extLst>
          </p:nvPr>
        </p:nvGraphicFramePr>
        <p:xfrm>
          <a:off x="1096963" y="1985554"/>
          <a:ext cx="10058400" cy="38990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1432249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CD9B57-0B75-B664-1AC3-BFEEE8BA77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Review Questions 8.2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E43D6C-56CF-5886-E5BF-C1B1D0B1B2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/>
            <a:endParaRPr lang="en-US" sz="1800" b="0" i="0" u="none" strike="noStrike" baseline="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r>
              <a:rPr lang="en-US" sz="32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1. Create a table of the prevalence rates across the various somatic disorders. What are the differences between the disorders? </a:t>
            </a:r>
          </a:p>
          <a:p>
            <a:r>
              <a:rPr lang="en-US" sz="32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2. What gender differences are evident in the disorders, if any? 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3119113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960C1A4A-038E-D9E2-5D9E-7091BFA11C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effectLst/>
              </a:rPr>
              <a:t>8.3. Comorbidity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8489958-EC54-095D-0ED5-823153F2909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694229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741B58E-3B65-4A01-A276-975AB2CF8A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AAC67C3-831B-4AB1-A259-DFB839CAFA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" y="-1"/>
            <a:ext cx="4648593" cy="6857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DC117F0-F2D7-4D62-822B-B195FF4FBA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2369" y="605896"/>
            <a:ext cx="3642309" cy="5646208"/>
          </a:xfrm>
        </p:spPr>
        <p:txBody>
          <a:bodyPr anchor="ctr">
            <a:normAutofit/>
          </a:bodyPr>
          <a:lstStyle/>
          <a:p>
            <a:r>
              <a:rPr lang="en-US" sz="4400">
                <a:solidFill>
                  <a:srgbClr val="FFFFFF"/>
                </a:solidFill>
              </a:rPr>
              <a:t>Comorbidity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6D183E-C13B-4FAD-A4FA-E5144E4172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31958" y="605896"/>
            <a:ext cx="5923721" cy="5646208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en-US" dirty="0"/>
              <a:t>Somatic disorders in general have a high comorbidity with other psychological disorders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Half have an additional medical disorder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35% have an undiagnosed medical condition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Approximately 20% report medical problems </a:t>
            </a:r>
            <a:r>
              <a:rPr lang="en-US" b="1" dirty="0"/>
              <a:t>caused</a:t>
            </a:r>
            <a:r>
              <a:rPr lang="en-US" dirty="0"/>
              <a:t> their mental condition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60% comorbidity estimated with somatic disorders and other physical disorders classified as </a:t>
            </a:r>
            <a:r>
              <a:rPr lang="en-US" b="1" dirty="0"/>
              <a:t>central sensitivity syndromes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CAEED9E-BB91-43A0-911B-1ACD8803E3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400800"/>
            <a:ext cx="12192000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2988033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741B58E-3B65-4A01-A276-975AB2CF8A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AAC67C3-831B-4AB1-A259-DFB839CAFA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" y="0"/>
            <a:ext cx="4648593" cy="68580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EA9E0FF-D34E-4336-A953-D8277505BE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2369" y="605896"/>
            <a:ext cx="3642309" cy="5646208"/>
          </a:xfrm>
        </p:spPr>
        <p:txBody>
          <a:bodyPr anchor="ctr">
            <a:normAutofit/>
          </a:bodyPr>
          <a:lstStyle/>
          <a:p>
            <a:r>
              <a:rPr lang="en-US" sz="4400">
                <a:solidFill>
                  <a:srgbClr val="FFFFFF"/>
                </a:solidFill>
              </a:rPr>
              <a:t>Learning Objectives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EF9B3E-461E-4BAE-A0D0-FC7721A46A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31958" y="605896"/>
            <a:ext cx="5923721" cy="5646208"/>
          </a:xfrm>
        </p:spPr>
        <p:txBody>
          <a:bodyPr anchor="ctr">
            <a:normAutofit/>
          </a:bodyPr>
          <a:lstStyle/>
          <a:p>
            <a:pPr>
              <a:lnSpc>
                <a:spcPct val="100000"/>
              </a:lnSpc>
            </a:pPr>
            <a:r>
              <a:rPr lang="en-US" dirty="0"/>
              <a:t>Describe how somatic symptom disorders present. </a:t>
            </a:r>
          </a:p>
          <a:p>
            <a:pPr>
              <a:lnSpc>
                <a:spcPct val="100000"/>
              </a:lnSpc>
            </a:pPr>
            <a:r>
              <a:rPr lang="en-US" dirty="0"/>
              <a:t>Describe the epidemiology of somatic symptom disorders. </a:t>
            </a:r>
          </a:p>
          <a:p>
            <a:pPr>
              <a:lnSpc>
                <a:spcPct val="100000"/>
              </a:lnSpc>
            </a:pPr>
            <a:r>
              <a:rPr lang="en-US" dirty="0"/>
              <a:t>Describe comorbidity in relation to somatic symptom disorders. </a:t>
            </a:r>
          </a:p>
          <a:p>
            <a:pPr>
              <a:lnSpc>
                <a:spcPct val="100000"/>
              </a:lnSpc>
            </a:pPr>
            <a:r>
              <a:rPr lang="en-US" dirty="0"/>
              <a:t>Describe the etiology of somatic symptom disorders. </a:t>
            </a:r>
          </a:p>
          <a:p>
            <a:pPr>
              <a:lnSpc>
                <a:spcPct val="100000"/>
              </a:lnSpc>
            </a:pPr>
            <a:r>
              <a:rPr lang="en-US" dirty="0"/>
              <a:t>Describe treatment options for somatic symptom disorders. </a:t>
            </a:r>
          </a:p>
          <a:p>
            <a:pPr>
              <a:lnSpc>
                <a:spcPct val="100000"/>
              </a:lnSpc>
            </a:pPr>
            <a:r>
              <a:rPr lang="en-US" dirty="0"/>
              <a:t>Describe psychological factors affected other medical conditions in terms of their clinical presentation, diagnostic criteria, common types of psychophysiological disorders, and treatment </a:t>
            </a:r>
          </a:p>
        </p:txBody>
      </p:sp>
    </p:spTree>
    <p:extLst>
      <p:ext uri="{BB962C8B-B14F-4D97-AF65-F5344CB8AC3E}">
        <p14:creationId xmlns:p14="http://schemas.microsoft.com/office/powerpoint/2010/main" val="174081038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8D7719-697E-3800-778F-6B46D0D7FC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Review Questions 8.3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B9C37B-5F2B-0C3C-ECCD-6FEBD7D9D2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/>
            <a:endParaRPr lang="en-US" sz="1800" b="0" i="0" u="none" strike="noStrike" baseline="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r>
              <a:rPr lang="en-US" sz="36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1. In general, what other disorders often occur with somatic disorders? </a:t>
            </a:r>
          </a:p>
          <a:p>
            <a:r>
              <a:rPr lang="en-US" sz="36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2. Which disorder do we not know anything about?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332267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960C1A4A-038E-D9E2-5D9E-7091BFA11C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effectLst/>
              </a:rPr>
              <a:t>8.4. Etiology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8489958-EC54-095D-0ED5-823153F2909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827004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3" name="Rectangle 32">
            <a:extLst>
              <a:ext uri="{FF2B5EF4-FFF2-40B4-BE49-F238E27FC236}">
                <a16:creationId xmlns:a16="http://schemas.microsoft.com/office/drawing/2014/main" id="{88F0A37D-2337-4AAF-98B0-7E4E9B9871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F8180A0-9250-4BEF-8944-3AAB9B2A26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>
            <a:normAutofit/>
          </a:bodyPr>
          <a:lstStyle/>
          <a:p>
            <a:r>
              <a:rPr lang="en-US"/>
              <a:t>Etiology</a:t>
            </a:r>
          </a:p>
        </p:txBody>
      </p: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F15CCCF0-E573-463A-9760-1FDC0B2CFB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93532" y="1897380"/>
            <a:ext cx="996696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Rectangle 36">
            <a:extLst>
              <a:ext uri="{FF2B5EF4-FFF2-40B4-BE49-F238E27FC236}">
                <a16:creationId xmlns:a16="http://schemas.microsoft.com/office/drawing/2014/main" id="{F7234D70-FB65-4E99-985E-64D219674D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400800"/>
            <a:ext cx="12192000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aphicFrame>
        <p:nvGraphicFramePr>
          <p:cNvPr id="5" name="Content Placeholder 2" descr="Etiology Facts">
            <a:extLst>
              <a:ext uri="{FF2B5EF4-FFF2-40B4-BE49-F238E27FC236}">
                <a16:creationId xmlns:a16="http://schemas.microsoft.com/office/drawing/2014/main" id="{2FF62014-100B-44B6-B64A-754A1ACF655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68579022"/>
              </p:ext>
            </p:extLst>
          </p:nvPr>
        </p:nvGraphicFramePr>
        <p:xfrm>
          <a:off x="1096963" y="2098515"/>
          <a:ext cx="10058400" cy="37860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598703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88F0A37D-2337-4AAF-98B0-7E4E9B9871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4B787F4-1ADA-4A9D-9201-C4757E7204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>
            <a:normAutofit/>
          </a:bodyPr>
          <a:lstStyle/>
          <a:p>
            <a:r>
              <a:rPr lang="en-US" dirty="0"/>
              <a:t>Etiology, Cont.</a:t>
            </a:r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F15CCCF0-E573-463A-9760-1FDC0B2CFB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93532" y="1897380"/>
            <a:ext cx="996696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ectangle 22">
            <a:extLst>
              <a:ext uri="{FF2B5EF4-FFF2-40B4-BE49-F238E27FC236}">
                <a16:creationId xmlns:a16="http://schemas.microsoft.com/office/drawing/2014/main" id="{F7234D70-FB65-4E99-985E-64D219674D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400800"/>
            <a:ext cx="12192000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aphicFrame>
        <p:nvGraphicFramePr>
          <p:cNvPr id="5" name="Content Placeholder 2" descr="Etiology facts continued">
            <a:extLst>
              <a:ext uri="{FF2B5EF4-FFF2-40B4-BE49-F238E27FC236}">
                <a16:creationId xmlns:a16="http://schemas.microsoft.com/office/drawing/2014/main" id="{D18E2CBE-68BD-48F5-A752-DFD26662BB1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82749620"/>
              </p:ext>
            </p:extLst>
          </p:nvPr>
        </p:nvGraphicFramePr>
        <p:xfrm>
          <a:off x="1096963" y="2098515"/>
          <a:ext cx="10058400" cy="37860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5818481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9B18EC-1D6B-41D0-8C52-2EB26CA956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Video guide: Divorcing the Parent (Sociocultural perspective)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0B3290-255A-45E5-822F-452AAB8978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33:44 Divorcing the toxic parent  </a:t>
            </a:r>
            <a:r>
              <a:rPr lang="en-US" dirty="0">
                <a:hlinkClick r:id="rId2"/>
              </a:rPr>
              <a:t>https://www.youtube.com/watch?v=_ZOK19Phosw</a:t>
            </a:r>
            <a:endParaRPr lang="en-US" dirty="0"/>
          </a:p>
          <a:p>
            <a:r>
              <a:rPr lang="en-US" dirty="0"/>
              <a:t>10:49 Toxic mother  </a:t>
            </a:r>
            <a:r>
              <a:rPr lang="en-US" dirty="0">
                <a:hlinkClick r:id="rId3"/>
              </a:rPr>
              <a:t>https://www.youtube.com/watch?v=QsySzbfmhHk</a:t>
            </a:r>
            <a:r>
              <a:rPr lang="en-US" dirty="0"/>
              <a:t> </a:t>
            </a:r>
          </a:p>
          <a:p>
            <a:r>
              <a:rPr lang="en-US" dirty="0"/>
              <a:t>6 mins What Toxic Parents Say  </a:t>
            </a:r>
            <a:r>
              <a:rPr lang="en-US" dirty="0">
                <a:hlinkClick r:id="rId4"/>
              </a:rPr>
              <a:t>https://www.youtube.com/watch?v=GS_mATLF7BE</a:t>
            </a:r>
            <a:endParaRPr lang="en-US" dirty="0"/>
          </a:p>
          <a:p>
            <a:r>
              <a:rPr lang="en-US" dirty="0"/>
              <a:t>8:17 Letting Go of Toxic parents and siblings  </a:t>
            </a:r>
            <a:r>
              <a:rPr lang="en-US" dirty="0">
                <a:hlinkClick r:id="rId5"/>
              </a:rPr>
              <a:t>https://www.youtube.com/watch?v=R_NSWo_SBW0</a:t>
            </a:r>
            <a:r>
              <a:rPr lang="en-US" dirty="0"/>
              <a:t> </a:t>
            </a:r>
          </a:p>
          <a:p>
            <a:r>
              <a:rPr lang="en-US" dirty="0"/>
              <a:t>5:21 Russel Brand and toxic family  </a:t>
            </a:r>
            <a:r>
              <a:rPr lang="en-US" dirty="0">
                <a:hlinkClick r:id="rId6"/>
              </a:rPr>
              <a:t>https://www.youtube.com/watch?v=gFrLAfWuAs0s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12 Dealing with Parental Criticism  </a:t>
            </a:r>
            <a:r>
              <a:rPr lang="en-US" dirty="0">
                <a:hlinkClick r:id="rId7"/>
              </a:rPr>
              <a:t>https://www.youtube.com/watch?v=KCjHxitUIiw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36012065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67EE6D-C9CA-83F8-BCC0-B89176F221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Review Questions 8.4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75842C-566B-6E3A-5F91-843551ED6C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/>
            <a:endParaRPr lang="en-US" sz="2400" b="0" i="0" u="none" strike="noStrike" baseline="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r>
              <a:rPr lang="en-US" sz="24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1. How does catastrophizing contribute to the development and maintenance of somatic disorders? </a:t>
            </a:r>
          </a:p>
          <a:p>
            <a:r>
              <a:rPr lang="en-US" sz="24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2. How do somatic disorders develop according to behavioral theorists? Does this theory also explain how the symptoms are maintained? Explain. </a:t>
            </a:r>
          </a:p>
          <a:p>
            <a:r>
              <a:rPr lang="en-US" sz="24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3. What does the sociocultural model suggest regarding somatic disorders across cultures?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243146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960C1A4A-038E-D9E2-5D9E-7091BFA11C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effectLst/>
              </a:rPr>
              <a:t>8.5. Treatment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8489958-EC54-095D-0ED5-823153F2909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894490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7">
            <a:extLst>
              <a:ext uri="{FF2B5EF4-FFF2-40B4-BE49-F238E27FC236}">
                <a16:creationId xmlns:a16="http://schemas.microsoft.com/office/drawing/2014/main" id="{3558DB37-9FEE-48A2-8578-ED04015739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07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9">
            <a:extLst>
              <a:ext uri="{FF2B5EF4-FFF2-40B4-BE49-F238E27FC236}">
                <a16:creationId xmlns:a16="http://schemas.microsoft.com/office/drawing/2014/main" id="{5F7FCCA6-00E2-4F74-A105-0D769872F2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07" y="0"/>
            <a:ext cx="12188952" cy="1905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1010343-1572-4E78-A734-1257464911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 anchor="ctr">
            <a:normAutofit/>
          </a:bodyPr>
          <a:lstStyle/>
          <a:p>
            <a:r>
              <a:rPr lang="en-US">
                <a:solidFill>
                  <a:srgbClr val="FFFFFF"/>
                </a:solidFill>
              </a:rPr>
              <a:t>Treatment Options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387392-3392-49BB-855F-33F39BA255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6963" y="2675694"/>
            <a:ext cx="10058400" cy="3193294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1400"/>
              <a:t>Two types </a:t>
            </a:r>
          </a:p>
          <a:p>
            <a:pPr lvl="1">
              <a:lnSpc>
                <a:spcPct val="90000"/>
              </a:lnSpc>
            </a:pPr>
            <a:r>
              <a:rPr lang="en-US" sz="1400"/>
              <a:t>Multidisciplinary </a:t>
            </a:r>
            <a:r>
              <a:rPr lang="en-US" sz="1400">
                <a:sym typeface="Wingdings" panose="05000000000000000000" pitchFamily="2" charset="2"/>
              </a:rPr>
              <a:t> symptoms are managed by many providers, oftentimes including a physician, psychiatrist, and psychologist </a:t>
            </a:r>
          </a:p>
          <a:p>
            <a:pPr lvl="1">
              <a:lnSpc>
                <a:spcPct val="90000"/>
              </a:lnSpc>
            </a:pPr>
            <a:r>
              <a:rPr lang="en-US" sz="1400">
                <a:sym typeface="Wingdings" panose="05000000000000000000" pitchFamily="2" charset="2"/>
              </a:rPr>
              <a:t>Interdisciplinary  harder to find, multiple disciplines interact and identify a treatment goal </a:t>
            </a:r>
            <a:endParaRPr lang="en-US" sz="1400"/>
          </a:p>
          <a:p>
            <a:pPr>
              <a:lnSpc>
                <a:spcPct val="90000"/>
              </a:lnSpc>
            </a:pPr>
            <a:r>
              <a:rPr lang="en-US" sz="1400"/>
              <a:t>Psychotherapy</a:t>
            </a:r>
          </a:p>
          <a:p>
            <a:pPr lvl="1">
              <a:lnSpc>
                <a:spcPct val="90000"/>
              </a:lnSpc>
            </a:pPr>
            <a:r>
              <a:rPr lang="en-US" sz="1400"/>
              <a:t>Psychodynamic </a:t>
            </a:r>
            <a:r>
              <a:rPr lang="en-US" sz="1400">
                <a:sym typeface="Wingdings" panose="05000000000000000000" pitchFamily="2" charset="2"/>
              </a:rPr>
              <a:t> aka interpersonal psychotherapy; focuses on the relationship between self-experience and the unconscious, and how these factors contribute to body dysfunction </a:t>
            </a:r>
            <a:endParaRPr lang="en-US" sz="1400"/>
          </a:p>
          <a:p>
            <a:pPr lvl="1">
              <a:lnSpc>
                <a:spcPct val="90000"/>
              </a:lnSpc>
            </a:pPr>
            <a:r>
              <a:rPr lang="en-US" sz="1400"/>
              <a:t>CBT </a:t>
            </a:r>
            <a:r>
              <a:rPr lang="en-US" sz="1400">
                <a:sym typeface="Wingdings" panose="05000000000000000000" pitchFamily="2" charset="2"/>
              </a:rPr>
              <a:t> aims to have patients accept their medical condition by addressing avoidance behaviors and mediating expectations of treatment </a:t>
            </a:r>
            <a:endParaRPr lang="en-US" sz="1400"/>
          </a:p>
          <a:p>
            <a:pPr lvl="1">
              <a:lnSpc>
                <a:spcPct val="90000"/>
              </a:lnSpc>
            </a:pPr>
            <a:r>
              <a:rPr lang="en-US" sz="1400"/>
              <a:t>Behavioral </a:t>
            </a:r>
            <a:r>
              <a:rPr lang="en-US" sz="1400">
                <a:sym typeface="Wingdings" panose="05000000000000000000" pitchFamily="2" charset="2"/>
              </a:rPr>
              <a:t> involves bringing attention to physiological symptoms</a:t>
            </a:r>
            <a:endParaRPr lang="en-US" sz="1400"/>
          </a:p>
          <a:p>
            <a:pPr>
              <a:lnSpc>
                <a:spcPct val="90000"/>
              </a:lnSpc>
            </a:pPr>
            <a:r>
              <a:rPr lang="en-US" sz="1400"/>
              <a:t>Psychopharmacology</a:t>
            </a:r>
          </a:p>
        </p:txBody>
      </p:sp>
      <p:sp>
        <p:nvSpPr>
          <p:cNvPr id="20" name="Rectangle 11">
            <a:extLst>
              <a:ext uri="{FF2B5EF4-FFF2-40B4-BE49-F238E27FC236}">
                <a16:creationId xmlns:a16="http://schemas.microsoft.com/office/drawing/2014/main" id="{9B834327-03F1-4931-8261-971373A5A6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400800"/>
            <a:ext cx="12192000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73161133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468F91-B0C9-D7E6-EF9E-E4DCA9B445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Review Question 8.5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D1394B-395C-2849-7BD5-A789D37BE2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/>
            <a:endParaRPr lang="en-US" sz="1800" b="0" i="0" u="none" strike="noStrike" baseline="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r>
              <a:rPr lang="en-US" sz="24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1. Discuss the difference between multidisciplinary and interdisciplinary approaches to treatment of somatic disorders. </a:t>
            </a:r>
          </a:p>
          <a:p>
            <a:r>
              <a:rPr lang="en-US" sz="24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2. What is the biopsychosocial model for treatment of somatic disorders? What are the three main components of this treatment? </a:t>
            </a:r>
          </a:p>
          <a:p>
            <a:r>
              <a:rPr lang="en-US" sz="24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3. Are there any treatments that are </a:t>
            </a:r>
            <a:r>
              <a:rPr lang="en-US" sz="2400" b="0" i="1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not </a:t>
            </a:r>
            <a:r>
              <a:rPr lang="en-US" sz="24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effective in treating somatic disorders? If so, why?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835275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FFCA87C3-1D10-549F-ADEA-919A9920E8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>
                <a:effectLst/>
              </a:rPr>
              <a:t>8.6. Psychological Factors Affecting Other Medical Conditions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1973CF2-3657-E836-59CC-E4F6D063C06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86893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A893EB0A-BCF8-9B84-14A8-606E83E31C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effectLst/>
              </a:rPr>
              <a:t>8.1. Clinical Presentation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78437F7-287A-AC43-FBF8-0930D29679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747191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7">
            <a:extLst>
              <a:ext uri="{FF2B5EF4-FFF2-40B4-BE49-F238E27FC236}">
                <a16:creationId xmlns:a16="http://schemas.microsoft.com/office/drawing/2014/main" id="{3741B58E-3B65-4A01-A276-975AB2CF8A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9">
            <a:extLst>
              <a:ext uri="{FF2B5EF4-FFF2-40B4-BE49-F238E27FC236}">
                <a16:creationId xmlns:a16="http://schemas.microsoft.com/office/drawing/2014/main" id="{7AAC67C3-831B-4AB1-A259-DFB839CAFA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" y="0"/>
            <a:ext cx="4648593" cy="68580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7C03984-EC5A-4090-B816-3BC9BAECE7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2369" y="605896"/>
            <a:ext cx="3642309" cy="5646208"/>
          </a:xfrm>
        </p:spPr>
        <p:txBody>
          <a:bodyPr anchor="ctr">
            <a:normAutofit/>
          </a:bodyPr>
          <a:lstStyle/>
          <a:p>
            <a:r>
              <a:rPr lang="en-US" sz="4400">
                <a:solidFill>
                  <a:srgbClr val="FFFFFF"/>
                </a:solidFill>
              </a:rPr>
              <a:t>Psychological Factors Affecting Other Medical Conditions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2BBDA1-9C6A-46F4-8E15-BEBFF381BC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31958" y="605896"/>
            <a:ext cx="5923721" cy="5646208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1300" dirty="0"/>
              <a:t>Primary focus is on the physical disorder that is being caused or exacerbated by biopsychosocial factors </a:t>
            </a:r>
          </a:p>
          <a:p>
            <a:pPr>
              <a:lnSpc>
                <a:spcPct val="90000"/>
              </a:lnSpc>
            </a:pPr>
            <a:r>
              <a:rPr lang="en-US" sz="1300" dirty="0"/>
              <a:t>Common psychophysiological disorders identified by the DSM-5-TR:</a:t>
            </a:r>
          </a:p>
          <a:p>
            <a:pPr lvl="1">
              <a:lnSpc>
                <a:spcPct val="90000"/>
              </a:lnSpc>
            </a:pPr>
            <a:r>
              <a:rPr lang="en-US" sz="1300" dirty="0"/>
              <a:t>Headaches </a:t>
            </a:r>
          </a:p>
          <a:p>
            <a:pPr lvl="2">
              <a:lnSpc>
                <a:spcPct val="90000"/>
              </a:lnSpc>
            </a:pPr>
            <a:r>
              <a:rPr lang="en-US" sz="1300" dirty="0"/>
              <a:t>Migraines </a:t>
            </a:r>
            <a:r>
              <a:rPr lang="en-US" sz="1300" dirty="0">
                <a:sym typeface="Wingdings" panose="05000000000000000000" pitchFamily="2" charset="2"/>
              </a:rPr>
              <a:t> throbbing and localized pain accompanied by nausea, vomiting, light sensitivity, vertigo, etc. </a:t>
            </a:r>
            <a:endParaRPr lang="en-US" sz="1300" dirty="0"/>
          </a:p>
          <a:p>
            <a:pPr lvl="2">
              <a:lnSpc>
                <a:spcPct val="90000"/>
              </a:lnSpc>
            </a:pPr>
            <a:r>
              <a:rPr lang="en-US" sz="1300" dirty="0"/>
              <a:t>Tension </a:t>
            </a:r>
            <a:r>
              <a:rPr lang="en-US" sz="1300" dirty="0">
                <a:sym typeface="Wingdings" panose="05000000000000000000" pitchFamily="2" charset="2"/>
              </a:rPr>
              <a:t> dull, constant and localized ache </a:t>
            </a:r>
            <a:endParaRPr lang="en-US" sz="1300" dirty="0"/>
          </a:p>
          <a:p>
            <a:pPr lvl="1">
              <a:lnSpc>
                <a:spcPct val="90000"/>
              </a:lnSpc>
            </a:pPr>
            <a:r>
              <a:rPr lang="en-US" sz="1300" dirty="0"/>
              <a:t>Gastrointestinal </a:t>
            </a:r>
          </a:p>
          <a:p>
            <a:pPr lvl="2">
              <a:lnSpc>
                <a:spcPct val="90000"/>
              </a:lnSpc>
            </a:pPr>
            <a:r>
              <a:rPr lang="en-US" sz="1300" dirty="0"/>
              <a:t>Ulcers </a:t>
            </a:r>
            <a:r>
              <a:rPr lang="en-US" sz="1300" dirty="0">
                <a:sym typeface="Wingdings" panose="05000000000000000000" pitchFamily="2" charset="2"/>
              </a:rPr>
              <a:t> painful sores in the stomach lining caused by digestive acids burning a hole in the stomach lining due to bacteria and exacerbated by stress, growing focus on link between stress and peptic </a:t>
            </a:r>
            <a:r>
              <a:rPr lang="en-US" sz="1300" dirty="0" err="1">
                <a:sym typeface="Wingdings" panose="05000000000000000000" pitchFamily="2" charset="2"/>
              </a:rPr>
              <a:t>ulcurs</a:t>
            </a:r>
            <a:endParaRPr lang="en-US" sz="1300" dirty="0"/>
          </a:p>
          <a:p>
            <a:pPr lvl="2">
              <a:lnSpc>
                <a:spcPct val="90000"/>
              </a:lnSpc>
            </a:pPr>
            <a:r>
              <a:rPr lang="en-US" sz="1300" dirty="0"/>
              <a:t>Irritable Bowel Syndrome (IBS) </a:t>
            </a:r>
            <a:r>
              <a:rPr lang="en-US" sz="1300" dirty="0">
                <a:sym typeface="Wingdings" panose="05000000000000000000" pitchFamily="2" charset="2"/>
              </a:rPr>
              <a:t> functional disorder, involves abdominal pain and extreme bowel habits (diarrhea and/or constipation) often linked with anxiety and/or depression </a:t>
            </a:r>
            <a:endParaRPr lang="en-US" sz="1300" dirty="0"/>
          </a:p>
          <a:p>
            <a:pPr lvl="1">
              <a:lnSpc>
                <a:spcPct val="90000"/>
              </a:lnSpc>
            </a:pPr>
            <a:r>
              <a:rPr lang="en-US" sz="1300" dirty="0"/>
              <a:t>Insomnia </a:t>
            </a:r>
          </a:p>
          <a:p>
            <a:pPr lvl="2">
              <a:lnSpc>
                <a:spcPct val="90000"/>
              </a:lnSpc>
            </a:pPr>
            <a:r>
              <a:rPr lang="en-US" sz="1300" dirty="0"/>
              <a:t>Difficult falling or staying asleep due to anxiety, depression, and/or overactive arousal systems; and with decreased sleep, there can be even more psychological distress </a:t>
            </a:r>
          </a:p>
          <a:p>
            <a:pPr lvl="2">
              <a:lnSpc>
                <a:spcPct val="90000"/>
              </a:lnSpc>
            </a:pPr>
            <a:r>
              <a:rPr lang="en-US" sz="1300" dirty="0"/>
              <a:t>Occurs in more than one third of the US population </a:t>
            </a:r>
          </a:p>
          <a:p>
            <a:pPr lvl="1">
              <a:lnSpc>
                <a:spcPct val="90000"/>
              </a:lnSpc>
            </a:pPr>
            <a:r>
              <a:rPr lang="en-US" sz="1300" dirty="0"/>
              <a:t>Cardiovascular related disorders </a:t>
            </a:r>
          </a:p>
          <a:p>
            <a:pPr lvl="2">
              <a:lnSpc>
                <a:spcPct val="90000"/>
              </a:lnSpc>
            </a:pPr>
            <a:r>
              <a:rPr lang="en-US" sz="1300" dirty="0"/>
              <a:t>Coronary Heart Disease </a:t>
            </a:r>
            <a:r>
              <a:rPr lang="en-US" sz="1300" dirty="0">
                <a:sym typeface="Wingdings" panose="05000000000000000000" pitchFamily="2" charset="2"/>
              </a:rPr>
              <a:t> features a f</a:t>
            </a:r>
            <a:r>
              <a:rPr lang="en-US" sz="1300" dirty="0"/>
              <a:t>ive-fold increase of depression; anxiety and anger are early predictors of cardiac events </a:t>
            </a:r>
          </a:p>
          <a:p>
            <a:pPr lvl="2">
              <a:lnSpc>
                <a:spcPct val="90000"/>
              </a:lnSpc>
            </a:pPr>
            <a:r>
              <a:rPr lang="en-US" sz="1300" dirty="0"/>
              <a:t>Hypertension </a:t>
            </a:r>
            <a:r>
              <a:rPr lang="en-US" sz="1300" dirty="0">
                <a:sym typeface="Wingdings" panose="05000000000000000000" pitchFamily="2" charset="2"/>
              </a:rPr>
              <a:t> elevated blood pressure often affected by constant stress, anxiety, and depression </a:t>
            </a:r>
            <a:endParaRPr lang="en-US" sz="1300" dirty="0"/>
          </a:p>
        </p:txBody>
      </p:sp>
    </p:spTree>
    <p:extLst>
      <p:ext uri="{BB962C8B-B14F-4D97-AF65-F5344CB8AC3E}">
        <p14:creationId xmlns:p14="http://schemas.microsoft.com/office/powerpoint/2010/main" val="209289195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9" name="Rectangle 38">
            <a:extLst>
              <a:ext uri="{FF2B5EF4-FFF2-40B4-BE49-F238E27FC236}">
                <a16:creationId xmlns:a16="http://schemas.microsoft.com/office/drawing/2014/main" id="{88F0A37D-2337-4AAF-98B0-7E4E9B9871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E20EF4B-AEA0-49E6-B87C-70F6E427B9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>
            <a:normAutofit/>
          </a:bodyPr>
          <a:lstStyle/>
          <a:p>
            <a:r>
              <a:rPr lang="en-US"/>
              <a:t>Treatments for these Biopsychosocial Factors</a:t>
            </a:r>
          </a:p>
        </p:txBody>
      </p: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F15CCCF0-E573-463A-9760-1FDC0B2CFB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93532" y="1897380"/>
            <a:ext cx="996696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Rectangle 42">
            <a:extLst>
              <a:ext uri="{FF2B5EF4-FFF2-40B4-BE49-F238E27FC236}">
                <a16:creationId xmlns:a16="http://schemas.microsoft.com/office/drawing/2014/main" id="{F7234D70-FB65-4E99-985E-64D219674D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400800"/>
            <a:ext cx="12192000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aphicFrame>
        <p:nvGraphicFramePr>
          <p:cNvPr id="23" name="Content Placeholder 2" descr="Treatment for these biopsychosocial factors ">
            <a:extLst>
              <a:ext uri="{FF2B5EF4-FFF2-40B4-BE49-F238E27FC236}">
                <a16:creationId xmlns:a16="http://schemas.microsoft.com/office/drawing/2014/main" id="{70FBDE78-38BE-4915-8666-6A80041F887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19259080"/>
              </p:ext>
            </p:extLst>
          </p:nvPr>
        </p:nvGraphicFramePr>
        <p:xfrm>
          <a:off x="1096963" y="2098515"/>
          <a:ext cx="10058400" cy="37860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2327736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ACB4FE-92BF-1EE5-A366-07CFD4C361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Review Questions 8.6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696F0E-D135-BD96-2502-3D3FB379F8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l"/>
            <a:endParaRPr lang="en-US" sz="1800" b="0" i="0" u="none" strike="noStrike" baseline="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r>
              <a:rPr lang="en-US" sz="24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1. What are the most common types of psychophysiological disorders? </a:t>
            </a:r>
          </a:p>
          <a:p>
            <a:r>
              <a:rPr lang="en-US" sz="24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2. Discuss the differences between the different types of headaches. </a:t>
            </a:r>
          </a:p>
          <a:p>
            <a:r>
              <a:rPr lang="en-US" sz="24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3. What is the difference between ulcers and irritable bowel syndrome? </a:t>
            </a:r>
          </a:p>
          <a:p>
            <a:r>
              <a:rPr lang="en-US" sz="24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4. What are the identified predictors to coronary heart disease and other cardiac events? </a:t>
            </a:r>
          </a:p>
          <a:p>
            <a:r>
              <a:rPr lang="en-US" sz="24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5. What are the most effective treatment options for psychophysiological disorders?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791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68BDBE5C-BBE9-4E89-BEE5-DEB6EAB870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FD7D6C0-3F0F-4066-AB0C-D3DCC921F4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634946"/>
            <a:ext cx="3689094" cy="5055904"/>
          </a:xfrm>
        </p:spPr>
        <p:txBody>
          <a:bodyPr anchor="ctr">
            <a:normAutofit/>
          </a:bodyPr>
          <a:lstStyle/>
          <a:p>
            <a:pPr algn="r"/>
            <a:r>
              <a:rPr lang="en-US" dirty="0"/>
              <a:t>What’s so difficult about these disorders?</a:t>
            </a:r>
            <a:endParaRPr lang="en-US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2752F38C-F560-47AA-90AD-209F39C041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1791298"/>
            <a:ext cx="0" cy="2743200"/>
          </a:xfrm>
          <a:prstGeom prst="line">
            <a:avLst/>
          </a:prstGeom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>
            <a:extLst>
              <a:ext uri="{FF2B5EF4-FFF2-40B4-BE49-F238E27FC236}">
                <a16:creationId xmlns:a16="http://schemas.microsoft.com/office/drawing/2014/main" id="{DFC4168B-AA75-4715-9B96-CF84B170A6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400800"/>
            <a:ext cx="12192000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aphicFrame>
        <p:nvGraphicFramePr>
          <p:cNvPr id="5" name="Content Placeholder 2" descr="Symptoms are internal and difficult to measure. Individuals could be faking, imagining, over exaggerating, or really experiencing the symptoms they report. Regardless, the symptoms are associated with significant distress and/or impairment. They symptoms could also be caused by a real, medical illness or disorder.">
            <a:extLst>
              <a:ext uri="{FF2B5EF4-FFF2-40B4-BE49-F238E27FC236}">
                <a16:creationId xmlns:a16="http://schemas.microsoft.com/office/drawing/2014/main" id="{BA8B1987-4AF1-4AAD-A06E-07FE7A08B2B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3035223"/>
              </p:ext>
            </p:extLst>
          </p:nvPr>
        </p:nvGraphicFramePr>
        <p:xfrm>
          <a:off x="4976031" y="634947"/>
          <a:ext cx="6582555" cy="51217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711935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1" name="Rectangle 40">
            <a:extLst>
              <a:ext uri="{FF2B5EF4-FFF2-40B4-BE49-F238E27FC236}">
                <a16:creationId xmlns:a16="http://schemas.microsoft.com/office/drawing/2014/main" id="{88F0A37D-2337-4AAF-98B0-7E4E9B9871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B5518A8-A52A-402D-B427-CA3EFF2FF2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>
            <a:normAutofit/>
          </a:bodyPr>
          <a:lstStyle/>
          <a:p>
            <a:r>
              <a:rPr lang="en-US" dirty="0"/>
              <a:t>Somatic Symptom Disorder</a:t>
            </a:r>
          </a:p>
        </p:txBody>
      </p: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F15CCCF0-E573-463A-9760-1FDC0B2CFB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93532" y="1897380"/>
            <a:ext cx="996696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Rectangle 44">
            <a:extLst>
              <a:ext uri="{FF2B5EF4-FFF2-40B4-BE49-F238E27FC236}">
                <a16:creationId xmlns:a16="http://schemas.microsoft.com/office/drawing/2014/main" id="{F7234D70-FB65-4E99-985E-64D219674D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400800"/>
            <a:ext cx="12192000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aphicFrame>
        <p:nvGraphicFramePr>
          <p:cNvPr id="5" name="Content Placeholder 2" descr="Symptoms can be localized/diffused and specific/nonspecific, but they are treated as authentic. Often diagnosed when another medical condition is present. Significant worry about the illness is often present and because of this, patients will oftentimes &quot;shop&quot; at different doctors' offices to confirm the seriousness of their symptoms.">
            <a:extLst>
              <a:ext uri="{FF2B5EF4-FFF2-40B4-BE49-F238E27FC236}">
                <a16:creationId xmlns:a16="http://schemas.microsoft.com/office/drawing/2014/main" id="{D9EA0333-9B3F-469C-96F3-F83D69FBB38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65636306"/>
              </p:ext>
            </p:extLst>
          </p:nvPr>
        </p:nvGraphicFramePr>
        <p:xfrm>
          <a:off x="1096963" y="2098515"/>
          <a:ext cx="10058400" cy="37860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837983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2" name="Rectangle 51">
            <a:extLst>
              <a:ext uri="{FF2B5EF4-FFF2-40B4-BE49-F238E27FC236}">
                <a16:creationId xmlns:a16="http://schemas.microsoft.com/office/drawing/2014/main" id="{13BCCAE5-A35B-4B66-A4A7-E23C34A403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9537C49-99CE-458A-859E-79FE9D99AC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36320" y="286603"/>
            <a:ext cx="10058400" cy="1450757"/>
          </a:xfrm>
        </p:spPr>
        <p:txBody>
          <a:bodyPr>
            <a:normAutofit/>
          </a:bodyPr>
          <a:lstStyle/>
          <a:p>
            <a:r>
              <a:rPr lang="en-US"/>
              <a:t>Illness Anxiety Disorder</a:t>
            </a:r>
          </a:p>
        </p:txBody>
      </p:sp>
      <p:cxnSp>
        <p:nvCxnSpPr>
          <p:cNvPr id="54" name="Straight Connector 53">
            <a:extLst>
              <a:ext uri="{FF2B5EF4-FFF2-40B4-BE49-F238E27FC236}">
                <a16:creationId xmlns:a16="http://schemas.microsoft.com/office/drawing/2014/main" id="{6987BDFB-DE64-4B56-B44F-45FAE19FA9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06573" y="1895846"/>
            <a:ext cx="978408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9" name="Graphic 48" descr="Doctor">
            <a:extLst>
              <a:ext uri="{FF2B5EF4-FFF2-40B4-BE49-F238E27FC236}">
                <a16:creationId xmlns:a16="http://schemas.microsoft.com/office/drawing/2014/main" id="{3F694EE4-AF21-4D05-6584-ED2960514EE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31509" y="2472903"/>
            <a:ext cx="2325127" cy="2325127"/>
          </a:xfrm>
          <a:prstGeom prst="rect">
            <a:avLst/>
          </a:prstGeom>
        </p:spPr>
      </p:pic>
      <p:sp>
        <p:nvSpPr>
          <p:cNvPr id="28" name="Content Placeholder 2">
            <a:extLst>
              <a:ext uri="{FF2B5EF4-FFF2-40B4-BE49-F238E27FC236}">
                <a16:creationId xmlns:a16="http://schemas.microsoft.com/office/drawing/2014/main" id="{AC3B44AB-070F-4C41-B399-AE14EC9077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56636" y="2108202"/>
            <a:ext cx="7738084" cy="335765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en-US" sz="1800" dirty="0"/>
              <a:t>Previously called hypochondriasis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en-US" sz="1800" dirty="0"/>
              <a:t>Involves the excessive preoccupation with having or acquiring a serious medical illness but the patient does not typically present with any somatic symptoms 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en-US" dirty="0"/>
              <a:t>If there is a medical diagnosis, the anxiety about the severity of their disorder is excessive or disproportionate for the actual diagnosis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en-US" sz="1800" dirty="0"/>
              <a:t>Anxiety is not relieved with reassurance, even if cleared medically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en-US" sz="1800" dirty="0"/>
              <a:t>Patients will often research rare illnesses that could possibly be linked to their symptoms 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en-US" sz="1800" dirty="0"/>
              <a:t>In rare case, some cases of invalidism have been reported </a:t>
            </a: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0B2EDFE5-9478-4774-9D3D-FEC7DC7082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400800"/>
            <a:ext cx="12192000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4822917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88F0A37D-2337-4AAF-98B0-7E4E9B9871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AF9CA5B-EA91-CD09-31BF-BC5E0F813C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>
            <a:normAutofit/>
          </a:bodyPr>
          <a:lstStyle/>
          <a:p>
            <a:r>
              <a:rPr lang="en-US" dirty="0"/>
              <a:t>What’s the difference?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F15CCCF0-E573-463A-9760-1FDC0B2CFB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93532" y="1897380"/>
            <a:ext cx="996696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>
            <a:extLst>
              <a:ext uri="{FF2B5EF4-FFF2-40B4-BE49-F238E27FC236}">
                <a16:creationId xmlns:a16="http://schemas.microsoft.com/office/drawing/2014/main" id="{F7234D70-FB65-4E99-985E-64D219674D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400800"/>
            <a:ext cx="12192000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482AD382-52BA-8283-2CA2-88B6F447C8F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75383144"/>
              </p:ext>
            </p:extLst>
          </p:nvPr>
        </p:nvGraphicFramePr>
        <p:xfrm>
          <a:off x="1096963" y="2098515"/>
          <a:ext cx="10058400" cy="37860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097591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8DD82D3-D002-45B0-B16A-82B3DA4EFD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6D61D93-5694-4D64-9FA5-133912C126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8" y="643467"/>
            <a:ext cx="3073550" cy="5126203"/>
          </a:xfrm>
        </p:spPr>
        <p:txBody>
          <a:bodyPr anchor="ctr">
            <a:normAutofit/>
          </a:bodyPr>
          <a:lstStyle/>
          <a:p>
            <a:pPr algn="r"/>
            <a:r>
              <a:rPr lang="en-US" sz="2600"/>
              <a:t>Video Guide	Somatoform disorders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9F09C252-16FE-4557-AD6D-BB5CA77349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042052" y="1778497"/>
            <a:ext cx="0" cy="3200400"/>
          </a:xfrm>
          <a:prstGeom prst="line">
            <a:avLst/>
          </a:prstGeom>
          <a:ln w="19050">
            <a:solidFill>
              <a:schemeClr val="tx1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B2E0BE-C4EF-41E7-83BC-61C5DC2CF1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63786" y="621697"/>
            <a:ext cx="6791894" cy="5147973"/>
          </a:xfrm>
        </p:spPr>
        <p:txBody>
          <a:bodyPr anchor="ctr">
            <a:normAutofit/>
          </a:bodyPr>
          <a:lstStyle/>
          <a:p>
            <a:r>
              <a:rPr lang="en-US" dirty="0"/>
              <a:t>17 mins  What is somatoform and types  </a:t>
            </a:r>
            <a:r>
              <a:rPr lang="en-US" dirty="0">
                <a:hlinkClick r:id="rId2"/>
              </a:rPr>
              <a:t>https://www.youtube.com/watch?v=gaAdSGVgd3Y</a:t>
            </a:r>
            <a:r>
              <a:rPr lang="en-US" dirty="0"/>
              <a:t> </a:t>
            </a:r>
          </a:p>
          <a:p>
            <a:r>
              <a:rPr lang="en-US" dirty="0"/>
              <a:t>Redefining Somatoform  part 1  </a:t>
            </a:r>
            <a:r>
              <a:rPr lang="en-US" dirty="0">
                <a:hlinkClick r:id="rId3"/>
              </a:rPr>
              <a:t>https://www.youtube.com/watch?v=N2IhdbKKpao</a:t>
            </a:r>
            <a:endParaRPr lang="en-US" dirty="0"/>
          </a:p>
          <a:p>
            <a:r>
              <a:rPr lang="en-US" dirty="0"/>
              <a:t>21 mins  part 2  </a:t>
            </a:r>
            <a:r>
              <a:rPr lang="en-US" dirty="0">
                <a:hlinkClick r:id="rId4"/>
              </a:rPr>
              <a:t>https://www.youtube.com/watch?v=-F2ETlmyvXM</a:t>
            </a:r>
            <a:endParaRPr lang="en-US" dirty="0"/>
          </a:p>
          <a:p>
            <a:r>
              <a:rPr lang="en-US" dirty="0"/>
              <a:t>20 ins  part 3  </a:t>
            </a:r>
            <a:r>
              <a:rPr lang="en-US" dirty="0">
                <a:hlinkClick r:id="rId5"/>
              </a:rPr>
              <a:t>https://www.youtube.com/watch?v=LQWfU-h6kHM</a:t>
            </a:r>
            <a:r>
              <a:rPr lang="en-US" dirty="0"/>
              <a:t> </a:t>
            </a:r>
          </a:p>
          <a:p>
            <a:r>
              <a:rPr lang="en-US" dirty="0"/>
              <a:t>Stories,  17:38  </a:t>
            </a:r>
            <a:r>
              <a:rPr lang="en-US" dirty="0">
                <a:hlinkClick r:id="rId6"/>
              </a:rPr>
              <a:t>https://www.youtube.com/watch?v=3wycDLD0Bxo</a:t>
            </a:r>
            <a:r>
              <a:rPr lang="en-US" dirty="0"/>
              <a:t> </a:t>
            </a:r>
          </a:p>
          <a:p>
            <a:r>
              <a:rPr lang="en-US" dirty="0"/>
              <a:t>9:15 COVID Long Haulers  </a:t>
            </a:r>
            <a:r>
              <a:rPr lang="en-US" dirty="0">
                <a:hlinkClick r:id="rId7"/>
              </a:rPr>
              <a:t>https://www.youtube.com/watch?v=GuA8umd9txI</a:t>
            </a:r>
            <a:r>
              <a:rPr lang="en-US" dirty="0"/>
              <a:t> </a:t>
            </a:r>
          </a:p>
          <a:p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4552793-7DFF-4EC7-AC69-D34A75D018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400800"/>
            <a:ext cx="12192000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017285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88F0A37D-2337-4AAF-98B0-7E4E9B9871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8158B2F-F248-4F3D-95D1-44CF47C2D4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>
            <a:normAutofit/>
          </a:bodyPr>
          <a:lstStyle/>
          <a:p>
            <a:r>
              <a:rPr lang="en-US" dirty="0"/>
              <a:t>Functional Neurological Symptom Disorder (Conversion Disorder)</a:t>
            </a:r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F15CCCF0-E573-463A-9760-1FDC0B2CFB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93532" y="1897380"/>
            <a:ext cx="996696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ectangle 22">
            <a:extLst>
              <a:ext uri="{FF2B5EF4-FFF2-40B4-BE49-F238E27FC236}">
                <a16:creationId xmlns:a16="http://schemas.microsoft.com/office/drawing/2014/main" id="{F7234D70-FB65-4E99-985E-64D219674D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400800"/>
            <a:ext cx="12192000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aphicFrame>
        <p:nvGraphicFramePr>
          <p:cNvPr id="5" name="Content Placeholder 2" descr="Information about conversion disorder">
            <a:extLst>
              <a:ext uri="{FF2B5EF4-FFF2-40B4-BE49-F238E27FC236}">
                <a16:creationId xmlns:a16="http://schemas.microsoft.com/office/drawing/2014/main" id="{6653F441-42C1-49D0-B61D-2EA3751EA1D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12241866"/>
              </p:ext>
            </p:extLst>
          </p:nvPr>
        </p:nvGraphicFramePr>
        <p:xfrm>
          <a:off x="1096963" y="2098515"/>
          <a:ext cx="10058400" cy="37860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7621894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VTI">
  <a:themeElements>
    <a:clrScheme name="Office">
      <a:dk1>
        <a:srgbClr val="000000"/>
      </a:dk1>
      <a:lt1>
        <a:srgbClr val="FFFFFF"/>
      </a:lt1>
      <a:dk2>
        <a:srgbClr val="2E3948"/>
      </a:dk2>
      <a:lt2>
        <a:srgbClr val="E7E6E6"/>
      </a:lt2>
      <a:accent1>
        <a:srgbClr val="5A82CB"/>
      </a:accent1>
      <a:accent2>
        <a:srgbClr val="ED7D31"/>
      </a:accent2>
      <a:accent3>
        <a:srgbClr val="A3A3A3"/>
      </a:accent3>
      <a:accent4>
        <a:srgbClr val="CF9B00"/>
      </a:accent4>
      <a:accent5>
        <a:srgbClr val="5B9BD5"/>
      </a:accent5>
      <a:accent6>
        <a:srgbClr val="70AD47"/>
      </a:accent6>
      <a:hlink>
        <a:srgbClr val="D26012"/>
      </a:hlink>
      <a:folHlink>
        <a:srgbClr val="A9718D"/>
      </a:folHlink>
    </a:clrScheme>
    <a:fontScheme name="Retrospect">
      <a:majorFont>
        <a:latin typeface="Avenir Next LT Pro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venir Next LT Pro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VTI" id="{ABE3C30C-0FC0-4450-828E-52DE70F1BCCB}" vid="{A6E2497D-935A-4CFD-B9FD-6DCB15FA68B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383</TotalTime>
  <Words>2033</Words>
  <Application>Microsoft Office PowerPoint</Application>
  <PresentationFormat>Widescreen</PresentationFormat>
  <Paragraphs>175</Paragraphs>
  <Slides>32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8" baseType="lpstr">
      <vt:lpstr>Avenir Next LT Pro</vt:lpstr>
      <vt:lpstr>Avenir Next LT Pro Light</vt:lpstr>
      <vt:lpstr>Calibri</vt:lpstr>
      <vt:lpstr>Times New Roman</vt:lpstr>
      <vt:lpstr>Wingdings</vt:lpstr>
      <vt:lpstr>RetrospectVTI</vt:lpstr>
      <vt:lpstr>Somatic Symptom and Related Disorders</vt:lpstr>
      <vt:lpstr>Learning Objectives</vt:lpstr>
      <vt:lpstr>8.1. Clinical Presentation</vt:lpstr>
      <vt:lpstr>What’s so difficult about these disorders?</vt:lpstr>
      <vt:lpstr>Somatic Symptom Disorder</vt:lpstr>
      <vt:lpstr>Illness Anxiety Disorder</vt:lpstr>
      <vt:lpstr>What’s the difference?</vt:lpstr>
      <vt:lpstr>Video Guide Somatoform disorders</vt:lpstr>
      <vt:lpstr>Functional Neurological Symptom Disorder (Conversion Disorder)</vt:lpstr>
      <vt:lpstr>Video guide: Functional Neurological Symptom Disorder (Conversion)</vt:lpstr>
      <vt:lpstr>Factitious Disorder</vt:lpstr>
      <vt:lpstr>Video guide: Factitious Disorder</vt:lpstr>
      <vt:lpstr>Review questions 8.1</vt:lpstr>
      <vt:lpstr>8.2. Epidemiology</vt:lpstr>
      <vt:lpstr>Epidemiology</vt:lpstr>
      <vt:lpstr>Epidemiology</vt:lpstr>
      <vt:lpstr>Review Questions 8.2</vt:lpstr>
      <vt:lpstr>8.3. Comorbidity</vt:lpstr>
      <vt:lpstr>Comorbidity</vt:lpstr>
      <vt:lpstr>Review Questions 8.3</vt:lpstr>
      <vt:lpstr>8.4. Etiology</vt:lpstr>
      <vt:lpstr>Etiology</vt:lpstr>
      <vt:lpstr>Etiology, Cont.</vt:lpstr>
      <vt:lpstr>Video guide: Divorcing the Parent (Sociocultural perspective)</vt:lpstr>
      <vt:lpstr>Review Questions 8.4</vt:lpstr>
      <vt:lpstr>8.5. Treatment</vt:lpstr>
      <vt:lpstr>Treatment Options</vt:lpstr>
      <vt:lpstr>Review Question 8.5</vt:lpstr>
      <vt:lpstr>8.6. Psychological Factors Affecting Other Medical Conditions</vt:lpstr>
      <vt:lpstr>Psychological Factors Affecting Other Medical Conditions</vt:lpstr>
      <vt:lpstr>Treatments for these Biopsychosocial Factors</vt:lpstr>
      <vt:lpstr>Review Questions 8.6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Somatic Symptom and Related Disorders</dc:title>
  <dc:creator>Madeleine Stewart</dc:creator>
  <cp:lastModifiedBy>Daffin, Lee William,Jr</cp:lastModifiedBy>
  <cp:revision>12</cp:revision>
  <dcterms:created xsi:type="dcterms:W3CDTF">2020-02-22T00:09:42Z</dcterms:created>
  <dcterms:modified xsi:type="dcterms:W3CDTF">2023-08-16T02:03:12Z</dcterms:modified>
</cp:coreProperties>
</file>