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5"/>
  </p:notesMasterIdLst>
  <p:sldIdLst>
    <p:sldId id="256" r:id="rId2"/>
    <p:sldId id="279" r:id="rId3"/>
    <p:sldId id="287" r:id="rId4"/>
    <p:sldId id="257" r:id="rId5"/>
    <p:sldId id="258" r:id="rId6"/>
    <p:sldId id="260" r:id="rId7"/>
    <p:sldId id="283" r:id="rId8"/>
    <p:sldId id="262" r:id="rId9"/>
    <p:sldId id="264" r:id="rId10"/>
    <p:sldId id="267" r:id="rId11"/>
    <p:sldId id="288" r:id="rId12"/>
    <p:sldId id="292" r:id="rId13"/>
    <p:sldId id="293" r:id="rId14"/>
    <p:sldId id="289" r:id="rId15"/>
    <p:sldId id="294" r:id="rId16"/>
    <p:sldId id="291" r:id="rId17"/>
    <p:sldId id="270" r:id="rId18"/>
    <p:sldId id="271" r:id="rId19"/>
    <p:sldId id="272" r:id="rId20"/>
    <p:sldId id="290" r:id="rId21"/>
    <p:sldId id="259" r:id="rId22"/>
    <p:sldId id="261" r:id="rId23"/>
    <p:sldId id="263" r:id="rId24"/>
    <p:sldId id="265" r:id="rId25"/>
    <p:sldId id="268" r:id="rId26"/>
    <p:sldId id="286" r:id="rId27"/>
    <p:sldId id="285" r:id="rId28"/>
    <p:sldId id="284" r:id="rId29"/>
    <p:sldId id="295" r:id="rId30"/>
    <p:sldId id="296" r:id="rId31"/>
    <p:sldId id="297" r:id="rId32"/>
    <p:sldId id="298" r:id="rId33"/>
    <p:sldId id="299"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688" autoAdjust="0"/>
  </p:normalViewPr>
  <p:slideViewPr>
    <p:cSldViewPr snapToGrid="0">
      <p:cViewPr varScale="1">
        <p:scale>
          <a:sx n="80" d="100"/>
          <a:sy n="80" d="100"/>
        </p:scale>
        <p:origin x="787" y="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13.svg"/></Relationships>
</file>

<file path=ppt/diagrams/_rels/data6.xml.rels><?xml version="1.0" encoding="UTF-8" standalone="yes"?>
<Relationships xmlns="http://schemas.openxmlformats.org/package/2006/relationships"><Relationship Id="rId8" Type="http://schemas.openxmlformats.org/officeDocument/2006/relationships/image" Target="../media/image33.svg"/><Relationship Id="rId13" Type="http://schemas.openxmlformats.org/officeDocument/2006/relationships/image" Target="../media/image2.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13.svg"/><Relationship Id="rId2" Type="http://schemas.openxmlformats.org/officeDocument/2006/relationships/image" Target="../media/image27.svg"/><Relationship Id="rId16" Type="http://schemas.openxmlformats.org/officeDocument/2006/relationships/image" Target="../media/image37.svg"/><Relationship Id="rId1" Type="http://schemas.openxmlformats.org/officeDocument/2006/relationships/image" Target="../media/image26.png"/><Relationship Id="rId6" Type="http://schemas.openxmlformats.org/officeDocument/2006/relationships/image" Target="../media/image31.svg"/><Relationship Id="rId11" Type="http://schemas.openxmlformats.org/officeDocument/2006/relationships/image" Target="../media/image12.png"/><Relationship Id="rId5" Type="http://schemas.openxmlformats.org/officeDocument/2006/relationships/image" Target="../media/image30.png"/><Relationship Id="rId15" Type="http://schemas.openxmlformats.org/officeDocument/2006/relationships/image" Target="../media/image36.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 Id="rId14" Type="http://schemas.openxmlformats.org/officeDocument/2006/relationships/image" Target="../media/image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13.svg"/></Relationships>
</file>

<file path=ppt/diagrams/_rels/drawing6.xml.rels><?xml version="1.0" encoding="UTF-8" standalone="yes"?>
<Relationships xmlns="http://schemas.openxmlformats.org/package/2006/relationships"><Relationship Id="rId8" Type="http://schemas.openxmlformats.org/officeDocument/2006/relationships/image" Target="../media/image33.svg"/><Relationship Id="rId13" Type="http://schemas.openxmlformats.org/officeDocument/2006/relationships/image" Target="../media/image2.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13.svg"/><Relationship Id="rId2" Type="http://schemas.openxmlformats.org/officeDocument/2006/relationships/image" Target="../media/image27.svg"/><Relationship Id="rId16" Type="http://schemas.openxmlformats.org/officeDocument/2006/relationships/image" Target="../media/image37.svg"/><Relationship Id="rId1" Type="http://schemas.openxmlformats.org/officeDocument/2006/relationships/image" Target="../media/image26.png"/><Relationship Id="rId6" Type="http://schemas.openxmlformats.org/officeDocument/2006/relationships/image" Target="../media/image31.svg"/><Relationship Id="rId11" Type="http://schemas.openxmlformats.org/officeDocument/2006/relationships/image" Target="../media/image12.png"/><Relationship Id="rId5" Type="http://schemas.openxmlformats.org/officeDocument/2006/relationships/image" Target="../media/image30.png"/><Relationship Id="rId15" Type="http://schemas.openxmlformats.org/officeDocument/2006/relationships/image" Target="../media/image36.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 Id="rId14" Type="http://schemas.openxmlformats.org/officeDocument/2006/relationships/image" Target="../media/image3.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dgm:fillClrLst>
    <dgm:linClrLst meth="repeat">
      <a:schemeClr val="lt1">
        <a:alpha val="0"/>
      </a:schemeClr>
    </dgm:linClrLst>
    <dgm:effectClrLst/>
    <dgm:txLinClrLst/>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26CBAA1E-D75C-4D9F-B7D5-8ACAD3BB9C73}" type="doc">
      <dgm:prSet loTypeId="urn:microsoft.com/office/officeart/2018/2/layout/IconVerticalSolidList" loCatId="icon" qsTypeId="urn:microsoft.com/office/officeart/2005/8/quickstyle/simple1" qsCatId="simple" csTypeId="urn:microsoft.com/office/officeart/2018/5/colors/Iconchunking_neutralicontext_accent2_2" csCatId="accent2" phldr="1"/>
      <dgm:spPr/>
      <dgm:t>
        <a:bodyPr/>
        <a:lstStyle/>
        <a:p>
          <a:endParaRPr lang="en-US"/>
        </a:p>
      </dgm:t>
    </dgm:pt>
    <dgm:pt modelId="{030ABC19-5936-442D-A8C4-C8E16B9D2A35}">
      <dgm:prSet/>
      <dgm:spPr/>
      <dgm:t>
        <a:bodyPr/>
        <a:lstStyle/>
        <a:p>
          <a:r>
            <a:rPr lang="en-US"/>
            <a:t>The hallmark of any anxiety disorder is the presence of “excessive fear or anxiety related to behavioral disturbances”. </a:t>
          </a:r>
        </a:p>
      </dgm:t>
    </dgm:pt>
    <dgm:pt modelId="{6D0A7186-17E4-48CF-8BAF-972AF57D6847}" type="parTrans" cxnId="{6F4ED9C8-5FCD-4107-AFD6-ACA21B1C95D8}">
      <dgm:prSet/>
      <dgm:spPr/>
      <dgm:t>
        <a:bodyPr/>
        <a:lstStyle/>
        <a:p>
          <a:endParaRPr lang="en-US"/>
        </a:p>
      </dgm:t>
    </dgm:pt>
    <dgm:pt modelId="{481BC12D-68F2-4F36-B031-8900ED3F5446}" type="sibTrans" cxnId="{6F4ED9C8-5FCD-4107-AFD6-ACA21B1C95D8}">
      <dgm:prSet/>
      <dgm:spPr/>
      <dgm:t>
        <a:bodyPr/>
        <a:lstStyle/>
        <a:p>
          <a:endParaRPr lang="en-US"/>
        </a:p>
      </dgm:t>
    </dgm:pt>
    <dgm:pt modelId="{34F8B958-AB4E-4F4F-8B2F-7198CCDFA163}">
      <dgm:prSet/>
      <dgm:spPr/>
      <dgm:t>
        <a:bodyPr/>
        <a:lstStyle/>
        <a:p>
          <a:r>
            <a:rPr lang="en-US"/>
            <a:t>FEAR is related to either a REAL or perceived threat. </a:t>
          </a:r>
        </a:p>
      </dgm:t>
    </dgm:pt>
    <dgm:pt modelId="{B4242C0B-6091-4953-A0B4-FAB0F33267A8}" type="parTrans" cxnId="{7591CEC9-FAFC-4FA7-B1A2-384CB7A525E5}">
      <dgm:prSet/>
      <dgm:spPr/>
      <dgm:t>
        <a:bodyPr/>
        <a:lstStyle/>
        <a:p>
          <a:endParaRPr lang="en-US"/>
        </a:p>
      </dgm:t>
    </dgm:pt>
    <dgm:pt modelId="{08FC39E4-85A9-4E39-85B9-ABB4EC20BD0A}" type="sibTrans" cxnId="{7591CEC9-FAFC-4FA7-B1A2-384CB7A525E5}">
      <dgm:prSet/>
      <dgm:spPr/>
      <dgm:t>
        <a:bodyPr/>
        <a:lstStyle/>
        <a:p>
          <a:endParaRPr lang="en-US"/>
        </a:p>
      </dgm:t>
    </dgm:pt>
    <dgm:pt modelId="{25B4C9F1-E949-474E-B0F2-F11D03A72856}">
      <dgm:prSet/>
      <dgm:spPr/>
      <dgm:t>
        <a:bodyPr/>
        <a:lstStyle/>
        <a:p>
          <a:r>
            <a:rPr lang="en-US"/>
            <a:t>ANXIETY is the anticipation of a future event. </a:t>
          </a:r>
        </a:p>
      </dgm:t>
    </dgm:pt>
    <dgm:pt modelId="{70A76DA6-49B7-4232-96C5-27D33736560D}" type="parTrans" cxnId="{169D1D34-6DBD-4795-A217-5D50E9C4A7AA}">
      <dgm:prSet/>
      <dgm:spPr/>
      <dgm:t>
        <a:bodyPr/>
        <a:lstStyle/>
        <a:p>
          <a:endParaRPr lang="en-US"/>
        </a:p>
      </dgm:t>
    </dgm:pt>
    <dgm:pt modelId="{1C46DC19-81A9-49FC-9749-3165E9E2397F}" type="sibTrans" cxnId="{169D1D34-6DBD-4795-A217-5D50E9C4A7AA}">
      <dgm:prSet/>
      <dgm:spPr/>
      <dgm:t>
        <a:bodyPr/>
        <a:lstStyle/>
        <a:p>
          <a:endParaRPr lang="en-US"/>
        </a:p>
      </dgm:t>
    </dgm:pt>
    <dgm:pt modelId="{7DC69C63-9F1A-46B0-8189-46540A858C61}" type="pres">
      <dgm:prSet presAssocID="{26CBAA1E-D75C-4D9F-B7D5-8ACAD3BB9C73}" presName="root" presStyleCnt="0">
        <dgm:presLayoutVars>
          <dgm:dir/>
          <dgm:resizeHandles val="exact"/>
        </dgm:presLayoutVars>
      </dgm:prSet>
      <dgm:spPr/>
    </dgm:pt>
    <dgm:pt modelId="{CFB38169-BE36-4CB8-8833-9739395ACD5D}" type="pres">
      <dgm:prSet presAssocID="{030ABC19-5936-442D-A8C4-C8E16B9D2A35}" presName="compNode" presStyleCnt="0"/>
      <dgm:spPr/>
    </dgm:pt>
    <dgm:pt modelId="{8939E198-8539-4B10-BCBA-57BCF608B54D}" type="pres">
      <dgm:prSet presAssocID="{030ABC19-5936-442D-A8C4-C8E16B9D2A35}" presName="bgRect" presStyleLbl="bgShp" presStyleIdx="0" presStyleCnt="3"/>
      <dgm:spPr/>
    </dgm:pt>
    <dgm:pt modelId="{B2EE6FE2-C28D-4638-8FC6-945D17104F79}" type="pres">
      <dgm:prSet presAssocID="{030ABC19-5936-442D-A8C4-C8E16B9D2A3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D5366BFE-6B79-4647-AF85-3E0892B55AE8}" type="pres">
      <dgm:prSet presAssocID="{030ABC19-5936-442D-A8C4-C8E16B9D2A35}" presName="spaceRect" presStyleCnt="0"/>
      <dgm:spPr/>
    </dgm:pt>
    <dgm:pt modelId="{62DC59C7-EE3B-4F10-A554-E36A7E0E864B}" type="pres">
      <dgm:prSet presAssocID="{030ABC19-5936-442D-A8C4-C8E16B9D2A35}" presName="parTx" presStyleLbl="revTx" presStyleIdx="0" presStyleCnt="3">
        <dgm:presLayoutVars>
          <dgm:chMax val="0"/>
          <dgm:chPref val="0"/>
        </dgm:presLayoutVars>
      </dgm:prSet>
      <dgm:spPr/>
    </dgm:pt>
    <dgm:pt modelId="{FD423087-7555-4085-91D1-50D307BEB18C}" type="pres">
      <dgm:prSet presAssocID="{481BC12D-68F2-4F36-B031-8900ED3F5446}" presName="sibTrans" presStyleCnt="0"/>
      <dgm:spPr/>
    </dgm:pt>
    <dgm:pt modelId="{4BD1ACE7-A79D-4F60-BFE1-D03739E14FD5}" type="pres">
      <dgm:prSet presAssocID="{34F8B958-AB4E-4F4F-8B2F-7198CCDFA163}" presName="compNode" presStyleCnt="0"/>
      <dgm:spPr/>
    </dgm:pt>
    <dgm:pt modelId="{2E0A0620-4127-48BF-8F45-EBDD58B7F268}" type="pres">
      <dgm:prSet presAssocID="{34F8B958-AB4E-4F4F-8B2F-7198CCDFA163}" presName="bgRect" presStyleLbl="bgShp" presStyleIdx="1" presStyleCnt="3"/>
      <dgm:spPr/>
    </dgm:pt>
    <dgm:pt modelId="{31952D56-AAA0-406C-94A3-E55AA84DAF7B}" type="pres">
      <dgm:prSet presAssocID="{34F8B958-AB4E-4F4F-8B2F-7198CCDFA16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nger"/>
        </a:ext>
      </dgm:extLst>
    </dgm:pt>
    <dgm:pt modelId="{41698EC5-B567-448C-BA56-8DAFBA4DA957}" type="pres">
      <dgm:prSet presAssocID="{34F8B958-AB4E-4F4F-8B2F-7198CCDFA163}" presName="spaceRect" presStyleCnt="0"/>
      <dgm:spPr/>
    </dgm:pt>
    <dgm:pt modelId="{CF6DAA41-8B9E-4FB6-B120-D582A58DD91A}" type="pres">
      <dgm:prSet presAssocID="{34F8B958-AB4E-4F4F-8B2F-7198CCDFA163}" presName="parTx" presStyleLbl="revTx" presStyleIdx="1" presStyleCnt="3">
        <dgm:presLayoutVars>
          <dgm:chMax val="0"/>
          <dgm:chPref val="0"/>
        </dgm:presLayoutVars>
      </dgm:prSet>
      <dgm:spPr/>
    </dgm:pt>
    <dgm:pt modelId="{B7C4212E-031A-4358-9DDF-3790EA371BF5}" type="pres">
      <dgm:prSet presAssocID="{08FC39E4-85A9-4E39-85B9-ABB4EC20BD0A}" presName="sibTrans" presStyleCnt="0"/>
      <dgm:spPr/>
    </dgm:pt>
    <dgm:pt modelId="{DBD626EA-19C0-4099-A437-0422F4519E50}" type="pres">
      <dgm:prSet presAssocID="{25B4C9F1-E949-474E-B0F2-F11D03A72856}" presName="compNode" presStyleCnt="0"/>
      <dgm:spPr/>
    </dgm:pt>
    <dgm:pt modelId="{94244A65-911F-44D9-BA87-1012C514C553}" type="pres">
      <dgm:prSet presAssocID="{25B4C9F1-E949-474E-B0F2-F11D03A72856}" presName="bgRect" presStyleLbl="bgShp" presStyleIdx="2" presStyleCnt="3"/>
      <dgm:spPr/>
    </dgm:pt>
    <dgm:pt modelId="{85ED43BF-3950-4D0A-921E-0711C8E04A8B}" type="pres">
      <dgm:prSet presAssocID="{25B4C9F1-E949-474E-B0F2-F11D03A7285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A75D0926-C310-40F4-B19B-6B8B12866846}" type="pres">
      <dgm:prSet presAssocID="{25B4C9F1-E949-474E-B0F2-F11D03A72856}" presName="spaceRect" presStyleCnt="0"/>
      <dgm:spPr/>
    </dgm:pt>
    <dgm:pt modelId="{F6D8BB3D-FA37-470E-8AC3-83B489F40245}" type="pres">
      <dgm:prSet presAssocID="{25B4C9F1-E949-474E-B0F2-F11D03A72856}" presName="parTx" presStyleLbl="revTx" presStyleIdx="2" presStyleCnt="3">
        <dgm:presLayoutVars>
          <dgm:chMax val="0"/>
          <dgm:chPref val="0"/>
        </dgm:presLayoutVars>
      </dgm:prSet>
      <dgm:spPr/>
    </dgm:pt>
  </dgm:ptLst>
  <dgm:cxnLst>
    <dgm:cxn modelId="{169D1D34-6DBD-4795-A217-5D50E9C4A7AA}" srcId="{26CBAA1E-D75C-4D9F-B7D5-8ACAD3BB9C73}" destId="{25B4C9F1-E949-474E-B0F2-F11D03A72856}" srcOrd="2" destOrd="0" parTransId="{70A76DA6-49B7-4232-96C5-27D33736560D}" sibTransId="{1C46DC19-81A9-49FC-9749-3165E9E2397F}"/>
    <dgm:cxn modelId="{8BC2C763-69AE-47D2-A8AC-092E4CA83E99}" type="presOf" srcId="{25B4C9F1-E949-474E-B0F2-F11D03A72856}" destId="{F6D8BB3D-FA37-470E-8AC3-83B489F40245}" srcOrd="0" destOrd="0" presId="urn:microsoft.com/office/officeart/2018/2/layout/IconVerticalSolidList"/>
    <dgm:cxn modelId="{75D9B956-50DC-400F-B1C5-94140320B885}" type="presOf" srcId="{34F8B958-AB4E-4F4F-8B2F-7198CCDFA163}" destId="{CF6DAA41-8B9E-4FB6-B120-D582A58DD91A}" srcOrd="0" destOrd="0" presId="urn:microsoft.com/office/officeart/2018/2/layout/IconVerticalSolidList"/>
    <dgm:cxn modelId="{BD458B58-706A-47DE-AE9F-6B6ACF2574C9}" type="presOf" srcId="{030ABC19-5936-442D-A8C4-C8E16B9D2A35}" destId="{62DC59C7-EE3B-4F10-A554-E36A7E0E864B}" srcOrd="0" destOrd="0" presId="urn:microsoft.com/office/officeart/2018/2/layout/IconVerticalSolidList"/>
    <dgm:cxn modelId="{E359187A-A220-4145-800F-EAE0FF059125}" type="presOf" srcId="{26CBAA1E-D75C-4D9F-B7D5-8ACAD3BB9C73}" destId="{7DC69C63-9F1A-46B0-8189-46540A858C61}" srcOrd="0" destOrd="0" presId="urn:microsoft.com/office/officeart/2018/2/layout/IconVerticalSolidList"/>
    <dgm:cxn modelId="{6F4ED9C8-5FCD-4107-AFD6-ACA21B1C95D8}" srcId="{26CBAA1E-D75C-4D9F-B7D5-8ACAD3BB9C73}" destId="{030ABC19-5936-442D-A8C4-C8E16B9D2A35}" srcOrd="0" destOrd="0" parTransId="{6D0A7186-17E4-48CF-8BAF-972AF57D6847}" sibTransId="{481BC12D-68F2-4F36-B031-8900ED3F5446}"/>
    <dgm:cxn modelId="{7591CEC9-FAFC-4FA7-B1A2-384CB7A525E5}" srcId="{26CBAA1E-D75C-4D9F-B7D5-8ACAD3BB9C73}" destId="{34F8B958-AB4E-4F4F-8B2F-7198CCDFA163}" srcOrd="1" destOrd="0" parTransId="{B4242C0B-6091-4953-A0B4-FAB0F33267A8}" sibTransId="{08FC39E4-85A9-4E39-85B9-ABB4EC20BD0A}"/>
    <dgm:cxn modelId="{4F55F1F4-78CC-4705-88CF-3236E5FCCB1D}" type="presParOf" srcId="{7DC69C63-9F1A-46B0-8189-46540A858C61}" destId="{CFB38169-BE36-4CB8-8833-9739395ACD5D}" srcOrd="0" destOrd="0" presId="urn:microsoft.com/office/officeart/2018/2/layout/IconVerticalSolidList"/>
    <dgm:cxn modelId="{4BA11046-5FA1-4CD1-B1EF-8F8E7DA0027B}" type="presParOf" srcId="{CFB38169-BE36-4CB8-8833-9739395ACD5D}" destId="{8939E198-8539-4B10-BCBA-57BCF608B54D}" srcOrd="0" destOrd="0" presId="urn:microsoft.com/office/officeart/2018/2/layout/IconVerticalSolidList"/>
    <dgm:cxn modelId="{8C4F5131-8312-4908-BF44-6B12F33561E9}" type="presParOf" srcId="{CFB38169-BE36-4CB8-8833-9739395ACD5D}" destId="{B2EE6FE2-C28D-4638-8FC6-945D17104F79}" srcOrd="1" destOrd="0" presId="urn:microsoft.com/office/officeart/2018/2/layout/IconVerticalSolidList"/>
    <dgm:cxn modelId="{1B6A0442-8566-4113-A939-415BAF4DB834}" type="presParOf" srcId="{CFB38169-BE36-4CB8-8833-9739395ACD5D}" destId="{D5366BFE-6B79-4647-AF85-3E0892B55AE8}" srcOrd="2" destOrd="0" presId="urn:microsoft.com/office/officeart/2018/2/layout/IconVerticalSolidList"/>
    <dgm:cxn modelId="{CB962573-44C4-4B6A-AAEC-70F2E3AE0193}" type="presParOf" srcId="{CFB38169-BE36-4CB8-8833-9739395ACD5D}" destId="{62DC59C7-EE3B-4F10-A554-E36A7E0E864B}" srcOrd="3" destOrd="0" presId="urn:microsoft.com/office/officeart/2018/2/layout/IconVerticalSolidList"/>
    <dgm:cxn modelId="{F58E1829-C486-49B7-A1E4-196F78C49143}" type="presParOf" srcId="{7DC69C63-9F1A-46B0-8189-46540A858C61}" destId="{FD423087-7555-4085-91D1-50D307BEB18C}" srcOrd="1" destOrd="0" presId="urn:microsoft.com/office/officeart/2018/2/layout/IconVerticalSolidList"/>
    <dgm:cxn modelId="{DD691EB9-D14A-45A1-BA8E-267470DF46C8}" type="presParOf" srcId="{7DC69C63-9F1A-46B0-8189-46540A858C61}" destId="{4BD1ACE7-A79D-4F60-BFE1-D03739E14FD5}" srcOrd="2" destOrd="0" presId="urn:microsoft.com/office/officeart/2018/2/layout/IconVerticalSolidList"/>
    <dgm:cxn modelId="{6BDF2B21-6F6B-4C95-ABE8-5F0F64C2A366}" type="presParOf" srcId="{4BD1ACE7-A79D-4F60-BFE1-D03739E14FD5}" destId="{2E0A0620-4127-48BF-8F45-EBDD58B7F268}" srcOrd="0" destOrd="0" presId="urn:microsoft.com/office/officeart/2018/2/layout/IconVerticalSolidList"/>
    <dgm:cxn modelId="{5B01F053-9A3A-4CE0-9C35-1E793D004E75}" type="presParOf" srcId="{4BD1ACE7-A79D-4F60-BFE1-D03739E14FD5}" destId="{31952D56-AAA0-406C-94A3-E55AA84DAF7B}" srcOrd="1" destOrd="0" presId="urn:microsoft.com/office/officeart/2018/2/layout/IconVerticalSolidList"/>
    <dgm:cxn modelId="{8A9F4D44-F13F-413A-BF43-0CC129BE5349}" type="presParOf" srcId="{4BD1ACE7-A79D-4F60-BFE1-D03739E14FD5}" destId="{41698EC5-B567-448C-BA56-8DAFBA4DA957}" srcOrd="2" destOrd="0" presId="urn:microsoft.com/office/officeart/2018/2/layout/IconVerticalSolidList"/>
    <dgm:cxn modelId="{F401C970-7D61-4EFF-A7AF-D276B993C878}" type="presParOf" srcId="{4BD1ACE7-A79D-4F60-BFE1-D03739E14FD5}" destId="{CF6DAA41-8B9E-4FB6-B120-D582A58DD91A}" srcOrd="3" destOrd="0" presId="urn:microsoft.com/office/officeart/2018/2/layout/IconVerticalSolidList"/>
    <dgm:cxn modelId="{36829084-D5D6-46D4-9F45-66CC5DA94F1D}" type="presParOf" srcId="{7DC69C63-9F1A-46B0-8189-46540A858C61}" destId="{B7C4212E-031A-4358-9DDF-3790EA371BF5}" srcOrd="3" destOrd="0" presId="urn:microsoft.com/office/officeart/2018/2/layout/IconVerticalSolidList"/>
    <dgm:cxn modelId="{337FF626-3177-4544-B27F-81862B83B6D8}" type="presParOf" srcId="{7DC69C63-9F1A-46B0-8189-46540A858C61}" destId="{DBD626EA-19C0-4099-A437-0422F4519E50}" srcOrd="4" destOrd="0" presId="urn:microsoft.com/office/officeart/2018/2/layout/IconVerticalSolidList"/>
    <dgm:cxn modelId="{AA2FD5FD-56DE-4ED1-970C-916B77E77BEF}" type="presParOf" srcId="{DBD626EA-19C0-4099-A437-0422F4519E50}" destId="{94244A65-911F-44D9-BA87-1012C514C553}" srcOrd="0" destOrd="0" presId="urn:microsoft.com/office/officeart/2018/2/layout/IconVerticalSolidList"/>
    <dgm:cxn modelId="{E7F8BCFC-00FE-4953-B7FC-1BFC8909BF62}" type="presParOf" srcId="{DBD626EA-19C0-4099-A437-0422F4519E50}" destId="{85ED43BF-3950-4D0A-921E-0711C8E04A8B}" srcOrd="1" destOrd="0" presId="urn:microsoft.com/office/officeart/2018/2/layout/IconVerticalSolidList"/>
    <dgm:cxn modelId="{6563648F-0291-4DCE-B96B-970657D3B967}" type="presParOf" srcId="{DBD626EA-19C0-4099-A437-0422F4519E50}" destId="{A75D0926-C310-40F4-B19B-6B8B12866846}" srcOrd="2" destOrd="0" presId="urn:microsoft.com/office/officeart/2018/2/layout/IconVerticalSolidList"/>
    <dgm:cxn modelId="{20C2A075-523A-43CD-8898-8965EF7B9B56}" type="presParOf" srcId="{DBD626EA-19C0-4099-A437-0422F4519E50}" destId="{F6D8BB3D-FA37-470E-8AC3-83B489F4024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41BC15-DB14-4F0C-84E5-D8604973004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B1BC8A9-0460-4CFA-8D99-A8540E56E774}">
      <dgm:prSet/>
      <dgm:spPr/>
      <dgm:t>
        <a:bodyPr/>
        <a:lstStyle/>
        <a:p>
          <a:pPr>
            <a:lnSpc>
              <a:spcPct val="100000"/>
            </a:lnSpc>
          </a:pPr>
          <a:r>
            <a:rPr lang="en-US" dirty="0"/>
            <a:t>Cognitive – maladaptive assumptions and negative appraisals </a:t>
          </a:r>
        </a:p>
      </dgm:t>
      <dgm:extLst>
        <a:ext uri="{E40237B7-FDA0-4F09-8148-C483321AD2D9}">
          <dgm14:cNvPr xmlns:dgm14="http://schemas.microsoft.com/office/drawing/2010/diagram" id="0" name="" descr="Cognitive – maladaptive assumptions and negative appraisals &#10;"/>
        </a:ext>
      </dgm:extLst>
    </dgm:pt>
    <dgm:pt modelId="{FDB3D841-6D41-42F2-9482-7D0D0F0FE2DC}" type="parTrans" cxnId="{1EA5E7C7-B6F8-4DB6-8ADE-9460E28121F9}">
      <dgm:prSet/>
      <dgm:spPr/>
      <dgm:t>
        <a:bodyPr/>
        <a:lstStyle/>
        <a:p>
          <a:endParaRPr lang="en-US"/>
        </a:p>
      </dgm:t>
    </dgm:pt>
    <dgm:pt modelId="{8442ED6C-812F-45C1-A22E-0735FA30C855}" type="sibTrans" cxnId="{1EA5E7C7-B6F8-4DB6-8ADE-9460E28121F9}">
      <dgm:prSet/>
      <dgm:spPr/>
      <dgm:t>
        <a:bodyPr/>
        <a:lstStyle/>
        <a:p>
          <a:endParaRPr lang="en-US"/>
        </a:p>
      </dgm:t>
    </dgm:pt>
    <dgm:pt modelId="{A3FCAB2C-9390-42CC-922B-3225813F3E0D}">
      <dgm:prSet/>
      <dgm:spPr/>
      <dgm:t>
        <a:bodyPr/>
        <a:lstStyle/>
        <a:p>
          <a:pPr>
            <a:lnSpc>
              <a:spcPct val="100000"/>
            </a:lnSpc>
          </a:pPr>
          <a:r>
            <a:rPr lang="en-US" dirty="0"/>
            <a:t>Behavioral – classical conditioning when two events that occur closely together become strongly associated with one another, despite their lack of causal relationship (e.g., Watson and Rayner’s Little Albert experiment in 1920)</a:t>
          </a:r>
        </a:p>
      </dgm:t>
      <dgm:extLst>
        <a:ext uri="{E40237B7-FDA0-4F09-8148-C483321AD2D9}">
          <dgm14:cNvPr xmlns:dgm14="http://schemas.microsoft.com/office/drawing/2010/diagram" id="0" name="" descr="Behavioral – classical conditioning when two events that occur closely together become strongly associated with one another, despite their lack of causal relationship (e.g., Watson and Rayner’s Little Albert experiment in 1920)&#10;"/>
        </a:ext>
      </dgm:extLst>
    </dgm:pt>
    <dgm:pt modelId="{65D358DC-AD7F-4E1A-AE36-424AD9812D4C}" type="parTrans" cxnId="{8279D1A9-409D-4EBC-88BA-606F288BA681}">
      <dgm:prSet/>
      <dgm:spPr/>
      <dgm:t>
        <a:bodyPr/>
        <a:lstStyle/>
        <a:p>
          <a:endParaRPr lang="en-US"/>
        </a:p>
      </dgm:t>
    </dgm:pt>
    <dgm:pt modelId="{50D39DC0-DBFC-4ED8-86A7-BE89C87A9843}" type="sibTrans" cxnId="{8279D1A9-409D-4EBC-88BA-606F288BA681}">
      <dgm:prSet/>
      <dgm:spPr/>
      <dgm:t>
        <a:bodyPr/>
        <a:lstStyle/>
        <a:p>
          <a:endParaRPr lang="en-US"/>
        </a:p>
      </dgm:t>
    </dgm:pt>
    <dgm:pt modelId="{DC0E2CB6-4762-4E31-BA81-5C40D7DADBE2}">
      <dgm:prSet/>
      <dgm:spPr/>
      <dgm:t>
        <a:bodyPr/>
        <a:lstStyle/>
        <a:p>
          <a:pPr>
            <a:lnSpc>
              <a:spcPct val="100000"/>
            </a:lnSpc>
          </a:pPr>
          <a:r>
            <a:rPr lang="en-US" dirty="0"/>
            <a:t>Modeling – an individual acquires a fear through observation and imitation</a:t>
          </a:r>
        </a:p>
      </dgm:t>
      <dgm:extLst>
        <a:ext uri="{E40237B7-FDA0-4F09-8148-C483321AD2D9}">
          <dgm14:cNvPr xmlns:dgm14="http://schemas.microsoft.com/office/drawing/2010/diagram" id="0" name="" descr="Modeling – an individual acquires a fear through observation and imitation&#10;"/>
        </a:ext>
      </dgm:extLst>
    </dgm:pt>
    <dgm:pt modelId="{223E83DB-048E-42B9-A077-47870073202F}" type="parTrans" cxnId="{011A708D-63DD-47CC-8AD4-8A4999FBC253}">
      <dgm:prSet/>
      <dgm:spPr/>
      <dgm:t>
        <a:bodyPr/>
        <a:lstStyle/>
        <a:p>
          <a:endParaRPr lang="en-US"/>
        </a:p>
      </dgm:t>
    </dgm:pt>
    <dgm:pt modelId="{4296A3ED-58E8-4545-A9E4-362C5CA5CA52}" type="sibTrans" cxnId="{011A708D-63DD-47CC-8AD4-8A4999FBC253}">
      <dgm:prSet/>
      <dgm:spPr/>
      <dgm:t>
        <a:bodyPr/>
        <a:lstStyle/>
        <a:p>
          <a:endParaRPr lang="en-US"/>
        </a:p>
      </dgm:t>
    </dgm:pt>
    <dgm:pt modelId="{6AF45119-8B0C-4B1D-A59D-03BBDC2082C4}">
      <dgm:prSet/>
      <dgm:spPr/>
      <dgm:t>
        <a:bodyPr/>
        <a:lstStyle/>
        <a:p>
          <a:pPr>
            <a:lnSpc>
              <a:spcPct val="100000"/>
            </a:lnSpc>
          </a:pPr>
          <a:r>
            <a:rPr lang="en-US" dirty="0"/>
            <a:t>Stimulus generalization – the tendency for the continued stimulus to evoke similar responses to other conditions </a:t>
          </a:r>
        </a:p>
      </dgm:t>
      <dgm:extLst>
        <a:ext uri="{E40237B7-FDA0-4F09-8148-C483321AD2D9}">
          <dgm14:cNvPr xmlns:dgm14="http://schemas.microsoft.com/office/drawing/2010/diagram" id="0" name="" descr="Stimulus generalization – the tendency for the continued stimulus to evoke similar responses to other conditions &#10;"/>
        </a:ext>
      </dgm:extLst>
    </dgm:pt>
    <dgm:pt modelId="{8C6C2C31-E95B-46DC-AE1E-3A8EF83F029D}" type="parTrans" cxnId="{8B5DC120-45BE-4863-A11F-ED96094599CA}">
      <dgm:prSet/>
      <dgm:spPr/>
      <dgm:t>
        <a:bodyPr/>
        <a:lstStyle/>
        <a:p>
          <a:endParaRPr lang="en-US"/>
        </a:p>
      </dgm:t>
    </dgm:pt>
    <dgm:pt modelId="{BBA2CBD8-1E48-4FE9-A5F4-99A37255E232}" type="sibTrans" cxnId="{8B5DC120-45BE-4863-A11F-ED96094599CA}">
      <dgm:prSet/>
      <dgm:spPr/>
      <dgm:t>
        <a:bodyPr/>
        <a:lstStyle/>
        <a:p>
          <a:endParaRPr lang="en-US"/>
        </a:p>
      </dgm:t>
    </dgm:pt>
    <dgm:pt modelId="{44CEF643-4BF1-4946-8F83-B292514476F7}" type="pres">
      <dgm:prSet presAssocID="{D041BC15-DB14-4F0C-84E5-D86049730048}" presName="root" presStyleCnt="0">
        <dgm:presLayoutVars>
          <dgm:dir/>
          <dgm:resizeHandles val="exact"/>
        </dgm:presLayoutVars>
      </dgm:prSet>
      <dgm:spPr/>
    </dgm:pt>
    <dgm:pt modelId="{5BF00ED5-CAC3-489A-B333-3D7303F3E9E5}" type="pres">
      <dgm:prSet presAssocID="{EB1BC8A9-0460-4CFA-8D99-A8540E56E774}" presName="compNode" presStyleCnt="0"/>
      <dgm:spPr/>
    </dgm:pt>
    <dgm:pt modelId="{AFE86670-702E-4993-A669-3BF7000AA8D7}" type="pres">
      <dgm:prSet presAssocID="{EB1BC8A9-0460-4CFA-8D99-A8540E56E774}" presName="bgRect" presStyleLbl="bgShp" presStyleIdx="0" presStyleCnt="4"/>
      <dgm:spPr/>
    </dgm:pt>
    <dgm:pt modelId="{4C4603D1-76D2-441D-AC2F-2E24349DC19E}" type="pres">
      <dgm:prSet presAssocID="{EB1BC8A9-0460-4CFA-8D99-A8540E56E77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DA1B66E9-2E90-4EAB-BC0A-A4750D63CBC3}" type="pres">
      <dgm:prSet presAssocID="{EB1BC8A9-0460-4CFA-8D99-A8540E56E774}" presName="spaceRect" presStyleCnt="0"/>
      <dgm:spPr/>
    </dgm:pt>
    <dgm:pt modelId="{6B63D0D7-6396-4AE1-B0EB-281E913A53AE}" type="pres">
      <dgm:prSet presAssocID="{EB1BC8A9-0460-4CFA-8D99-A8540E56E774}" presName="parTx" presStyleLbl="revTx" presStyleIdx="0" presStyleCnt="4">
        <dgm:presLayoutVars>
          <dgm:chMax val="0"/>
          <dgm:chPref val="0"/>
        </dgm:presLayoutVars>
      </dgm:prSet>
      <dgm:spPr/>
    </dgm:pt>
    <dgm:pt modelId="{48BEABBB-8414-4567-B6FD-2F6C4B81C5A5}" type="pres">
      <dgm:prSet presAssocID="{8442ED6C-812F-45C1-A22E-0735FA30C855}" presName="sibTrans" presStyleCnt="0"/>
      <dgm:spPr/>
    </dgm:pt>
    <dgm:pt modelId="{3A623467-9F9C-4E72-8AC9-82D1934AFBC6}" type="pres">
      <dgm:prSet presAssocID="{A3FCAB2C-9390-42CC-922B-3225813F3E0D}" presName="compNode" presStyleCnt="0"/>
      <dgm:spPr/>
    </dgm:pt>
    <dgm:pt modelId="{643983EA-4FBD-48D1-AE87-5C5CAC7BE97C}" type="pres">
      <dgm:prSet presAssocID="{A3FCAB2C-9390-42CC-922B-3225813F3E0D}" presName="bgRect" presStyleLbl="bgShp" presStyleIdx="1" presStyleCnt="4"/>
      <dgm:spPr/>
    </dgm:pt>
    <dgm:pt modelId="{2A806672-916B-42D3-A0DB-AB40EAD58ED5}" type="pres">
      <dgm:prSet presAssocID="{A3FCAB2C-9390-42CC-922B-3225813F3E0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A7F3C519-40DE-4986-9E1D-CB6B4331E040}" type="pres">
      <dgm:prSet presAssocID="{A3FCAB2C-9390-42CC-922B-3225813F3E0D}" presName="spaceRect" presStyleCnt="0"/>
      <dgm:spPr/>
    </dgm:pt>
    <dgm:pt modelId="{74EA4C0E-3773-477C-8CB3-02F918927452}" type="pres">
      <dgm:prSet presAssocID="{A3FCAB2C-9390-42CC-922B-3225813F3E0D}" presName="parTx" presStyleLbl="revTx" presStyleIdx="1" presStyleCnt="4">
        <dgm:presLayoutVars>
          <dgm:chMax val="0"/>
          <dgm:chPref val="0"/>
        </dgm:presLayoutVars>
      </dgm:prSet>
      <dgm:spPr/>
    </dgm:pt>
    <dgm:pt modelId="{0FC55379-B08C-46B3-B3BB-7CC65D99C0A4}" type="pres">
      <dgm:prSet presAssocID="{50D39DC0-DBFC-4ED8-86A7-BE89C87A9843}" presName="sibTrans" presStyleCnt="0"/>
      <dgm:spPr/>
    </dgm:pt>
    <dgm:pt modelId="{FEEF5141-8A15-451A-93F2-FFE440146051}" type="pres">
      <dgm:prSet presAssocID="{DC0E2CB6-4762-4E31-BA81-5C40D7DADBE2}" presName="compNode" presStyleCnt="0"/>
      <dgm:spPr/>
    </dgm:pt>
    <dgm:pt modelId="{DE82F4F9-6A6C-4288-A376-7FA727F17AF9}" type="pres">
      <dgm:prSet presAssocID="{DC0E2CB6-4762-4E31-BA81-5C40D7DADBE2}" presName="bgRect" presStyleLbl="bgShp" presStyleIdx="2" presStyleCnt="4"/>
      <dgm:spPr/>
    </dgm:pt>
    <dgm:pt modelId="{EA090B56-FFC8-4F91-BF89-E039E1727618}" type="pres">
      <dgm:prSet presAssocID="{DC0E2CB6-4762-4E31-BA81-5C40D7DADBE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t"/>
        </a:ext>
      </dgm:extLst>
    </dgm:pt>
    <dgm:pt modelId="{D58364AA-E0C2-448B-8679-191EA02764BE}" type="pres">
      <dgm:prSet presAssocID="{DC0E2CB6-4762-4E31-BA81-5C40D7DADBE2}" presName="spaceRect" presStyleCnt="0"/>
      <dgm:spPr/>
    </dgm:pt>
    <dgm:pt modelId="{0270E1ED-DAE2-4A68-8CF8-01EDA4546374}" type="pres">
      <dgm:prSet presAssocID="{DC0E2CB6-4762-4E31-BA81-5C40D7DADBE2}" presName="parTx" presStyleLbl="revTx" presStyleIdx="2" presStyleCnt="4">
        <dgm:presLayoutVars>
          <dgm:chMax val="0"/>
          <dgm:chPref val="0"/>
        </dgm:presLayoutVars>
      </dgm:prSet>
      <dgm:spPr/>
    </dgm:pt>
    <dgm:pt modelId="{C416C0C9-259A-4DFA-B804-8D95679F46F0}" type="pres">
      <dgm:prSet presAssocID="{4296A3ED-58E8-4545-A9E4-362C5CA5CA52}" presName="sibTrans" presStyleCnt="0"/>
      <dgm:spPr/>
    </dgm:pt>
    <dgm:pt modelId="{5302B65B-B82B-4F50-B517-18DDA5D1625F}" type="pres">
      <dgm:prSet presAssocID="{6AF45119-8B0C-4B1D-A59D-03BBDC2082C4}" presName="compNode" presStyleCnt="0"/>
      <dgm:spPr/>
    </dgm:pt>
    <dgm:pt modelId="{EC97D6F5-A367-4A04-A3F5-EC965306F893}" type="pres">
      <dgm:prSet presAssocID="{6AF45119-8B0C-4B1D-A59D-03BBDC2082C4}" presName="bgRect" presStyleLbl="bgShp" presStyleIdx="3" presStyleCnt="4"/>
      <dgm:spPr/>
    </dgm:pt>
    <dgm:pt modelId="{F9DCE939-9383-48C2-9217-ABA86D9A5029}" type="pres">
      <dgm:prSet presAssocID="{6AF45119-8B0C-4B1D-A59D-03BBDC2082C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fused Person"/>
        </a:ext>
      </dgm:extLst>
    </dgm:pt>
    <dgm:pt modelId="{28E5821D-EE92-44C3-9503-C4BA6E3F632E}" type="pres">
      <dgm:prSet presAssocID="{6AF45119-8B0C-4B1D-A59D-03BBDC2082C4}" presName="spaceRect" presStyleCnt="0"/>
      <dgm:spPr/>
    </dgm:pt>
    <dgm:pt modelId="{3AA8E524-199F-4C9F-BFE5-C6C94BC494AB}" type="pres">
      <dgm:prSet presAssocID="{6AF45119-8B0C-4B1D-A59D-03BBDC2082C4}" presName="parTx" presStyleLbl="revTx" presStyleIdx="3" presStyleCnt="4">
        <dgm:presLayoutVars>
          <dgm:chMax val="0"/>
          <dgm:chPref val="0"/>
        </dgm:presLayoutVars>
      </dgm:prSet>
      <dgm:spPr/>
    </dgm:pt>
  </dgm:ptLst>
  <dgm:cxnLst>
    <dgm:cxn modelId="{8B5DC120-45BE-4863-A11F-ED96094599CA}" srcId="{D041BC15-DB14-4F0C-84E5-D86049730048}" destId="{6AF45119-8B0C-4B1D-A59D-03BBDC2082C4}" srcOrd="3" destOrd="0" parTransId="{8C6C2C31-E95B-46DC-AE1E-3A8EF83F029D}" sibTransId="{BBA2CBD8-1E48-4FE9-A5F4-99A37255E232}"/>
    <dgm:cxn modelId="{93895E3D-DA9C-4967-B988-A1065DD8B018}" type="presOf" srcId="{A3FCAB2C-9390-42CC-922B-3225813F3E0D}" destId="{74EA4C0E-3773-477C-8CB3-02F918927452}" srcOrd="0" destOrd="0" presId="urn:microsoft.com/office/officeart/2018/2/layout/IconVerticalSolidList"/>
    <dgm:cxn modelId="{450EF350-8F1B-4DB8-B127-26862C5E44BC}" type="presOf" srcId="{EB1BC8A9-0460-4CFA-8D99-A8540E56E774}" destId="{6B63D0D7-6396-4AE1-B0EB-281E913A53AE}" srcOrd="0" destOrd="0" presId="urn:microsoft.com/office/officeart/2018/2/layout/IconVerticalSolidList"/>
    <dgm:cxn modelId="{011A708D-63DD-47CC-8AD4-8A4999FBC253}" srcId="{D041BC15-DB14-4F0C-84E5-D86049730048}" destId="{DC0E2CB6-4762-4E31-BA81-5C40D7DADBE2}" srcOrd="2" destOrd="0" parTransId="{223E83DB-048E-42B9-A077-47870073202F}" sibTransId="{4296A3ED-58E8-4545-A9E4-362C5CA5CA52}"/>
    <dgm:cxn modelId="{8279D1A9-409D-4EBC-88BA-606F288BA681}" srcId="{D041BC15-DB14-4F0C-84E5-D86049730048}" destId="{A3FCAB2C-9390-42CC-922B-3225813F3E0D}" srcOrd="1" destOrd="0" parTransId="{65D358DC-AD7F-4E1A-AE36-424AD9812D4C}" sibTransId="{50D39DC0-DBFC-4ED8-86A7-BE89C87A9843}"/>
    <dgm:cxn modelId="{47AF00C0-12F9-47CB-8A77-D4E5BE8E4021}" type="presOf" srcId="{D041BC15-DB14-4F0C-84E5-D86049730048}" destId="{44CEF643-4BF1-4946-8F83-B292514476F7}" srcOrd="0" destOrd="0" presId="urn:microsoft.com/office/officeart/2018/2/layout/IconVerticalSolidList"/>
    <dgm:cxn modelId="{1EA5E7C7-B6F8-4DB6-8ADE-9460E28121F9}" srcId="{D041BC15-DB14-4F0C-84E5-D86049730048}" destId="{EB1BC8A9-0460-4CFA-8D99-A8540E56E774}" srcOrd="0" destOrd="0" parTransId="{FDB3D841-6D41-42F2-9482-7D0D0F0FE2DC}" sibTransId="{8442ED6C-812F-45C1-A22E-0735FA30C855}"/>
    <dgm:cxn modelId="{8955B4FD-D850-4389-AF08-2A146211703F}" type="presOf" srcId="{6AF45119-8B0C-4B1D-A59D-03BBDC2082C4}" destId="{3AA8E524-199F-4C9F-BFE5-C6C94BC494AB}" srcOrd="0" destOrd="0" presId="urn:microsoft.com/office/officeart/2018/2/layout/IconVerticalSolidList"/>
    <dgm:cxn modelId="{5D6D54FF-03AD-49E2-BACD-B9A58FD132F4}" type="presOf" srcId="{DC0E2CB6-4762-4E31-BA81-5C40D7DADBE2}" destId="{0270E1ED-DAE2-4A68-8CF8-01EDA4546374}" srcOrd="0" destOrd="0" presId="urn:microsoft.com/office/officeart/2018/2/layout/IconVerticalSolidList"/>
    <dgm:cxn modelId="{56F941B7-68E8-4A0F-9567-CE279045F4B1}" type="presParOf" srcId="{44CEF643-4BF1-4946-8F83-B292514476F7}" destId="{5BF00ED5-CAC3-489A-B333-3D7303F3E9E5}" srcOrd="0" destOrd="0" presId="urn:microsoft.com/office/officeart/2018/2/layout/IconVerticalSolidList"/>
    <dgm:cxn modelId="{EE67E7E8-D498-402E-98B8-D602B0B2BD60}" type="presParOf" srcId="{5BF00ED5-CAC3-489A-B333-3D7303F3E9E5}" destId="{AFE86670-702E-4993-A669-3BF7000AA8D7}" srcOrd="0" destOrd="0" presId="urn:microsoft.com/office/officeart/2018/2/layout/IconVerticalSolidList"/>
    <dgm:cxn modelId="{50E83F61-2D85-46D2-9F42-4180B1AE6250}" type="presParOf" srcId="{5BF00ED5-CAC3-489A-B333-3D7303F3E9E5}" destId="{4C4603D1-76D2-441D-AC2F-2E24349DC19E}" srcOrd="1" destOrd="0" presId="urn:microsoft.com/office/officeart/2018/2/layout/IconVerticalSolidList"/>
    <dgm:cxn modelId="{BB312DBC-3EC9-4C00-8542-C345936ECE12}" type="presParOf" srcId="{5BF00ED5-CAC3-489A-B333-3D7303F3E9E5}" destId="{DA1B66E9-2E90-4EAB-BC0A-A4750D63CBC3}" srcOrd="2" destOrd="0" presId="urn:microsoft.com/office/officeart/2018/2/layout/IconVerticalSolidList"/>
    <dgm:cxn modelId="{0EE518F2-1682-4E7F-93C5-FEEF003251B5}" type="presParOf" srcId="{5BF00ED5-CAC3-489A-B333-3D7303F3E9E5}" destId="{6B63D0D7-6396-4AE1-B0EB-281E913A53AE}" srcOrd="3" destOrd="0" presId="urn:microsoft.com/office/officeart/2018/2/layout/IconVerticalSolidList"/>
    <dgm:cxn modelId="{CB1AA4AC-51DE-4C7E-81E2-7C9DF82117FC}" type="presParOf" srcId="{44CEF643-4BF1-4946-8F83-B292514476F7}" destId="{48BEABBB-8414-4567-B6FD-2F6C4B81C5A5}" srcOrd="1" destOrd="0" presId="urn:microsoft.com/office/officeart/2018/2/layout/IconVerticalSolidList"/>
    <dgm:cxn modelId="{81B133F6-6379-456A-B151-A24A4A014F10}" type="presParOf" srcId="{44CEF643-4BF1-4946-8F83-B292514476F7}" destId="{3A623467-9F9C-4E72-8AC9-82D1934AFBC6}" srcOrd="2" destOrd="0" presId="urn:microsoft.com/office/officeart/2018/2/layout/IconVerticalSolidList"/>
    <dgm:cxn modelId="{2F2AD69C-9997-446A-9AF7-F0A57A694960}" type="presParOf" srcId="{3A623467-9F9C-4E72-8AC9-82D1934AFBC6}" destId="{643983EA-4FBD-48D1-AE87-5C5CAC7BE97C}" srcOrd="0" destOrd="0" presId="urn:microsoft.com/office/officeart/2018/2/layout/IconVerticalSolidList"/>
    <dgm:cxn modelId="{232878F7-3B9A-4D11-9CA5-3E0CBA497863}" type="presParOf" srcId="{3A623467-9F9C-4E72-8AC9-82D1934AFBC6}" destId="{2A806672-916B-42D3-A0DB-AB40EAD58ED5}" srcOrd="1" destOrd="0" presId="urn:microsoft.com/office/officeart/2018/2/layout/IconVerticalSolidList"/>
    <dgm:cxn modelId="{530D80CF-B5D0-4A41-988D-C16AB0CD6378}" type="presParOf" srcId="{3A623467-9F9C-4E72-8AC9-82D1934AFBC6}" destId="{A7F3C519-40DE-4986-9E1D-CB6B4331E040}" srcOrd="2" destOrd="0" presId="urn:microsoft.com/office/officeart/2018/2/layout/IconVerticalSolidList"/>
    <dgm:cxn modelId="{E7620A02-6A63-41E9-B258-EA8FAB1EABBE}" type="presParOf" srcId="{3A623467-9F9C-4E72-8AC9-82D1934AFBC6}" destId="{74EA4C0E-3773-477C-8CB3-02F918927452}" srcOrd="3" destOrd="0" presId="urn:microsoft.com/office/officeart/2018/2/layout/IconVerticalSolidList"/>
    <dgm:cxn modelId="{30144CA1-ED1B-42EF-995D-4766D32896F6}" type="presParOf" srcId="{44CEF643-4BF1-4946-8F83-B292514476F7}" destId="{0FC55379-B08C-46B3-B3BB-7CC65D99C0A4}" srcOrd="3" destOrd="0" presId="urn:microsoft.com/office/officeart/2018/2/layout/IconVerticalSolidList"/>
    <dgm:cxn modelId="{FF86281A-93C0-4C5B-9962-688F82CEC079}" type="presParOf" srcId="{44CEF643-4BF1-4946-8F83-B292514476F7}" destId="{FEEF5141-8A15-451A-93F2-FFE440146051}" srcOrd="4" destOrd="0" presId="urn:microsoft.com/office/officeart/2018/2/layout/IconVerticalSolidList"/>
    <dgm:cxn modelId="{196F5623-1F82-4EA9-86D9-AFB8417334C4}" type="presParOf" srcId="{FEEF5141-8A15-451A-93F2-FFE440146051}" destId="{DE82F4F9-6A6C-4288-A376-7FA727F17AF9}" srcOrd="0" destOrd="0" presId="urn:microsoft.com/office/officeart/2018/2/layout/IconVerticalSolidList"/>
    <dgm:cxn modelId="{2669DE59-28CD-4121-BFB0-62B598510736}" type="presParOf" srcId="{FEEF5141-8A15-451A-93F2-FFE440146051}" destId="{EA090B56-FFC8-4F91-BF89-E039E1727618}" srcOrd="1" destOrd="0" presId="urn:microsoft.com/office/officeart/2018/2/layout/IconVerticalSolidList"/>
    <dgm:cxn modelId="{98CA046C-2E85-4507-965B-CC963AE330C2}" type="presParOf" srcId="{FEEF5141-8A15-451A-93F2-FFE440146051}" destId="{D58364AA-E0C2-448B-8679-191EA02764BE}" srcOrd="2" destOrd="0" presId="urn:microsoft.com/office/officeart/2018/2/layout/IconVerticalSolidList"/>
    <dgm:cxn modelId="{533407C3-6EE6-4C9A-9560-1F97496E784C}" type="presParOf" srcId="{FEEF5141-8A15-451A-93F2-FFE440146051}" destId="{0270E1ED-DAE2-4A68-8CF8-01EDA4546374}" srcOrd="3" destOrd="0" presId="urn:microsoft.com/office/officeart/2018/2/layout/IconVerticalSolidList"/>
    <dgm:cxn modelId="{4FB989D1-A7FA-4B26-81DC-11C6B5532505}" type="presParOf" srcId="{44CEF643-4BF1-4946-8F83-B292514476F7}" destId="{C416C0C9-259A-4DFA-B804-8D95679F46F0}" srcOrd="5" destOrd="0" presId="urn:microsoft.com/office/officeart/2018/2/layout/IconVerticalSolidList"/>
    <dgm:cxn modelId="{13BEF4F8-CD27-4321-B17E-D600BB1DE01F}" type="presParOf" srcId="{44CEF643-4BF1-4946-8F83-B292514476F7}" destId="{5302B65B-B82B-4F50-B517-18DDA5D1625F}" srcOrd="6" destOrd="0" presId="urn:microsoft.com/office/officeart/2018/2/layout/IconVerticalSolidList"/>
    <dgm:cxn modelId="{05FC51F6-FBCD-4D4A-B17F-8AE85E16F7C8}" type="presParOf" srcId="{5302B65B-B82B-4F50-B517-18DDA5D1625F}" destId="{EC97D6F5-A367-4A04-A3F5-EC965306F893}" srcOrd="0" destOrd="0" presId="urn:microsoft.com/office/officeart/2018/2/layout/IconVerticalSolidList"/>
    <dgm:cxn modelId="{0177F60A-FC63-4432-8936-00EC23CA2A54}" type="presParOf" srcId="{5302B65B-B82B-4F50-B517-18DDA5D1625F}" destId="{F9DCE939-9383-48C2-9217-ABA86D9A5029}" srcOrd="1" destOrd="0" presId="urn:microsoft.com/office/officeart/2018/2/layout/IconVerticalSolidList"/>
    <dgm:cxn modelId="{E7F6E778-9127-4366-AE2D-2F713D551284}" type="presParOf" srcId="{5302B65B-B82B-4F50-B517-18DDA5D1625F}" destId="{28E5821D-EE92-44C3-9503-C4BA6E3F632E}" srcOrd="2" destOrd="0" presId="urn:microsoft.com/office/officeart/2018/2/layout/IconVerticalSolidList"/>
    <dgm:cxn modelId="{A4B3BA7C-7D57-4F02-B8EE-4474B5AD6BB3}" type="presParOf" srcId="{5302B65B-B82B-4F50-B517-18DDA5D1625F}" destId="{3AA8E524-199F-4C9F-BFE5-C6C94BC494A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D63ED3-207F-408E-BBAE-F117E668F583}" type="doc">
      <dgm:prSet loTypeId="urn:microsoft.com/office/officeart/2005/8/layout/hierarchy1" loCatId="hierarchy" qsTypeId="urn:microsoft.com/office/officeart/2005/8/quickstyle/simple2" qsCatId="simple" csTypeId="urn:microsoft.com/office/officeart/2005/8/colors/accent1_2" csCatId="accent1" phldr="1"/>
      <dgm:spPr/>
      <dgm:t>
        <a:bodyPr/>
        <a:lstStyle/>
        <a:p>
          <a:endParaRPr lang="en-US"/>
        </a:p>
      </dgm:t>
    </dgm:pt>
    <dgm:pt modelId="{5704B7C5-7325-4C49-9F71-2F7382FDBF68}">
      <dgm:prSet/>
      <dgm:spPr/>
      <dgm:t>
        <a:bodyPr/>
        <a:lstStyle/>
        <a:p>
          <a:r>
            <a:rPr lang="en-US" dirty="0"/>
            <a:t>Gender – females experience more social pressure, are more likely to experience trauma, and are more likely to use emotion-focused coping even though it is less effective than problem-focused coping </a:t>
          </a:r>
        </a:p>
      </dgm:t>
      <dgm:extLst>
        <a:ext uri="{E40237B7-FDA0-4F09-8148-C483321AD2D9}">
          <dgm14:cNvPr xmlns:dgm14="http://schemas.microsoft.com/office/drawing/2010/diagram" id="0" name="" descr="Gender – females experience more social pressure, are more likely to experience trauma, and are more likely to use emotion-focused coping even though it is less effective than problem-focused coping &#10;"/>
        </a:ext>
      </dgm:extLst>
    </dgm:pt>
    <dgm:pt modelId="{167E8D8C-2F2E-49E2-9960-2C631BBAAF32}" type="parTrans" cxnId="{81CEEBB5-B9B8-4DD1-AED9-D0FD05D20599}">
      <dgm:prSet/>
      <dgm:spPr/>
      <dgm:t>
        <a:bodyPr/>
        <a:lstStyle/>
        <a:p>
          <a:endParaRPr lang="en-US"/>
        </a:p>
      </dgm:t>
    </dgm:pt>
    <dgm:pt modelId="{C8888E54-D6B6-4D13-AA9B-E2416A235DAB}" type="sibTrans" cxnId="{81CEEBB5-B9B8-4DD1-AED9-D0FD05D20599}">
      <dgm:prSet/>
      <dgm:spPr/>
      <dgm:t>
        <a:bodyPr/>
        <a:lstStyle/>
        <a:p>
          <a:endParaRPr lang="en-US"/>
        </a:p>
      </dgm:t>
    </dgm:pt>
    <dgm:pt modelId="{D2D658B6-16E9-48F9-B78D-42900F1C64B1}">
      <dgm:prSet/>
      <dgm:spPr/>
      <dgm:t>
        <a:bodyPr/>
        <a:lstStyle/>
        <a:p>
          <a:r>
            <a:rPr lang="en-US" dirty="0"/>
            <a:t>Discrimination/prejudice – contributes to negative interactions which produces a negative affect and a decline in mental health </a:t>
          </a:r>
        </a:p>
      </dgm:t>
      <dgm:extLst>
        <a:ext uri="{E40237B7-FDA0-4F09-8148-C483321AD2D9}">
          <dgm14:cNvPr xmlns:dgm14="http://schemas.microsoft.com/office/drawing/2010/diagram" id="0" name="" descr="Discrimination/prejudice – contributes to negative interactions which produces a negative affect and a decline in mental health &#10;"/>
        </a:ext>
      </dgm:extLst>
    </dgm:pt>
    <dgm:pt modelId="{658DF9F3-4C04-46A3-8691-592B5C059F6E}" type="parTrans" cxnId="{3C25BD31-0F57-4906-873E-78FF6FFD5696}">
      <dgm:prSet/>
      <dgm:spPr/>
      <dgm:t>
        <a:bodyPr/>
        <a:lstStyle/>
        <a:p>
          <a:endParaRPr lang="en-US"/>
        </a:p>
      </dgm:t>
    </dgm:pt>
    <dgm:pt modelId="{48604CBF-7431-45BF-ADAC-7DAAA2A46E9A}" type="sibTrans" cxnId="{3C25BD31-0F57-4906-873E-78FF6FFD5696}">
      <dgm:prSet/>
      <dgm:spPr/>
      <dgm:t>
        <a:bodyPr/>
        <a:lstStyle/>
        <a:p>
          <a:endParaRPr lang="en-US"/>
        </a:p>
      </dgm:t>
    </dgm:pt>
    <dgm:pt modelId="{54E3B412-1AAA-4641-A092-925555B265DF}" type="pres">
      <dgm:prSet presAssocID="{B2D63ED3-207F-408E-BBAE-F117E668F583}" presName="hierChild1" presStyleCnt="0">
        <dgm:presLayoutVars>
          <dgm:chPref val="1"/>
          <dgm:dir/>
          <dgm:animOne val="branch"/>
          <dgm:animLvl val="lvl"/>
          <dgm:resizeHandles/>
        </dgm:presLayoutVars>
      </dgm:prSet>
      <dgm:spPr/>
    </dgm:pt>
    <dgm:pt modelId="{B99B574D-00DA-4179-A886-3578F355B191}" type="pres">
      <dgm:prSet presAssocID="{5704B7C5-7325-4C49-9F71-2F7382FDBF68}" presName="hierRoot1" presStyleCnt="0"/>
      <dgm:spPr/>
    </dgm:pt>
    <dgm:pt modelId="{009352B3-4D1A-4C6B-9461-210D486FE32F}" type="pres">
      <dgm:prSet presAssocID="{5704B7C5-7325-4C49-9F71-2F7382FDBF68}" presName="composite" presStyleCnt="0"/>
      <dgm:spPr/>
    </dgm:pt>
    <dgm:pt modelId="{7BEC2032-EBBC-4706-BFC6-40B0ABF8FD13}" type="pres">
      <dgm:prSet presAssocID="{5704B7C5-7325-4C49-9F71-2F7382FDBF68}" presName="background" presStyleLbl="node0" presStyleIdx="0" presStyleCnt="2"/>
      <dgm:spPr/>
    </dgm:pt>
    <dgm:pt modelId="{4C006BA0-AD11-4A6A-B03F-DEC681E4F2FD}" type="pres">
      <dgm:prSet presAssocID="{5704B7C5-7325-4C49-9F71-2F7382FDBF68}" presName="text" presStyleLbl="fgAcc0" presStyleIdx="0" presStyleCnt="2">
        <dgm:presLayoutVars>
          <dgm:chPref val="3"/>
        </dgm:presLayoutVars>
      </dgm:prSet>
      <dgm:spPr/>
    </dgm:pt>
    <dgm:pt modelId="{EB5E44CC-AB0C-4C53-A13F-05014A17C552}" type="pres">
      <dgm:prSet presAssocID="{5704B7C5-7325-4C49-9F71-2F7382FDBF68}" presName="hierChild2" presStyleCnt="0"/>
      <dgm:spPr/>
    </dgm:pt>
    <dgm:pt modelId="{3BD2D58F-1FF8-481A-AFB0-08607BC66AFF}" type="pres">
      <dgm:prSet presAssocID="{D2D658B6-16E9-48F9-B78D-42900F1C64B1}" presName="hierRoot1" presStyleCnt="0"/>
      <dgm:spPr/>
    </dgm:pt>
    <dgm:pt modelId="{55F646A6-92FC-4BD4-96FC-CD744095D58F}" type="pres">
      <dgm:prSet presAssocID="{D2D658B6-16E9-48F9-B78D-42900F1C64B1}" presName="composite" presStyleCnt="0"/>
      <dgm:spPr/>
    </dgm:pt>
    <dgm:pt modelId="{3FFBCBD0-8409-4EB1-9D1F-0A891079F9B5}" type="pres">
      <dgm:prSet presAssocID="{D2D658B6-16E9-48F9-B78D-42900F1C64B1}" presName="background" presStyleLbl="node0" presStyleIdx="1" presStyleCnt="2"/>
      <dgm:spPr/>
    </dgm:pt>
    <dgm:pt modelId="{D4CE6784-D915-4D46-9E3D-4A8C2B67B9CD}" type="pres">
      <dgm:prSet presAssocID="{D2D658B6-16E9-48F9-B78D-42900F1C64B1}" presName="text" presStyleLbl="fgAcc0" presStyleIdx="1" presStyleCnt="2">
        <dgm:presLayoutVars>
          <dgm:chPref val="3"/>
        </dgm:presLayoutVars>
      </dgm:prSet>
      <dgm:spPr/>
    </dgm:pt>
    <dgm:pt modelId="{639150D5-8BDA-46BD-B124-03D1B43CA83F}" type="pres">
      <dgm:prSet presAssocID="{D2D658B6-16E9-48F9-B78D-42900F1C64B1}" presName="hierChild2" presStyleCnt="0"/>
      <dgm:spPr/>
    </dgm:pt>
  </dgm:ptLst>
  <dgm:cxnLst>
    <dgm:cxn modelId="{3C25BD31-0F57-4906-873E-78FF6FFD5696}" srcId="{B2D63ED3-207F-408E-BBAE-F117E668F583}" destId="{D2D658B6-16E9-48F9-B78D-42900F1C64B1}" srcOrd="1" destOrd="0" parTransId="{658DF9F3-4C04-46A3-8691-592B5C059F6E}" sibTransId="{48604CBF-7431-45BF-ADAC-7DAAA2A46E9A}"/>
    <dgm:cxn modelId="{79667F59-E5DA-47C6-B6C4-78DB1222B924}" type="presOf" srcId="{B2D63ED3-207F-408E-BBAE-F117E668F583}" destId="{54E3B412-1AAA-4641-A092-925555B265DF}" srcOrd="0" destOrd="0" presId="urn:microsoft.com/office/officeart/2005/8/layout/hierarchy1"/>
    <dgm:cxn modelId="{81CEEBB5-B9B8-4DD1-AED9-D0FD05D20599}" srcId="{B2D63ED3-207F-408E-BBAE-F117E668F583}" destId="{5704B7C5-7325-4C49-9F71-2F7382FDBF68}" srcOrd="0" destOrd="0" parTransId="{167E8D8C-2F2E-49E2-9960-2C631BBAAF32}" sibTransId="{C8888E54-D6B6-4D13-AA9B-E2416A235DAB}"/>
    <dgm:cxn modelId="{753905D8-0FE4-443D-8C60-5583BC505FD7}" type="presOf" srcId="{5704B7C5-7325-4C49-9F71-2F7382FDBF68}" destId="{4C006BA0-AD11-4A6A-B03F-DEC681E4F2FD}" srcOrd="0" destOrd="0" presId="urn:microsoft.com/office/officeart/2005/8/layout/hierarchy1"/>
    <dgm:cxn modelId="{629A3BFB-CC87-43E5-A497-A4105F31648D}" type="presOf" srcId="{D2D658B6-16E9-48F9-B78D-42900F1C64B1}" destId="{D4CE6784-D915-4D46-9E3D-4A8C2B67B9CD}" srcOrd="0" destOrd="0" presId="urn:microsoft.com/office/officeart/2005/8/layout/hierarchy1"/>
    <dgm:cxn modelId="{7DA3776E-38ED-42DE-9B4F-45EB254987B3}" type="presParOf" srcId="{54E3B412-1AAA-4641-A092-925555B265DF}" destId="{B99B574D-00DA-4179-A886-3578F355B191}" srcOrd="0" destOrd="0" presId="urn:microsoft.com/office/officeart/2005/8/layout/hierarchy1"/>
    <dgm:cxn modelId="{7D56C63B-CBC3-4412-9CD3-406EF17635EB}" type="presParOf" srcId="{B99B574D-00DA-4179-A886-3578F355B191}" destId="{009352B3-4D1A-4C6B-9461-210D486FE32F}" srcOrd="0" destOrd="0" presId="urn:microsoft.com/office/officeart/2005/8/layout/hierarchy1"/>
    <dgm:cxn modelId="{8DA7989D-8D51-43C1-8F6E-7395BF1E1CDB}" type="presParOf" srcId="{009352B3-4D1A-4C6B-9461-210D486FE32F}" destId="{7BEC2032-EBBC-4706-BFC6-40B0ABF8FD13}" srcOrd="0" destOrd="0" presId="urn:microsoft.com/office/officeart/2005/8/layout/hierarchy1"/>
    <dgm:cxn modelId="{A76E79DE-3F28-435B-B21F-A9B4B447485B}" type="presParOf" srcId="{009352B3-4D1A-4C6B-9461-210D486FE32F}" destId="{4C006BA0-AD11-4A6A-B03F-DEC681E4F2FD}" srcOrd="1" destOrd="0" presId="urn:microsoft.com/office/officeart/2005/8/layout/hierarchy1"/>
    <dgm:cxn modelId="{5B0BB5B5-EB8E-49F2-BA0E-9200BC32BFAD}" type="presParOf" srcId="{B99B574D-00DA-4179-A886-3578F355B191}" destId="{EB5E44CC-AB0C-4C53-A13F-05014A17C552}" srcOrd="1" destOrd="0" presId="urn:microsoft.com/office/officeart/2005/8/layout/hierarchy1"/>
    <dgm:cxn modelId="{7BD0BBDB-BD14-4857-A4BC-16AB8D870695}" type="presParOf" srcId="{54E3B412-1AAA-4641-A092-925555B265DF}" destId="{3BD2D58F-1FF8-481A-AFB0-08607BC66AFF}" srcOrd="1" destOrd="0" presId="urn:microsoft.com/office/officeart/2005/8/layout/hierarchy1"/>
    <dgm:cxn modelId="{D605C818-8EA9-4977-8B66-B104796A654F}" type="presParOf" srcId="{3BD2D58F-1FF8-481A-AFB0-08607BC66AFF}" destId="{55F646A6-92FC-4BD4-96FC-CD744095D58F}" srcOrd="0" destOrd="0" presId="urn:microsoft.com/office/officeart/2005/8/layout/hierarchy1"/>
    <dgm:cxn modelId="{CE370578-4B68-48C5-A71E-6C837B6E8085}" type="presParOf" srcId="{55F646A6-92FC-4BD4-96FC-CD744095D58F}" destId="{3FFBCBD0-8409-4EB1-9D1F-0A891079F9B5}" srcOrd="0" destOrd="0" presId="urn:microsoft.com/office/officeart/2005/8/layout/hierarchy1"/>
    <dgm:cxn modelId="{2A90DAD2-EC2E-4AED-96F9-966D1454AFC0}" type="presParOf" srcId="{55F646A6-92FC-4BD4-96FC-CD744095D58F}" destId="{D4CE6784-D915-4D46-9E3D-4A8C2B67B9CD}" srcOrd="1" destOrd="0" presId="urn:microsoft.com/office/officeart/2005/8/layout/hierarchy1"/>
    <dgm:cxn modelId="{AD015B1B-B3EA-4008-B1CC-75037464CBC2}" type="presParOf" srcId="{3BD2D58F-1FF8-481A-AFB0-08607BC66AFF}" destId="{639150D5-8BDA-46BD-B124-03D1B43CA83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AE56A8-CFDB-4D0D-B523-EB0E73C65AB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6D94E2D-B18D-4DD9-90EE-5ED7BFF7046B}">
      <dgm:prSet/>
      <dgm:spPr/>
      <dgm:t>
        <a:bodyPr/>
        <a:lstStyle/>
        <a:p>
          <a:r>
            <a:rPr lang="en-US" dirty="0"/>
            <a:t>Psychopharmacology</a:t>
          </a:r>
        </a:p>
      </dgm:t>
    </dgm:pt>
    <dgm:pt modelId="{BFC2D6C6-4135-4DCC-94C9-09983CE74022}" type="parTrans" cxnId="{E290AA55-E2B5-4D24-8DC3-C0924FB7A450}">
      <dgm:prSet/>
      <dgm:spPr/>
      <dgm:t>
        <a:bodyPr/>
        <a:lstStyle/>
        <a:p>
          <a:endParaRPr lang="en-US"/>
        </a:p>
      </dgm:t>
    </dgm:pt>
    <dgm:pt modelId="{A09E16B8-5FF9-4EFF-97D8-B8707FAF400D}" type="sibTrans" cxnId="{E290AA55-E2B5-4D24-8DC3-C0924FB7A450}">
      <dgm:prSet/>
      <dgm:spPr/>
      <dgm:t>
        <a:bodyPr/>
        <a:lstStyle/>
        <a:p>
          <a:endParaRPr lang="en-US"/>
        </a:p>
      </dgm:t>
    </dgm:pt>
    <dgm:pt modelId="{94CA07B9-EAA5-48BE-BB77-AF0F0C8D54CF}">
      <dgm:prSet/>
      <dgm:spPr/>
      <dgm:t>
        <a:bodyPr/>
        <a:lstStyle/>
        <a:p>
          <a:r>
            <a:rPr lang="en-US" dirty="0"/>
            <a:t>SSRIs and serotonin-norepinephrine reuptake inhibitors (SNRIs) </a:t>
          </a:r>
          <a:r>
            <a:rPr lang="en-US" dirty="0">
              <a:sym typeface="Wingdings" panose="05000000000000000000" pitchFamily="2" charset="2"/>
            </a:rPr>
            <a:t></a:t>
          </a:r>
          <a:r>
            <a:rPr lang="en-US" dirty="0"/>
            <a:t> 30-50% positive response rate but do NOT help after discontinuation</a:t>
          </a:r>
        </a:p>
      </dgm:t>
      <dgm:extLst>
        <a:ext uri="{E40237B7-FDA0-4F09-8148-C483321AD2D9}">
          <dgm14:cNvPr xmlns:dgm14="http://schemas.microsoft.com/office/drawing/2010/diagram" id="0" name="" descr="Psychopharmacology: SSRIs and serotonin-norepinephrine reuptake inhibitors (SNRIs)  30-50% positive response rate but do NOT help after discontinuation&#10;"/>
        </a:ext>
      </dgm:extLst>
    </dgm:pt>
    <dgm:pt modelId="{C0B9F3F1-83C0-40FC-BCEB-B8A799C2CEC3}" type="parTrans" cxnId="{9A82E130-A2FC-4951-BFB7-9D47E5EF7D64}">
      <dgm:prSet/>
      <dgm:spPr/>
      <dgm:t>
        <a:bodyPr/>
        <a:lstStyle/>
        <a:p>
          <a:endParaRPr lang="en-US"/>
        </a:p>
      </dgm:t>
    </dgm:pt>
    <dgm:pt modelId="{6706064F-408C-4F52-8E43-FEF275541A7A}" type="sibTrans" cxnId="{9A82E130-A2FC-4951-BFB7-9D47E5EF7D64}">
      <dgm:prSet/>
      <dgm:spPr/>
      <dgm:t>
        <a:bodyPr/>
        <a:lstStyle/>
        <a:p>
          <a:endParaRPr lang="en-US"/>
        </a:p>
      </dgm:t>
    </dgm:pt>
    <dgm:pt modelId="{D30739DF-4990-456C-BA34-E25C2A13AE18}">
      <dgm:prSet/>
      <dgm:spPr/>
      <dgm:t>
        <a:bodyPr/>
        <a:lstStyle/>
        <a:p>
          <a:r>
            <a:rPr lang="en-US" dirty="0"/>
            <a:t>Rational-Emotive Therapy</a:t>
          </a:r>
        </a:p>
      </dgm:t>
    </dgm:pt>
    <dgm:pt modelId="{08834D2F-553A-4450-BAB0-295D81B73FAC}" type="parTrans" cxnId="{C2548572-A6C1-4DA0-957C-3729059BFFBD}">
      <dgm:prSet/>
      <dgm:spPr/>
      <dgm:t>
        <a:bodyPr/>
        <a:lstStyle/>
        <a:p>
          <a:endParaRPr lang="en-US"/>
        </a:p>
      </dgm:t>
    </dgm:pt>
    <dgm:pt modelId="{81592BA9-D640-4D8A-BAEC-EDCFAFD403D5}" type="sibTrans" cxnId="{C2548572-A6C1-4DA0-957C-3729059BFFBD}">
      <dgm:prSet/>
      <dgm:spPr/>
      <dgm:t>
        <a:bodyPr/>
        <a:lstStyle/>
        <a:p>
          <a:endParaRPr lang="en-US"/>
        </a:p>
      </dgm:t>
    </dgm:pt>
    <dgm:pt modelId="{F001AA35-C215-44E0-9F63-2E9155386A53}">
      <dgm:prSet/>
      <dgm:spPr/>
      <dgm:t>
        <a:bodyPr/>
        <a:lstStyle/>
        <a:p>
          <a:r>
            <a:rPr lang="en-US" dirty="0"/>
            <a:t>Created by Albert Ellis in the 1950s</a:t>
          </a:r>
        </a:p>
      </dgm:t>
      <dgm:extLst>
        <a:ext uri="{E40237B7-FDA0-4F09-8148-C483321AD2D9}">
          <dgm14:cNvPr xmlns:dgm14="http://schemas.microsoft.com/office/drawing/2010/diagram" id="0" name="" descr="Rational-Emotive therapy: Created by Albert Ellis in the 1950s&#10;Addresses, challenges, and replaces negative thoughts to relieve anxiety and depression&#10;"/>
        </a:ext>
      </dgm:extLst>
    </dgm:pt>
    <dgm:pt modelId="{2013EE09-B92F-4583-9904-752A7857157B}" type="parTrans" cxnId="{30B16E69-0E6C-42FB-8DD8-16857746C010}">
      <dgm:prSet/>
      <dgm:spPr/>
      <dgm:t>
        <a:bodyPr/>
        <a:lstStyle/>
        <a:p>
          <a:endParaRPr lang="en-US"/>
        </a:p>
      </dgm:t>
    </dgm:pt>
    <dgm:pt modelId="{387F79F1-AC27-43C9-A34B-29DD39CAA9AC}" type="sibTrans" cxnId="{30B16E69-0E6C-42FB-8DD8-16857746C010}">
      <dgm:prSet/>
      <dgm:spPr/>
      <dgm:t>
        <a:bodyPr/>
        <a:lstStyle/>
        <a:p>
          <a:endParaRPr lang="en-US"/>
        </a:p>
      </dgm:t>
    </dgm:pt>
    <dgm:pt modelId="{B7A2D439-B3FF-4D2E-B758-12EA72FD194B}">
      <dgm:prSet/>
      <dgm:spPr/>
      <dgm:t>
        <a:bodyPr/>
        <a:lstStyle/>
        <a:p>
          <a:r>
            <a:rPr lang="en-US" dirty="0"/>
            <a:t>Addresses, challenges, and replaces negative thoughts to relieve anxiety and depression</a:t>
          </a:r>
        </a:p>
      </dgm:t>
    </dgm:pt>
    <dgm:pt modelId="{EC97880E-4F93-4B7A-B650-1EE3EDB12668}" type="parTrans" cxnId="{703C4BF3-6F50-413C-A554-8B30E902F4BF}">
      <dgm:prSet/>
      <dgm:spPr/>
      <dgm:t>
        <a:bodyPr/>
        <a:lstStyle/>
        <a:p>
          <a:endParaRPr lang="en-US"/>
        </a:p>
      </dgm:t>
    </dgm:pt>
    <dgm:pt modelId="{0C38686F-F8BE-4A54-ACA4-69B28D389156}" type="sibTrans" cxnId="{703C4BF3-6F50-413C-A554-8B30E902F4BF}">
      <dgm:prSet/>
      <dgm:spPr/>
      <dgm:t>
        <a:bodyPr/>
        <a:lstStyle/>
        <a:p>
          <a:endParaRPr lang="en-US"/>
        </a:p>
      </dgm:t>
    </dgm:pt>
    <dgm:pt modelId="{BB7D21D7-930E-44A7-B9A4-6D8F5048CA1B}">
      <dgm:prSet/>
      <dgm:spPr/>
      <dgm:t>
        <a:bodyPr/>
        <a:lstStyle/>
        <a:p>
          <a:r>
            <a:rPr lang="en-US" dirty="0"/>
            <a:t>CBT</a:t>
          </a:r>
        </a:p>
      </dgm:t>
    </dgm:pt>
    <dgm:pt modelId="{1599D6C3-A51A-4062-B69F-8F6E47F7F948}" type="parTrans" cxnId="{F08C2880-D1CA-426E-B701-FD4E8AF1B5EA}">
      <dgm:prSet/>
      <dgm:spPr/>
      <dgm:t>
        <a:bodyPr/>
        <a:lstStyle/>
        <a:p>
          <a:endParaRPr lang="en-US"/>
        </a:p>
      </dgm:t>
    </dgm:pt>
    <dgm:pt modelId="{F9506635-C343-41B8-8B82-E3C267F47DE1}" type="sibTrans" cxnId="{F08C2880-D1CA-426E-B701-FD4E8AF1B5EA}">
      <dgm:prSet/>
      <dgm:spPr/>
      <dgm:t>
        <a:bodyPr/>
        <a:lstStyle/>
        <a:p>
          <a:endParaRPr lang="en-US"/>
        </a:p>
      </dgm:t>
    </dgm:pt>
    <dgm:pt modelId="{3B1A44BB-5E9F-4E89-87B5-D6D17ECFED36}">
      <dgm:prSet/>
      <dgm:spPr/>
      <dgm:t>
        <a:bodyPr/>
        <a:lstStyle/>
        <a:p>
          <a:r>
            <a:rPr lang="en-US" dirty="0"/>
            <a:t>60% of individuals report a significant reduction/elimination in anxious thoughts one year after treatment </a:t>
          </a:r>
        </a:p>
      </dgm:t>
      <dgm:extLst>
        <a:ext uri="{E40237B7-FDA0-4F09-8148-C483321AD2D9}">
          <dgm14:cNvPr xmlns:dgm14="http://schemas.microsoft.com/office/drawing/2010/diagram" id="0" name="" descr="CBT: 60% of individuals report a significant reduction/elimination in anxious thoughts one year after treatment &#10;Identifies and restructures maladaptive thinking while practicing effective strategies through exposure&#10;"/>
        </a:ext>
      </dgm:extLst>
    </dgm:pt>
    <dgm:pt modelId="{F38073F6-9598-4AF1-B06F-61040F22982B}" type="parTrans" cxnId="{955A6497-0B27-406C-962E-C04D25D8818C}">
      <dgm:prSet/>
      <dgm:spPr/>
      <dgm:t>
        <a:bodyPr/>
        <a:lstStyle/>
        <a:p>
          <a:endParaRPr lang="en-US"/>
        </a:p>
      </dgm:t>
    </dgm:pt>
    <dgm:pt modelId="{704C21F4-C5AC-423F-94B9-22B5302724EB}" type="sibTrans" cxnId="{955A6497-0B27-406C-962E-C04D25D8818C}">
      <dgm:prSet/>
      <dgm:spPr/>
      <dgm:t>
        <a:bodyPr/>
        <a:lstStyle/>
        <a:p>
          <a:endParaRPr lang="en-US"/>
        </a:p>
      </dgm:t>
    </dgm:pt>
    <dgm:pt modelId="{CF8CC179-7F2F-4713-949F-373A1DA25073}">
      <dgm:prSet/>
      <dgm:spPr/>
      <dgm:t>
        <a:bodyPr/>
        <a:lstStyle/>
        <a:p>
          <a:r>
            <a:rPr lang="en-US" dirty="0"/>
            <a:t>Identifies and restructures maladaptive thinking while practicing effective strategies through exposure</a:t>
          </a:r>
        </a:p>
      </dgm:t>
    </dgm:pt>
    <dgm:pt modelId="{C4D6EDB8-0D27-4AD5-8A5E-52EE27F51AD9}" type="parTrans" cxnId="{99FF76A2-5933-476C-A23D-ACA245B53301}">
      <dgm:prSet/>
      <dgm:spPr/>
      <dgm:t>
        <a:bodyPr/>
        <a:lstStyle/>
        <a:p>
          <a:endParaRPr lang="en-US"/>
        </a:p>
      </dgm:t>
    </dgm:pt>
    <dgm:pt modelId="{68E39469-BD09-4521-B387-FB1B722192F0}" type="sibTrans" cxnId="{99FF76A2-5933-476C-A23D-ACA245B53301}">
      <dgm:prSet/>
      <dgm:spPr/>
      <dgm:t>
        <a:bodyPr/>
        <a:lstStyle/>
        <a:p>
          <a:endParaRPr lang="en-US"/>
        </a:p>
      </dgm:t>
    </dgm:pt>
    <dgm:pt modelId="{A45E0C82-C626-4CE6-9614-EFCC5AA882D0}">
      <dgm:prSet/>
      <dgm:spPr/>
      <dgm:t>
        <a:bodyPr/>
        <a:lstStyle/>
        <a:p>
          <a:r>
            <a:rPr lang="en-US" dirty="0"/>
            <a:t>Biofeedback</a:t>
          </a:r>
        </a:p>
      </dgm:t>
    </dgm:pt>
    <dgm:pt modelId="{367486B1-7A53-45D1-8AA8-59ED6363D4B0}" type="parTrans" cxnId="{61C8AB1E-A841-4C6E-AC8C-3B95AF524CE9}">
      <dgm:prSet/>
      <dgm:spPr/>
      <dgm:t>
        <a:bodyPr/>
        <a:lstStyle/>
        <a:p>
          <a:endParaRPr lang="en-US"/>
        </a:p>
      </dgm:t>
    </dgm:pt>
    <dgm:pt modelId="{0490F8EA-BEFF-42C4-B1E2-6B5C7F53A76C}" type="sibTrans" cxnId="{61C8AB1E-A841-4C6E-AC8C-3B95AF524CE9}">
      <dgm:prSet/>
      <dgm:spPr/>
      <dgm:t>
        <a:bodyPr/>
        <a:lstStyle/>
        <a:p>
          <a:endParaRPr lang="en-US"/>
        </a:p>
      </dgm:t>
    </dgm:pt>
    <dgm:pt modelId="{CBD9580B-7941-43F3-8D1A-608B8EBADC4D}">
      <dgm:prSet/>
      <dgm:spPr/>
      <dgm:t>
        <a:bodyPr/>
        <a:lstStyle/>
        <a:p>
          <a:r>
            <a:rPr lang="en-US" dirty="0"/>
            <a:t>Provides a visual representation of a patient’s physiological arousal using EMG, EEG, HRV, and/or GSR</a:t>
          </a:r>
        </a:p>
      </dgm:t>
      <dgm:extLst>
        <a:ext uri="{E40237B7-FDA0-4F09-8148-C483321AD2D9}">
          <dgm14:cNvPr xmlns:dgm14="http://schemas.microsoft.com/office/drawing/2010/diagram" id="0" name="" descr="Biofeedback: Provides a visual representation of a patient’s physiological arousal using EMG, EEG, HRV, and/or GSR&#10;"/>
        </a:ext>
      </dgm:extLst>
    </dgm:pt>
    <dgm:pt modelId="{83B71671-6026-441F-8530-3AFFADF744DA}" type="parTrans" cxnId="{6DC543B2-F783-40FF-A35C-08E84CD76E51}">
      <dgm:prSet/>
      <dgm:spPr/>
      <dgm:t>
        <a:bodyPr/>
        <a:lstStyle/>
        <a:p>
          <a:endParaRPr lang="en-US"/>
        </a:p>
      </dgm:t>
    </dgm:pt>
    <dgm:pt modelId="{BDC63739-EFC1-479F-8614-05E66FF353C6}" type="sibTrans" cxnId="{6DC543B2-F783-40FF-A35C-08E84CD76E51}">
      <dgm:prSet/>
      <dgm:spPr/>
      <dgm:t>
        <a:bodyPr/>
        <a:lstStyle/>
        <a:p>
          <a:endParaRPr lang="en-US"/>
        </a:p>
      </dgm:t>
    </dgm:pt>
    <dgm:pt modelId="{A15DCB64-5ECD-4CDE-B57D-CA686140014B}" type="pres">
      <dgm:prSet presAssocID="{CAAE56A8-CFDB-4D0D-B523-EB0E73C65ABC}" presName="linear" presStyleCnt="0">
        <dgm:presLayoutVars>
          <dgm:animLvl val="lvl"/>
          <dgm:resizeHandles val="exact"/>
        </dgm:presLayoutVars>
      </dgm:prSet>
      <dgm:spPr/>
    </dgm:pt>
    <dgm:pt modelId="{60F292C3-D9E0-4459-92BF-9E72DEE03812}" type="pres">
      <dgm:prSet presAssocID="{76D94E2D-B18D-4DD9-90EE-5ED7BFF7046B}" presName="parentText" presStyleLbl="node1" presStyleIdx="0" presStyleCnt="4">
        <dgm:presLayoutVars>
          <dgm:chMax val="0"/>
          <dgm:bulletEnabled val="1"/>
        </dgm:presLayoutVars>
      </dgm:prSet>
      <dgm:spPr/>
    </dgm:pt>
    <dgm:pt modelId="{CFC90DA2-BC7A-4857-AA0A-8AC7214128D1}" type="pres">
      <dgm:prSet presAssocID="{76D94E2D-B18D-4DD9-90EE-5ED7BFF7046B}" presName="childText" presStyleLbl="revTx" presStyleIdx="0" presStyleCnt="4">
        <dgm:presLayoutVars>
          <dgm:bulletEnabled val="1"/>
        </dgm:presLayoutVars>
      </dgm:prSet>
      <dgm:spPr/>
    </dgm:pt>
    <dgm:pt modelId="{48D1BD4A-FC17-4502-820D-13589FF81B7E}" type="pres">
      <dgm:prSet presAssocID="{D30739DF-4990-456C-BA34-E25C2A13AE18}" presName="parentText" presStyleLbl="node1" presStyleIdx="1" presStyleCnt="4">
        <dgm:presLayoutVars>
          <dgm:chMax val="0"/>
          <dgm:bulletEnabled val="1"/>
        </dgm:presLayoutVars>
      </dgm:prSet>
      <dgm:spPr/>
    </dgm:pt>
    <dgm:pt modelId="{7D78483B-6FDD-4F3C-828C-862383AA1205}" type="pres">
      <dgm:prSet presAssocID="{D30739DF-4990-456C-BA34-E25C2A13AE18}" presName="childText" presStyleLbl="revTx" presStyleIdx="1" presStyleCnt="4">
        <dgm:presLayoutVars>
          <dgm:bulletEnabled val="1"/>
        </dgm:presLayoutVars>
      </dgm:prSet>
      <dgm:spPr/>
    </dgm:pt>
    <dgm:pt modelId="{2C68025A-6950-4E2E-A40B-43E0E02AE7F6}" type="pres">
      <dgm:prSet presAssocID="{BB7D21D7-930E-44A7-B9A4-6D8F5048CA1B}" presName="parentText" presStyleLbl="node1" presStyleIdx="2" presStyleCnt="4">
        <dgm:presLayoutVars>
          <dgm:chMax val="0"/>
          <dgm:bulletEnabled val="1"/>
        </dgm:presLayoutVars>
      </dgm:prSet>
      <dgm:spPr/>
    </dgm:pt>
    <dgm:pt modelId="{0969F8B3-7160-4E3C-AD57-ACFE8E38533A}" type="pres">
      <dgm:prSet presAssocID="{BB7D21D7-930E-44A7-B9A4-6D8F5048CA1B}" presName="childText" presStyleLbl="revTx" presStyleIdx="2" presStyleCnt="4">
        <dgm:presLayoutVars>
          <dgm:bulletEnabled val="1"/>
        </dgm:presLayoutVars>
      </dgm:prSet>
      <dgm:spPr/>
    </dgm:pt>
    <dgm:pt modelId="{F0336F83-CD9A-4E51-9E53-D99D799C6111}" type="pres">
      <dgm:prSet presAssocID="{A45E0C82-C626-4CE6-9614-EFCC5AA882D0}" presName="parentText" presStyleLbl="node1" presStyleIdx="3" presStyleCnt="4">
        <dgm:presLayoutVars>
          <dgm:chMax val="0"/>
          <dgm:bulletEnabled val="1"/>
        </dgm:presLayoutVars>
      </dgm:prSet>
      <dgm:spPr/>
    </dgm:pt>
    <dgm:pt modelId="{A34E9E7C-2D67-452F-BB7B-7AD88FD5DE23}" type="pres">
      <dgm:prSet presAssocID="{A45E0C82-C626-4CE6-9614-EFCC5AA882D0}" presName="childText" presStyleLbl="revTx" presStyleIdx="3" presStyleCnt="4">
        <dgm:presLayoutVars>
          <dgm:bulletEnabled val="1"/>
        </dgm:presLayoutVars>
      </dgm:prSet>
      <dgm:spPr/>
    </dgm:pt>
  </dgm:ptLst>
  <dgm:cxnLst>
    <dgm:cxn modelId="{4442BD09-AFE9-4313-BC0B-B83206F07F50}" type="presOf" srcId="{D30739DF-4990-456C-BA34-E25C2A13AE18}" destId="{48D1BD4A-FC17-4502-820D-13589FF81B7E}" srcOrd="0" destOrd="0" presId="urn:microsoft.com/office/officeart/2005/8/layout/vList2"/>
    <dgm:cxn modelId="{B2D20C17-3D24-4378-937D-896FC52773CE}" type="presOf" srcId="{3B1A44BB-5E9F-4E89-87B5-D6D17ECFED36}" destId="{0969F8B3-7160-4E3C-AD57-ACFE8E38533A}" srcOrd="0" destOrd="0" presId="urn:microsoft.com/office/officeart/2005/8/layout/vList2"/>
    <dgm:cxn modelId="{61C8AB1E-A841-4C6E-AC8C-3B95AF524CE9}" srcId="{CAAE56A8-CFDB-4D0D-B523-EB0E73C65ABC}" destId="{A45E0C82-C626-4CE6-9614-EFCC5AA882D0}" srcOrd="3" destOrd="0" parTransId="{367486B1-7A53-45D1-8AA8-59ED6363D4B0}" sibTransId="{0490F8EA-BEFF-42C4-B1E2-6B5C7F53A76C}"/>
    <dgm:cxn modelId="{80A62425-E375-4391-87F8-305D7E90ECBE}" type="presOf" srcId="{CAAE56A8-CFDB-4D0D-B523-EB0E73C65ABC}" destId="{A15DCB64-5ECD-4CDE-B57D-CA686140014B}" srcOrd="0" destOrd="0" presId="urn:microsoft.com/office/officeart/2005/8/layout/vList2"/>
    <dgm:cxn modelId="{9A82E130-A2FC-4951-BFB7-9D47E5EF7D64}" srcId="{76D94E2D-B18D-4DD9-90EE-5ED7BFF7046B}" destId="{94CA07B9-EAA5-48BE-BB77-AF0F0C8D54CF}" srcOrd="0" destOrd="0" parTransId="{C0B9F3F1-83C0-40FC-BCEB-B8A799C2CEC3}" sibTransId="{6706064F-408C-4F52-8E43-FEF275541A7A}"/>
    <dgm:cxn modelId="{30B16E69-0E6C-42FB-8DD8-16857746C010}" srcId="{D30739DF-4990-456C-BA34-E25C2A13AE18}" destId="{F001AA35-C215-44E0-9F63-2E9155386A53}" srcOrd="0" destOrd="0" parTransId="{2013EE09-B92F-4583-9904-752A7857157B}" sibTransId="{387F79F1-AC27-43C9-A34B-29DD39CAA9AC}"/>
    <dgm:cxn modelId="{C2548572-A6C1-4DA0-957C-3729059BFFBD}" srcId="{CAAE56A8-CFDB-4D0D-B523-EB0E73C65ABC}" destId="{D30739DF-4990-456C-BA34-E25C2A13AE18}" srcOrd="1" destOrd="0" parTransId="{08834D2F-553A-4450-BAB0-295D81B73FAC}" sibTransId="{81592BA9-D640-4D8A-BAEC-EDCFAFD403D5}"/>
    <dgm:cxn modelId="{E290AA55-E2B5-4D24-8DC3-C0924FB7A450}" srcId="{CAAE56A8-CFDB-4D0D-B523-EB0E73C65ABC}" destId="{76D94E2D-B18D-4DD9-90EE-5ED7BFF7046B}" srcOrd="0" destOrd="0" parTransId="{BFC2D6C6-4135-4DCC-94C9-09983CE74022}" sibTransId="{A09E16B8-5FF9-4EFF-97D8-B8707FAF400D}"/>
    <dgm:cxn modelId="{F08C2880-D1CA-426E-B701-FD4E8AF1B5EA}" srcId="{CAAE56A8-CFDB-4D0D-B523-EB0E73C65ABC}" destId="{BB7D21D7-930E-44A7-B9A4-6D8F5048CA1B}" srcOrd="2" destOrd="0" parTransId="{1599D6C3-A51A-4062-B69F-8F6E47F7F948}" sibTransId="{F9506635-C343-41B8-8B82-E3C267F47DE1}"/>
    <dgm:cxn modelId="{B3EF1987-0795-4A59-B29E-25DC5E1F1FCC}" type="presOf" srcId="{CF8CC179-7F2F-4713-949F-373A1DA25073}" destId="{0969F8B3-7160-4E3C-AD57-ACFE8E38533A}" srcOrd="0" destOrd="1" presId="urn:microsoft.com/office/officeart/2005/8/layout/vList2"/>
    <dgm:cxn modelId="{955A6497-0B27-406C-962E-C04D25D8818C}" srcId="{BB7D21D7-930E-44A7-B9A4-6D8F5048CA1B}" destId="{3B1A44BB-5E9F-4E89-87B5-D6D17ECFED36}" srcOrd="0" destOrd="0" parTransId="{F38073F6-9598-4AF1-B06F-61040F22982B}" sibTransId="{704C21F4-C5AC-423F-94B9-22B5302724EB}"/>
    <dgm:cxn modelId="{EFF6CA9F-9438-4AB6-A326-198003EB566E}" type="presOf" srcId="{BB7D21D7-930E-44A7-B9A4-6D8F5048CA1B}" destId="{2C68025A-6950-4E2E-A40B-43E0E02AE7F6}" srcOrd="0" destOrd="0" presId="urn:microsoft.com/office/officeart/2005/8/layout/vList2"/>
    <dgm:cxn modelId="{DC1D1AA0-2DC6-45E2-B51C-4D3A19BF07CF}" type="presOf" srcId="{94CA07B9-EAA5-48BE-BB77-AF0F0C8D54CF}" destId="{CFC90DA2-BC7A-4857-AA0A-8AC7214128D1}" srcOrd="0" destOrd="0" presId="urn:microsoft.com/office/officeart/2005/8/layout/vList2"/>
    <dgm:cxn modelId="{99FF76A2-5933-476C-A23D-ACA245B53301}" srcId="{BB7D21D7-930E-44A7-B9A4-6D8F5048CA1B}" destId="{CF8CC179-7F2F-4713-949F-373A1DA25073}" srcOrd="1" destOrd="0" parTransId="{C4D6EDB8-0D27-4AD5-8A5E-52EE27F51AD9}" sibTransId="{68E39469-BD09-4521-B387-FB1B722192F0}"/>
    <dgm:cxn modelId="{8585AEAC-CA4C-4817-990A-0CF9E363597E}" type="presOf" srcId="{76D94E2D-B18D-4DD9-90EE-5ED7BFF7046B}" destId="{60F292C3-D9E0-4459-92BF-9E72DEE03812}" srcOrd="0" destOrd="0" presId="urn:microsoft.com/office/officeart/2005/8/layout/vList2"/>
    <dgm:cxn modelId="{6DC543B2-F783-40FF-A35C-08E84CD76E51}" srcId="{A45E0C82-C626-4CE6-9614-EFCC5AA882D0}" destId="{CBD9580B-7941-43F3-8D1A-608B8EBADC4D}" srcOrd="0" destOrd="0" parTransId="{83B71671-6026-441F-8530-3AFFADF744DA}" sibTransId="{BDC63739-EFC1-479F-8614-05E66FF353C6}"/>
    <dgm:cxn modelId="{0F4130D3-6466-4A1D-9E9E-FA672E4826FB}" type="presOf" srcId="{CBD9580B-7941-43F3-8D1A-608B8EBADC4D}" destId="{A34E9E7C-2D67-452F-BB7B-7AD88FD5DE23}" srcOrd="0" destOrd="0" presId="urn:microsoft.com/office/officeart/2005/8/layout/vList2"/>
    <dgm:cxn modelId="{2AA582E4-6BEC-4CD3-91D8-45646E39163A}" type="presOf" srcId="{F001AA35-C215-44E0-9F63-2E9155386A53}" destId="{7D78483B-6FDD-4F3C-828C-862383AA1205}" srcOrd="0" destOrd="0" presId="urn:microsoft.com/office/officeart/2005/8/layout/vList2"/>
    <dgm:cxn modelId="{703C4BF3-6F50-413C-A554-8B30E902F4BF}" srcId="{D30739DF-4990-456C-BA34-E25C2A13AE18}" destId="{B7A2D439-B3FF-4D2E-B758-12EA72FD194B}" srcOrd="1" destOrd="0" parTransId="{EC97880E-4F93-4B7A-B650-1EE3EDB12668}" sibTransId="{0C38686F-F8BE-4A54-ACA4-69B28D389156}"/>
    <dgm:cxn modelId="{CC59D8F9-6DF8-4EB0-8BD1-EC607CD49FDF}" type="presOf" srcId="{A45E0C82-C626-4CE6-9614-EFCC5AA882D0}" destId="{F0336F83-CD9A-4E51-9E53-D99D799C6111}" srcOrd="0" destOrd="0" presId="urn:microsoft.com/office/officeart/2005/8/layout/vList2"/>
    <dgm:cxn modelId="{9B61FAF9-CACE-41D2-9187-76E3E108927B}" type="presOf" srcId="{B7A2D439-B3FF-4D2E-B758-12EA72FD194B}" destId="{7D78483B-6FDD-4F3C-828C-862383AA1205}" srcOrd="0" destOrd="1" presId="urn:microsoft.com/office/officeart/2005/8/layout/vList2"/>
    <dgm:cxn modelId="{1365FB3F-7B9D-4F31-819E-8CF5A6EAECA3}" type="presParOf" srcId="{A15DCB64-5ECD-4CDE-B57D-CA686140014B}" destId="{60F292C3-D9E0-4459-92BF-9E72DEE03812}" srcOrd="0" destOrd="0" presId="urn:microsoft.com/office/officeart/2005/8/layout/vList2"/>
    <dgm:cxn modelId="{394C9A93-DBC1-45E3-BBA8-3AD006DD4ECB}" type="presParOf" srcId="{A15DCB64-5ECD-4CDE-B57D-CA686140014B}" destId="{CFC90DA2-BC7A-4857-AA0A-8AC7214128D1}" srcOrd="1" destOrd="0" presId="urn:microsoft.com/office/officeart/2005/8/layout/vList2"/>
    <dgm:cxn modelId="{B0063EF9-544B-45CA-B8C5-EBADF16B7392}" type="presParOf" srcId="{A15DCB64-5ECD-4CDE-B57D-CA686140014B}" destId="{48D1BD4A-FC17-4502-820D-13589FF81B7E}" srcOrd="2" destOrd="0" presId="urn:microsoft.com/office/officeart/2005/8/layout/vList2"/>
    <dgm:cxn modelId="{D5D7B78F-51BD-401F-B3B0-7C7D66EB2B5D}" type="presParOf" srcId="{A15DCB64-5ECD-4CDE-B57D-CA686140014B}" destId="{7D78483B-6FDD-4F3C-828C-862383AA1205}" srcOrd="3" destOrd="0" presId="urn:microsoft.com/office/officeart/2005/8/layout/vList2"/>
    <dgm:cxn modelId="{18AFFF41-3D0B-4BE5-8CBA-AD312C993650}" type="presParOf" srcId="{A15DCB64-5ECD-4CDE-B57D-CA686140014B}" destId="{2C68025A-6950-4E2E-A40B-43E0E02AE7F6}" srcOrd="4" destOrd="0" presId="urn:microsoft.com/office/officeart/2005/8/layout/vList2"/>
    <dgm:cxn modelId="{A52A6756-78C2-451A-BCFC-24A266EED566}" type="presParOf" srcId="{A15DCB64-5ECD-4CDE-B57D-CA686140014B}" destId="{0969F8B3-7160-4E3C-AD57-ACFE8E38533A}" srcOrd="5" destOrd="0" presId="urn:microsoft.com/office/officeart/2005/8/layout/vList2"/>
    <dgm:cxn modelId="{BDDFA65B-EBF9-4CA1-8669-BF72760B9100}" type="presParOf" srcId="{A15DCB64-5ECD-4CDE-B57D-CA686140014B}" destId="{F0336F83-CD9A-4E51-9E53-D99D799C6111}" srcOrd="6" destOrd="0" presId="urn:microsoft.com/office/officeart/2005/8/layout/vList2"/>
    <dgm:cxn modelId="{FC6AE269-3757-4523-8E56-65FD2F69357B}" type="presParOf" srcId="{A15DCB64-5ECD-4CDE-B57D-CA686140014B}" destId="{A34E9E7C-2D67-452F-BB7B-7AD88FD5DE23}"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2C6400-DA69-4EB5-BD67-4F4C0B05B5FF}"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DB5FF7F2-3F3A-466A-BA0C-7448AB9F070F}">
      <dgm:prSet/>
      <dgm:spPr/>
      <dgm:t>
        <a:bodyPr/>
        <a:lstStyle/>
        <a:p>
          <a:pPr>
            <a:lnSpc>
              <a:spcPct val="100000"/>
            </a:lnSpc>
            <a:defRPr cap="all"/>
          </a:pPr>
          <a:r>
            <a:rPr lang="en-US" dirty="0"/>
            <a:t>Exposure</a:t>
          </a:r>
        </a:p>
      </dgm:t>
    </dgm:pt>
    <dgm:pt modelId="{F266D45E-3B23-474B-898A-1B36460CEC67}" type="parTrans" cxnId="{DA156023-AC2F-499D-B7BE-78EF73CF057D}">
      <dgm:prSet/>
      <dgm:spPr/>
      <dgm:t>
        <a:bodyPr/>
        <a:lstStyle/>
        <a:p>
          <a:endParaRPr lang="en-US"/>
        </a:p>
      </dgm:t>
    </dgm:pt>
    <dgm:pt modelId="{937B4F9E-F399-4C8D-B6F0-65D6AFE97A1C}" type="sibTrans" cxnId="{DA156023-AC2F-499D-B7BE-78EF73CF057D}">
      <dgm:prSet/>
      <dgm:spPr/>
      <dgm:t>
        <a:bodyPr/>
        <a:lstStyle/>
        <a:p>
          <a:pPr>
            <a:lnSpc>
              <a:spcPct val="100000"/>
            </a:lnSpc>
          </a:pPr>
          <a:endParaRPr lang="en-US"/>
        </a:p>
      </dgm:t>
    </dgm:pt>
    <dgm:pt modelId="{A7870B49-A73B-41CC-8FDB-A8D845F8D0A4}">
      <dgm:prSet/>
      <dgm:spPr/>
      <dgm:t>
        <a:bodyPr/>
        <a:lstStyle/>
        <a:p>
          <a:pPr>
            <a:lnSpc>
              <a:spcPct val="100000"/>
            </a:lnSpc>
            <a:defRPr cap="all"/>
          </a:pPr>
          <a:r>
            <a:rPr lang="en-US"/>
            <a:t>Social skills training (e.g., modelling, corrective feedback, positive reinforcement) </a:t>
          </a:r>
        </a:p>
      </dgm:t>
    </dgm:pt>
    <dgm:pt modelId="{FFEBCC86-8A91-4499-A619-DFD81EFE2839}" type="parTrans" cxnId="{08FE5711-E37A-4116-B10A-152BE9BCB162}">
      <dgm:prSet/>
      <dgm:spPr/>
      <dgm:t>
        <a:bodyPr/>
        <a:lstStyle/>
        <a:p>
          <a:endParaRPr lang="en-US"/>
        </a:p>
      </dgm:t>
    </dgm:pt>
    <dgm:pt modelId="{B1F4F27C-C37A-4CD1-B09B-0B40D3BE171C}" type="sibTrans" cxnId="{08FE5711-E37A-4116-B10A-152BE9BCB162}">
      <dgm:prSet/>
      <dgm:spPr/>
      <dgm:t>
        <a:bodyPr/>
        <a:lstStyle/>
        <a:p>
          <a:pPr>
            <a:lnSpc>
              <a:spcPct val="100000"/>
            </a:lnSpc>
          </a:pPr>
          <a:endParaRPr lang="en-US"/>
        </a:p>
      </dgm:t>
    </dgm:pt>
    <dgm:pt modelId="{1257052A-DADE-4CBE-AA57-B9CB62087C25}">
      <dgm:prSet/>
      <dgm:spPr/>
      <dgm:t>
        <a:bodyPr/>
        <a:lstStyle/>
        <a:p>
          <a:pPr>
            <a:lnSpc>
              <a:spcPct val="100000"/>
            </a:lnSpc>
            <a:defRPr cap="all"/>
          </a:pPr>
          <a:r>
            <a:rPr lang="en-US"/>
            <a:t>Cognitive restructuring </a:t>
          </a:r>
        </a:p>
      </dgm:t>
    </dgm:pt>
    <dgm:pt modelId="{8B2DF0CE-3FFA-4D42-82ED-2D95B4EEB897}" type="parTrans" cxnId="{CC0D721D-52B7-4248-AA58-7D6135FDFEDA}">
      <dgm:prSet/>
      <dgm:spPr/>
      <dgm:t>
        <a:bodyPr/>
        <a:lstStyle/>
        <a:p>
          <a:endParaRPr lang="en-US"/>
        </a:p>
      </dgm:t>
    </dgm:pt>
    <dgm:pt modelId="{3D086282-C36A-4224-860C-BB7426BAA320}" type="sibTrans" cxnId="{CC0D721D-52B7-4248-AA58-7D6135FDFEDA}">
      <dgm:prSet/>
      <dgm:spPr/>
      <dgm:t>
        <a:bodyPr/>
        <a:lstStyle/>
        <a:p>
          <a:endParaRPr lang="en-US"/>
        </a:p>
      </dgm:t>
    </dgm:pt>
    <dgm:pt modelId="{3240D7CB-5923-4B94-AC1E-FB3559D6BD37}" type="pres">
      <dgm:prSet presAssocID="{FB2C6400-DA69-4EB5-BD67-4F4C0B05B5FF}" presName="root" presStyleCnt="0">
        <dgm:presLayoutVars>
          <dgm:dir/>
          <dgm:resizeHandles val="exact"/>
        </dgm:presLayoutVars>
      </dgm:prSet>
      <dgm:spPr/>
    </dgm:pt>
    <dgm:pt modelId="{1853A5F2-3931-42BB-BEDE-7B69B1DCD690}" type="pres">
      <dgm:prSet presAssocID="{DB5FF7F2-3F3A-466A-BA0C-7448AB9F070F}" presName="compNode" presStyleCnt="0"/>
      <dgm:spPr/>
    </dgm:pt>
    <dgm:pt modelId="{6588242C-0C00-4C03-8751-9CF6AEDCF4F6}" type="pres">
      <dgm:prSet presAssocID="{DB5FF7F2-3F3A-466A-BA0C-7448AB9F070F}" presName="iconBgRect" presStyleLbl="bgShp" presStyleIdx="0" presStyleCnt="3"/>
      <dgm:spPr/>
    </dgm:pt>
    <dgm:pt modelId="{633CA352-DDAE-46EB-8BF3-9DDCD7C41969}" type="pres">
      <dgm:prSet presAssocID="{DB5FF7F2-3F3A-466A-BA0C-7448AB9F070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active"/>
        </a:ext>
      </dgm:extLst>
    </dgm:pt>
    <dgm:pt modelId="{4A712D65-0E38-47FB-8FAE-E5762EB908FA}" type="pres">
      <dgm:prSet presAssocID="{DB5FF7F2-3F3A-466A-BA0C-7448AB9F070F}" presName="spaceRect" presStyleCnt="0"/>
      <dgm:spPr/>
    </dgm:pt>
    <dgm:pt modelId="{FA43F209-103B-47CD-AB18-11E2CCFE4FB0}" type="pres">
      <dgm:prSet presAssocID="{DB5FF7F2-3F3A-466A-BA0C-7448AB9F070F}" presName="textRect" presStyleLbl="revTx" presStyleIdx="0" presStyleCnt="3">
        <dgm:presLayoutVars>
          <dgm:chMax val="1"/>
          <dgm:chPref val="1"/>
        </dgm:presLayoutVars>
      </dgm:prSet>
      <dgm:spPr/>
    </dgm:pt>
    <dgm:pt modelId="{E7DE8DA8-D144-40B1-B189-5F65F7C43503}" type="pres">
      <dgm:prSet presAssocID="{937B4F9E-F399-4C8D-B6F0-65D6AFE97A1C}" presName="sibTrans" presStyleCnt="0"/>
      <dgm:spPr/>
    </dgm:pt>
    <dgm:pt modelId="{E27A6BDB-28C5-4C17-9DA5-F105BDCD4D9E}" type="pres">
      <dgm:prSet presAssocID="{A7870B49-A73B-41CC-8FDB-A8D845F8D0A4}" presName="compNode" presStyleCnt="0"/>
      <dgm:spPr/>
    </dgm:pt>
    <dgm:pt modelId="{B6AE8828-2781-4791-B87C-227F3AFFA48F}" type="pres">
      <dgm:prSet presAssocID="{A7870B49-A73B-41CC-8FDB-A8D845F8D0A4}" presName="iconBgRect" presStyleLbl="bgShp" presStyleIdx="1" presStyleCnt="3"/>
      <dgm:spPr/>
    </dgm:pt>
    <dgm:pt modelId="{91D19C4D-6B12-413B-BA6E-C98D5F4BC2BE}" type="pres">
      <dgm:prSet presAssocID="{A7870B49-A73B-41CC-8FDB-A8D845F8D0A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3040DB77-985D-4887-B214-2455C2D4D24B}" type="pres">
      <dgm:prSet presAssocID="{A7870B49-A73B-41CC-8FDB-A8D845F8D0A4}" presName="spaceRect" presStyleCnt="0"/>
      <dgm:spPr/>
    </dgm:pt>
    <dgm:pt modelId="{225A63AC-E106-43B4-A86A-4CA015C5E46D}" type="pres">
      <dgm:prSet presAssocID="{A7870B49-A73B-41CC-8FDB-A8D845F8D0A4}" presName="textRect" presStyleLbl="revTx" presStyleIdx="1" presStyleCnt="3">
        <dgm:presLayoutVars>
          <dgm:chMax val="1"/>
          <dgm:chPref val="1"/>
        </dgm:presLayoutVars>
      </dgm:prSet>
      <dgm:spPr/>
    </dgm:pt>
    <dgm:pt modelId="{2DEA86FE-3DBD-42CD-A52E-B5AB1D1BE289}" type="pres">
      <dgm:prSet presAssocID="{B1F4F27C-C37A-4CD1-B09B-0B40D3BE171C}" presName="sibTrans" presStyleCnt="0"/>
      <dgm:spPr/>
    </dgm:pt>
    <dgm:pt modelId="{16E1F0AE-4F3E-42DF-B068-96B6377AE9B7}" type="pres">
      <dgm:prSet presAssocID="{1257052A-DADE-4CBE-AA57-B9CB62087C25}" presName="compNode" presStyleCnt="0"/>
      <dgm:spPr/>
    </dgm:pt>
    <dgm:pt modelId="{B4EE1E86-EFA8-4EE2-90A2-BCB34395A51B}" type="pres">
      <dgm:prSet presAssocID="{1257052A-DADE-4CBE-AA57-B9CB62087C25}" presName="iconBgRect" presStyleLbl="bgShp" presStyleIdx="2" presStyleCnt="3"/>
      <dgm:spPr/>
    </dgm:pt>
    <dgm:pt modelId="{25B87C09-E309-431D-A3D5-3AE9109DE6E7}" type="pres">
      <dgm:prSet presAssocID="{1257052A-DADE-4CBE-AA57-B9CB62087C2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a:ext>
      </dgm:extLst>
    </dgm:pt>
    <dgm:pt modelId="{5947636C-09D0-492D-BA80-FA43FA8A9A40}" type="pres">
      <dgm:prSet presAssocID="{1257052A-DADE-4CBE-AA57-B9CB62087C25}" presName="spaceRect" presStyleCnt="0"/>
      <dgm:spPr/>
    </dgm:pt>
    <dgm:pt modelId="{BE8BEEC4-8709-478B-92DB-3806B4EA84D2}" type="pres">
      <dgm:prSet presAssocID="{1257052A-DADE-4CBE-AA57-B9CB62087C25}" presName="textRect" presStyleLbl="revTx" presStyleIdx="2" presStyleCnt="3">
        <dgm:presLayoutVars>
          <dgm:chMax val="1"/>
          <dgm:chPref val="1"/>
        </dgm:presLayoutVars>
      </dgm:prSet>
      <dgm:spPr/>
    </dgm:pt>
  </dgm:ptLst>
  <dgm:cxnLst>
    <dgm:cxn modelId="{4500ED10-C88B-425D-8CEE-2A62E510DC60}" type="presOf" srcId="{DB5FF7F2-3F3A-466A-BA0C-7448AB9F070F}" destId="{FA43F209-103B-47CD-AB18-11E2CCFE4FB0}" srcOrd="0" destOrd="0" presId="urn:microsoft.com/office/officeart/2018/5/layout/IconCircleLabelList"/>
    <dgm:cxn modelId="{08FE5711-E37A-4116-B10A-152BE9BCB162}" srcId="{FB2C6400-DA69-4EB5-BD67-4F4C0B05B5FF}" destId="{A7870B49-A73B-41CC-8FDB-A8D845F8D0A4}" srcOrd="1" destOrd="0" parTransId="{FFEBCC86-8A91-4499-A619-DFD81EFE2839}" sibTransId="{B1F4F27C-C37A-4CD1-B09B-0B40D3BE171C}"/>
    <dgm:cxn modelId="{CC0D721D-52B7-4248-AA58-7D6135FDFEDA}" srcId="{FB2C6400-DA69-4EB5-BD67-4F4C0B05B5FF}" destId="{1257052A-DADE-4CBE-AA57-B9CB62087C25}" srcOrd="2" destOrd="0" parTransId="{8B2DF0CE-3FFA-4D42-82ED-2D95B4EEB897}" sibTransId="{3D086282-C36A-4224-860C-BB7426BAA320}"/>
    <dgm:cxn modelId="{DA156023-AC2F-499D-B7BE-78EF73CF057D}" srcId="{FB2C6400-DA69-4EB5-BD67-4F4C0B05B5FF}" destId="{DB5FF7F2-3F3A-466A-BA0C-7448AB9F070F}" srcOrd="0" destOrd="0" parTransId="{F266D45E-3B23-474B-898A-1B36460CEC67}" sibTransId="{937B4F9E-F399-4C8D-B6F0-65D6AFE97A1C}"/>
    <dgm:cxn modelId="{1C669075-FEFD-47FD-B427-985A778AF679}" type="presOf" srcId="{1257052A-DADE-4CBE-AA57-B9CB62087C25}" destId="{BE8BEEC4-8709-478B-92DB-3806B4EA84D2}" srcOrd="0" destOrd="0" presId="urn:microsoft.com/office/officeart/2018/5/layout/IconCircleLabelList"/>
    <dgm:cxn modelId="{A9717B57-8FBA-4238-A261-45ECE31024F2}" type="presOf" srcId="{FB2C6400-DA69-4EB5-BD67-4F4C0B05B5FF}" destId="{3240D7CB-5923-4B94-AC1E-FB3559D6BD37}" srcOrd="0" destOrd="0" presId="urn:microsoft.com/office/officeart/2018/5/layout/IconCircleLabelList"/>
    <dgm:cxn modelId="{5DE5109D-2761-4A9F-84EB-00E96508010A}" type="presOf" srcId="{A7870B49-A73B-41CC-8FDB-A8D845F8D0A4}" destId="{225A63AC-E106-43B4-A86A-4CA015C5E46D}" srcOrd="0" destOrd="0" presId="urn:microsoft.com/office/officeart/2018/5/layout/IconCircleLabelList"/>
    <dgm:cxn modelId="{89D89C5E-A387-48E5-A99D-9EBA38B09AFB}" type="presParOf" srcId="{3240D7CB-5923-4B94-AC1E-FB3559D6BD37}" destId="{1853A5F2-3931-42BB-BEDE-7B69B1DCD690}" srcOrd="0" destOrd="0" presId="urn:microsoft.com/office/officeart/2018/5/layout/IconCircleLabelList"/>
    <dgm:cxn modelId="{751ABDA3-CE6A-4FA2-88FA-AD4375A0AF01}" type="presParOf" srcId="{1853A5F2-3931-42BB-BEDE-7B69B1DCD690}" destId="{6588242C-0C00-4C03-8751-9CF6AEDCF4F6}" srcOrd="0" destOrd="0" presId="urn:microsoft.com/office/officeart/2018/5/layout/IconCircleLabelList"/>
    <dgm:cxn modelId="{A7554D4E-DCFB-4E56-A7B8-3EF6423C642E}" type="presParOf" srcId="{1853A5F2-3931-42BB-BEDE-7B69B1DCD690}" destId="{633CA352-DDAE-46EB-8BF3-9DDCD7C41969}" srcOrd="1" destOrd="0" presId="urn:microsoft.com/office/officeart/2018/5/layout/IconCircleLabelList"/>
    <dgm:cxn modelId="{73656DE3-742C-44CE-954B-88D6F6170036}" type="presParOf" srcId="{1853A5F2-3931-42BB-BEDE-7B69B1DCD690}" destId="{4A712D65-0E38-47FB-8FAE-E5762EB908FA}" srcOrd="2" destOrd="0" presId="urn:microsoft.com/office/officeart/2018/5/layout/IconCircleLabelList"/>
    <dgm:cxn modelId="{94E7C88C-9BA4-428B-9EB9-CE2FEFEB0A37}" type="presParOf" srcId="{1853A5F2-3931-42BB-BEDE-7B69B1DCD690}" destId="{FA43F209-103B-47CD-AB18-11E2CCFE4FB0}" srcOrd="3" destOrd="0" presId="urn:microsoft.com/office/officeart/2018/5/layout/IconCircleLabelList"/>
    <dgm:cxn modelId="{F3501ECD-30B5-40C0-B60B-D4329D3DF696}" type="presParOf" srcId="{3240D7CB-5923-4B94-AC1E-FB3559D6BD37}" destId="{E7DE8DA8-D144-40B1-B189-5F65F7C43503}" srcOrd="1" destOrd="0" presId="urn:microsoft.com/office/officeart/2018/5/layout/IconCircleLabelList"/>
    <dgm:cxn modelId="{3909523C-2695-4BB8-84BA-BB48308CF716}" type="presParOf" srcId="{3240D7CB-5923-4B94-AC1E-FB3559D6BD37}" destId="{E27A6BDB-28C5-4C17-9DA5-F105BDCD4D9E}" srcOrd="2" destOrd="0" presId="urn:microsoft.com/office/officeart/2018/5/layout/IconCircleLabelList"/>
    <dgm:cxn modelId="{AE9260FD-BC39-4733-89A9-C3A3F2171856}" type="presParOf" srcId="{E27A6BDB-28C5-4C17-9DA5-F105BDCD4D9E}" destId="{B6AE8828-2781-4791-B87C-227F3AFFA48F}" srcOrd="0" destOrd="0" presId="urn:microsoft.com/office/officeart/2018/5/layout/IconCircleLabelList"/>
    <dgm:cxn modelId="{8A9AFE2B-B39F-46AA-84C3-C5AEAAA2E1D7}" type="presParOf" srcId="{E27A6BDB-28C5-4C17-9DA5-F105BDCD4D9E}" destId="{91D19C4D-6B12-413B-BA6E-C98D5F4BC2BE}" srcOrd="1" destOrd="0" presId="urn:microsoft.com/office/officeart/2018/5/layout/IconCircleLabelList"/>
    <dgm:cxn modelId="{362F529C-002A-40E1-A24C-AE0521A0AACE}" type="presParOf" srcId="{E27A6BDB-28C5-4C17-9DA5-F105BDCD4D9E}" destId="{3040DB77-985D-4887-B214-2455C2D4D24B}" srcOrd="2" destOrd="0" presId="urn:microsoft.com/office/officeart/2018/5/layout/IconCircleLabelList"/>
    <dgm:cxn modelId="{5D6CDD1E-9389-4C74-B3B1-5584CC8D3633}" type="presParOf" srcId="{E27A6BDB-28C5-4C17-9DA5-F105BDCD4D9E}" destId="{225A63AC-E106-43B4-A86A-4CA015C5E46D}" srcOrd="3" destOrd="0" presId="urn:microsoft.com/office/officeart/2018/5/layout/IconCircleLabelList"/>
    <dgm:cxn modelId="{C3FBEE0E-3AE2-4BC6-984A-6077C0D313DC}" type="presParOf" srcId="{3240D7CB-5923-4B94-AC1E-FB3559D6BD37}" destId="{2DEA86FE-3DBD-42CD-A52E-B5AB1D1BE289}" srcOrd="3" destOrd="0" presId="urn:microsoft.com/office/officeart/2018/5/layout/IconCircleLabelList"/>
    <dgm:cxn modelId="{2AC5D67B-7392-437A-9300-4F469045C281}" type="presParOf" srcId="{3240D7CB-5923-4B94-AC1E-FB3559D6BD37}" destId="{16E1F0AE-4F3E-42DF-B068-96B6377AE9B7}" srcOrd="4" destOrd="0" presId="urn:microsoft.com/office/officeart/2018/5/layout/IconCircleLabelList"/>
    <dgm:cxn modelId="{A6862192-4C97-4D72-ACC7-CC802E9E1372}" type="presParOf" srcId="{16E1F0AE-4F3E-42DF-B068-96B6377AE9B7}" destId="{B4EE1E86-EFA8-4EE2-90A2-BCB34395A51B}" srcOrd="0" destOrd="0" presId="urn:microsoft.com/office/officeart/2018/5/layout/IconCircleLabelList"/>
    <dgm:cxn modelId="{AD353A59-C0EE-48A9-83E8-45C32E80BB5C}" type="presParOf" srcId="{16E1F0AE-4F3E-42DF-B068-96B6377AE9B7}" destId="{25B87C09-E309-431D-A3D5-3AE9109DE6E7}" srcOrd="1" destOrd="0" presId="urn:microsoft.com/office/officeart/2018/5/layout/IconCircleLabelList"/>
    <dgm:cxn modelId="{682C7E38-BC9D-4C8F-BCAD-FDC9E4BEE8CB}" type="presParOf" srcId="{16E1F0AE-4F3E-42DF-B068-96B6377AE9B7}" destId="{5947636C-09D0-492D-BA80-FA43FA8A9A40}" srcOrd="2" destOrd="0" presId="urn:microsoft.com/office/officeart/2018/5/layout/IconCircleLabelList"/>
    <dgm:cxn modelId="{8206AC82-6006-46E4-9ADC-FBF3BAB60F13}" type="presParOf" srcId="{16E1F0AE-4F3E-42DF-B068-96B6377AE9B7}" destId="{BE8BEEC4-8709-478B-92DB-3806B4EA84D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36E8F1D-28C8-45D5-9207-2D1CDB5247D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B5440CE-7397-4D0F-805D-B39A8A33F3F0}">
      <dgm:prSet/>
      <dgm:spPr/>
      <dgm:t>
        <a:bodyPr/>
        <a:lstStyle/>
        <a:p>
          <a:r>
            <a:rPr lang="en-US"/>
            <a:t>CBT – most effective with almost 80% of patients in complete remission</a:t>
          </a:r>
        </a:p>
      </dgm:t>
    </dgm:pt>
    <dgm:pt modelId="{5AA54656-3FA0-4081-9202-7CF57A4AB7C7}" type="parTrans" cxnId="{135DBBF0-D856-4D38-B712-27CAB7D3BA8C}">
      <dgm:prSet/>
      <dgm:spPr/>
      <dgm:t>
        <a:bodyPr/>
        <a:lstStyle/>
        <a:p>
          <a:endParaRPr lang="en-US"/>
        </a:p>
      </dgm:t>
    </dgm:pt>
    <dgm:pt modelId="{45630BE4-CA3C-4ADE-A731-8F77916B1A1E}" type="sibTrans" cxnId="{135DBBF0-D856-4D38-B712-27CAB7D3BA8C}">
      <dgm:prSet/>
      <dgm:spPr/>
      <dgm:t>
        <a:bodyPr/>
        <a:lstStyle/>
        <a:p>
          <a:endParaRPr lang="en-US"/>
        </a:p>
      </dgm:t>
    </dgm:pt>
    <dgm:pt modelId="{1E821FD2-FD61-4457-A2E3-1BFB0178883D}">
      <dgm:prSet/>
      <dgm:spPr/>
      <dgm:t>
        <a:bodyPr/>
        <a:lstStyle/>
        <a:p>
          <a:r>
            <a:rPr lang="en-US"/>
            <a:t>Psychoeducation</a:t>
          </a:r>
        </a:p>
      </dgm:t>
    </dgm:pt>
    <dgm:pt modelId="{4A346A16-700B-4894-B9E6-85B85A7A96F4}" type="parTrans" cxnId="{7B05BA39-AE2B-4857-A4A4-8798581181A6}">
      <dgm:prSet/>
      <dgm:spPr/>
      <dgm:t>
        <a:bodyPr/>
        <a:lstStyle/>
        <a:p>
          <a:endParaRPr lang="en-US"/>
        </a:p>
      </dgm:t>
    </dgm:pt>
    <dgm:pt modelId="{70618286-4B21-4B6E-B35C-FB1DF0663BF8}" type="sibTrans" cxnId="{7B05BA39-AE2B-4857-A4A4-8798581181A6}">
      <dgm:prSet/>
      <dgm:spPr/>
      <dgm:t>
        <a:bodyPr/>
        <a:lstStyle/>
        <a:p>
          <a:endParaRPr lang="en-US"/>
        </a:p>
      </dgm:t>
    </dgm:pt>
    <dgm:pt modelId="{4D7B9545-44A4-4145-83DF-9E6C8F095BF3}">
      <dgm:prSet/>
      <dgm:spPr/>
      <dgm:t>
        <a:bodyPr/>
        <a:lstStyle/>
        <a:p>
          <a:r>
            <a:rPr lang="en-US"/>
            <a:t>Self-monitoring </a:t>
          </a:r>
        </a:p>
      </dgm:t>
    </dgm:pt>
    <dgm:pt modelId="{34F0A6B0-9E5D-4DD6-97F5-11A93FAA9ABE}" type="parTrans" cxnId="{1C202912-D587-4677-B309-18DF1477FFB5}">
      <dgm:prSet/>
      <dgm:spPr/>
      <dgm:t>
        <a:bodyPr/>
        <a:lstStyle/>
        <a:p>
          <a:endParaRPr lang="en-US"/>
        </a:p>
      </dgm:t>
    </dgm:pt>
    <dgm:pt modelId="{09F760EE-F954-462E-9CCC-FDEB3737E103}" type="sibTrans" cxnId="{1C202912-D587-4677-B309-18DF1477FFB5}">
      <dgm:prSet/>
      <dgm:spPr/>
      <dgm:t>
        <a:bodyPr/>
        <a:lstStyle/>
        <a:p>
          <a:endParaRPr lang="en-US"/>
        </a:p>
      </dgm:t>
    </dgm:pt>
    <dgm:pt modelId="{5A601FBE-DA1B-464D-B92A-CC8BC96C6107}">
      <dgm:prSet/>
      <dgm:spPr/>
      <dgm:t>
        <a:bodyPr/>
        <a:lstStyle/>
        <a:p>
          <a:r>
            <a:rPr lang="en-US"/>
            <a:t>Relaxation training </a:t>
          </a:r>
        </a:p>
      </dgm:t>
    </dgm:pt>
    <dgm:pt modelId="{31FEF923-25BE-47CC-93AB-DA8DB7FEE6BA}" type="parTrans" cxnId="{00FE25A4-87B8-4F82-B9C2-4645DBF80840}">
      <dgm:prSet/>
      <dgm:spPr/>
      <dgm:t>
        <a:bodyPr/>
        <a:lstStyle/>
        <a:p>
          <a:endParaRPr lang="en-US"/>
        </a:p>
      </dgm:t>
    </dgm:pt>
    <dgm:pt modelId="{5734585B-D49C-400D-A7E5-64475ABFA363}" type="sibTrans" cxnId="{00FE25A4-87B8-4F82-B9C2-4645DBF80840}">
      <dgm:prSet/>
      <dgm:spPr/>
      <dgm:t>
        <a:bodyPr/>
        <a:lstStyle/>
        <a:p>
          <a:endParaRPr lang="en-US"/>
        </a:p>
      </dgm:t>
    </dgm:pt>
    <dgm:pt modelId="{33157A65-C4A0-4757-8C40-D49130E6B122}">
      <dgm:prSet/>
      <dgm:spPr/>
      <dgm:t>
        <a:bodyPr/>
        <a:lstStyle/>
        <a:p>
          <a:r>
            <a:rPr lang="en-US"/>
            <a:t>Progressive muscle relaxation (PMR) </a:t>
          </a:r>
        </a:p>
      </dgm:t>
    </dgm:pt>
    <dgm:pt modelId="{66EE06FF-429E-49E1-B75B-B68DFA1A95C9}" type="parTrans" cxnId="{1138A616-97D5-4C76-9394-F22B3D4CF4D3}">
      <dgm:prSet/>
      <dgm:spPr/>
      <dgm:t>
        <a:bodyPr/>
        <a:lstStyle/>
        <a:p>
          <a:endParaRPr lang="en-US"/>
        </a:p>
      </dgm:t>
    </dgm:pt>
    <dgm:pt modelId="{02195899-FF3D-4BA1-962C-2F297957E646}" type="sibTrans" cxnId="{1138A616-97D5-4C76-9394-F22B3D4CF4D3}">
      <dgm:prSet/>
      <dgm:spPr/>
      <dgm:t>
        <a:bodyPr/>
        <a:lstStyle/>
        <a:p>
          <a:endParaRPr lang="en-US"/>
        </a:p>
      </dgm:t>
    </dgm:pt>
    <dgm:pt modelId="{B40E53C2-2331-46BD-89DB-C53785DC9BD1}">
      <dgm:prSet/>
      <dgm:spPr/>
      <dgm:t>
        <a:bodyPr/>
        <a:lstStyle/>
        <a:p>
          <a:r>
            <a:rPr lang="en-US"/>
            <a:t>Cognitive restructuring – practicing how to recognize cognitive errors; part of CBT</a:t>
          </a:r>
        </a:p>
      </dgm:t>
    </dgm:pt>
    <dgm:pt modelId="{EA054A55-80BD-4B7B-BD2B-3689EE9BA494}" type="parTrans" cxnId="{BDA6C99D-9C56-43A4-B7F8-930CCB342E02}">
      <dgm:prSet/>
      <dgm:spPr/>
      <dgm:t>
        <a:bodyPr/>
        <a:lstStyle/>
        <a:p>
          <a:endParaRPr lang="en-US"/>
        </a:p>
      </dgm:t>
    </dgm:pt>
    <dgm:pt modelId="{BF97722D-56C2-4C88-B9C3-5831CC191A1C}" type="sibTrans" cxnId="{BDA6C99D-9C56-43A4-B7F8-930CCB342E02}">
      <dgm:prSet/>
      <dgm:spPr/>
      <dgm:t>
        <a:bodyPr/>
        <a:lstStyle/>
        <a:p>
          <a:endParaRPr lang="en-US"/>
        </a:p>
      </dgm:t>
    </dgm:pt>
    <dgm:pt modelId="{539C7B0C-E51A-40DD-B143-547B7126D5BE}">
      <dgm:prSet/>
      <dgm:spPr/>
      <dgm:t>
        <a:bodyPr/>
        <a:lstStyle/>
        <a:p>
          <a:r>
            <a:rPr lang="en-US"/>
            <a:t>Exposure – includes interoceptive exposure where an individual induces panic specific symptoms</a:t>
          </a:r>
        </a:p>
      </dgm:t>
    </dgm:pt>
    <dgm:pt modelId="{4C91EE95-45BD-4CB5-8216-B10BE2028DFB}" type="parTrans" cxnId="{3D6B8CAA-051A-4F7B-A76A-8B90D3992B61}">
      <dgm:prSet/>
      <dgm:spPr/>
      <dgm:t>
        <a:bodyPr/>
        <a:lstStyle/>
        <a:p>
          <a:endParaRPr lang="en-US"/>
        </a:p>
      </dgm:t>
    </dgm:pt>
    <dgm:pt modelId="{796F9381-D667-45D0-B358-0C4FD8F03F19}" type="sibTrans" cxnId="{3D6B8CAA-051A-4F7B-A76A-8B90D3992B61}">
      <dgm:prSet/>
      <dgm:spPr/>
      <dgm:t>
        <a:bodyPr/>
        <a:lstStyle/>
        <a:p>
          <a:endParaRPr lang="en-US"/>
        </a:p>
      </dgm:t>
    </dgm:pt>
    <dgm:pt modelId="{E4BCBA3C-C2C9-4F23-9826-7BCB64D885A7}">
      <dgm:prSet/>
      <dgm:spPr/>
      <dgm:t>
        <a:bodyPr/>
        <a:lstStyle/>
        <a:p>
          <a:r>
            <a:rPr lang="en-US"/>
            <a:t>Pharmacological interventions – medicine actually limits the effectiveness of CBT</a:t>
          </a:r>
        </a:p>
      </dgm:t>
    </dgm:pt>
    <dgm:pt modelId="{6FE19595-8359-4641-92EE-FE734A1671D5}" type="parTrans" cxnId="{658E1881-0B5E-484E-8145-8FDFFEA5D6D0}">
      <dgm:prSet/>
      <dgm:spPr/>
      <dgm:t>
        <a:bodyPr/>
        <a:lstStyle/>
        <a:p>
          <a:endParaRPr lang="en-US"/>
        </a:p>
      </dgm:t>
    </dgm:pt>
    <dgm:pt modelId="{EB325F0D-8B68-412E-87F7-98EF1B8758BE}" type="sibTrans" cxnId="{658E1881-0B5E-484E-8145-8FDFFEA5D6D0}">
      <dgm:prSet/>
      <dgm:spPr/>
      <dgm:t>
        <a:bodyPr/>
        <a:lstStyle/>
        <a:p>
          <a:endParaRPr lang="en-US"/>
        </a:p>
      </dgm:t>
    </dgm:pt>
    <dgm:pt modelId="{E6D3E25D-5B39-402D-BAA4-92F1E658EDEF}" type="pres">
      <dgm:prSet presAssocID="{836E8F1D-28C8-45D5-9207-2D1CDB5247DF}" presName="root" presStyleCnt="0">
        <dgm:presLayoutVars>
          <dgm:dir/>
          <dgm:resizeHandles val="exact"/>
        </dgm:presLayoutVars>
      </dgm:prSet>
      <dgm:spPr/>
    </dgm:pt>
    <dgm:pt modelId="{667CE593-B65D-429C-A6B4-978AA300EDC9}" type="pres">
      <dgm:prSet presAssocID="{FB5440CE-7397-4D0F-805D-B39A8A33F3F0}" presName="compNode" presStyleCnt="0"/>
      <dgm:spPr/>
    </dgm:pt>
    <dgm:pt modelId="{09D63F70-F9AD-4CDC-908B-581186BCFEC9}" type="pres">
      <dgm:prSet presAssocID="{FB5440CE-7397-4D0F-805D-B39A8A33F3F0}" presName="bgRect" presStyleLbl="bgShp" presStyleIdx="0" presStyleCnt="8"/>
      <dgm:spPr/>
    </dgm:pt>
    <dgm:pt modelId="{81516ED5-8496-459C-9A92-0DF621556694}" type="pres">
      <dgm:prSet presAssocID="{FB5440CE-7397-4D0F-805D-B39A8A33F3F0}"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763DB8E7-FE3C-40C3-8622-A098CFC7B896}" type="pres">
      <dgm:prSet presAssocID="{FB5440CE-7397-4D0F-805D-B39A8A33F3F0}" presName="spaceRect" presStyleCnt="0"/>
      <dgm:spPr/>
    </dgm:pt>
    <dgm:pt modelId="{07010BFB-9654-4361-A9D0-4763B7D55F89}" type="pres">
      <dgm:prSet presAssocID="{FB5440CE-7397-4D0F-805D-B39A8A33F3F0}" presName="parTx" presStyleLbl="revTx" presStyleIdx="0" presStyleCnt="8">
        <dgm:presLayoutVars>
          <dgm:chMax val="0"/>
          <dgm:chPref val="0"/>
        </dgm:presLayoutVars>
      </dgm:prSet>
      <dgm:spPr/>
    </dgm:pt>
    <dgm:pt modelId="{89DCE55D-E218-4B16-AC37-8EAE3F8CDEB3}" type="pres">
      <dgm:prSet presAssocID="{45630BE4-CA3C-4ADE-A731-8F77916B1A1E}" presName="sibTrans" presStyleCnt="0"/>
      <dgm:spPr/>
    </dgm:pt>
    <dgm:pt modelId="{609499F2-084D-47F7-A208-CA7E7CE3D21B}" type="pres">
      <dgm:prSet presAssocID="{1E821FD2-FD61-4457-A2E3-1BFB0178883D}" presName="compNode" presStyleCnt="0"/>
      <dgm:spPr/>
    </dgm:pt>
    <dgm:pt modelId="{C1511A3E-F009-4F1E-9AF6-3A34F7FFA75A}" type="pres">
      <dgm:prSet presAssocID="{1E821FD2-FD61-4457-A2E3-1BFB0178883D}" presName="bgRect" presStyleLbl="bgShp" presStyleIdx="1" presStyleCnt="8"/>
      <dgm:spPr/>
    </dgm:pt>
    <dgm:pt modelId="{BCE858DD-A5CA-4690-9A1A-09910CAC389F}" type="pres">
      <dgm:prSet presAssocID="{1E821FD2-FD61-4457-A2E3-1BFB0178883D}"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ind Chime"/>
        </a:ext>
      </dgm:extLst>
    </dgm:pt>
    <dgm:pt modelId="{FA3F61BF-402C-4213-8561-B657520BC058}" type="pres">
      <dgm:prSet presAssocID="{1E821FD2-FD61-4457-A2E3-1BFB0178883D}" presName="spaceRect" presStyleCnt="0"/>
      <dgm:spPr/>
    </dgm:pt>
    <dgm:pt modelId="{9EB3CC39-FB4F-4A77-853D-EB41309B8D28}" type="pres">
      <dgm:prSet presAssocID="{1E821FD2-FD61-4457-A2E3-1BFB0178883D}" presName="parTx" presStyleLbl="revTx" presStyleIdx="1" presStyleCnt="8">
        <dgm:presLayoutVars>
          <dgm:chMax val="0"/>
          <dgm:chPref val="0"/>
        </dgm:presLayoutVars>
      </dgm:prSet>
      <dgm:spPr/>
    </dgm:pt>
    <dgm:pt modelId="{CF9C1677-5F31-4D23-AF72-33C69E5B5FCF}" type="pres">
      <dgm:prSet presAssocID="{70618286-4B21-4B6E-B35C-FB1DF0663BF8}" presName="sibTrans" presStyleCnt="0"/>
      <dgm:spPr/>
    </dgm:pt>
    <dgm:pt modelId="{559CFB70-977D-4915-B057-9D93C41DE1C2}" type="pres">
      <dgm:prSet presAssocID="{4D7B9545-44A4-4145-83DF-9E6C8F095BF3}" presName="compNode" presStyleCnt="0"/>
      <dgm:spPr/>
    </dgm:pt>
    <dgm:pt modelId="{2842EFE4-3BBB-43C4-BA20-70CA8D2E93CD}" type="pres">
      <dgm:prSet presAssocID="{4D7B9545-44A4-4145-83DF-9E6C8F095BF3}" presName="bgRect" presStyleLbl="bgShp" presStyleIdx="2" presStyleCnt="8"/>
      <dgm:spPr/>
    </dgm:pt>
    <dgm:pt modelId="{E0464C48-80F1-4E79-AB7F-10F648FE9220}" type="pres">
      <dgm:prSet presAssocID="{4D7B9545-44A4-4145-83DF-9E6C8F095BF3}"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71D7897A-7F5C-4737-8323-5CAB4E0B2BB9}" type="pres">
      <dgm:prSet presAssocID="{4D7B9545-44A4-4145-83DF-9E6C8F095BF3}" presName="spaceRect" presStyleCnt="0"/>
      <dgm:spPr/>
    </dgm:pt>
    <dgm:pt modelId="{87608224-8549-407F-8B78-52B099628790}" type="pres">
      <dgm:prSet presAssocID="{4D7B9545-44A4-4145-83DF-9E6C8F095BF3}" presName="parTx" presStyleLbl="revTx" presStyleIdx="2" presStyleCnt="8">
        <dgm:presLayoutVars>
          <dgm:chMax val="0"/>
          <dgm:chPref val="0"/>
        </dgm:presLayoutVars>
      </dgm:prSet>
      <dgm:spPr/>
    </dgm:pt>
    <dgm:pt modelId="{9C5E4D74-6159-4221-A0D9-48CFB6BC8875}" type="pres">
      <dgm:prSet presAssocID="{09F760EE-F954-462E-9CCC-FDEB3737E103}" presName="sibTrans" presStyleCnt="0"/>
      <dgm:spPr/>
    </dgm:pt>
    <dgm:pt modelId="{E60B7854-5798-49EE-8F86-E06CB2CEF474}" type="pres">
      <dgm:prSet presAssocID="{5A601FBE-DA1B-464D-B92A-CC8BC96C6107}" presName="compNode" presStyleCnt="0"/>
      <dgm:spPr/>
    </dgm:pt>
    <dgm:pt modelId="{24BBB5D9-3C8F-47FB-89C6-37158335240F}" type="pres">
      <dgm:prSet presAssocID="{5A601FBE-DA1B-464D-B92A-CC8BC96C6107}" presName="bgRect" presStyleLbl="bgShp" presStyleIdx="3" presStyleCnt="8"/>
      <dgm:spPr/>
    </dgm:pt>
    <dgm:pt modelId="{A19502E3-61FE-4682-9568-AB8B86D803A2}" type="pres">
      <dgm:prSet presAssocID="{5A601FBE-DA1B-464D-B92A-CC8BC96C6107}"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dy Builder"/>
        </a:ext>
      </dgm:extLst>
    </dgm:pt>
    <dgm:pt modelId="{96B1135E-2672-4EF7-8EEE-878D7B92AC3B}" type="pres">
      <dgm:prSet presAssocID="{5A601FBE-DA1B-464D-B92A-CC8BC96C6107}" presName="spaceRect" presStyleCnt="0"/>
      <dgm:spPr/>
    </dgm:pt>
    <dgm:pt modelId="{59C74D04-2465-468D-BC1B-0D1DF59EDE82}" type="pres">
      <dgm:prSet presAssocID="{5A601FBE-DA1B-464D-B92A-CC8BC96C6107}" presName="parTx" presStyleLbl="revTx" presStyleIdx="3" presStyleCnt="8">
        <dgm:presLayoutVars>
          <dgm:chMax val="0"/>
          <dgm:chPref val="0"/>
        </dgm:presLayoutVars>
      </dgm:prSet>
      <dgm:spPr/>
    </dgm:pt>
    <dgm:pt modelId="{2C2CF4FC-40FF-4B8C-9520-DC363832DBDA}" type="pres">
      <dgm:prSet presAssocID="{5734585B-D49C-400D-A7E5-64475ABFA363}" presName="sibTrans" presStyleCnt="0"/>
      <dgm:spPr/>
    </dgm:pt>
    <dgm:pt modelId="{F82EB80C-9D47-4DE6-9469-77F6CF6F9731}" type="pres">
      <dgm:prSet presAssocID="{33157A65-C4A0-4757-8C40-D49130E6B122}" presName="compNode" presStyleCnt="0"/>
      <dgm:spPr/>
    </dgm:pt>
    <dgm:pt modelId="{896220CC-059A-4902-9044-83A131818EE6}" type="pres">
      <dgm:prSet presAssocID="{33157A65-C4A0-4757-8C40-D49130E6B122}" presName="bgRect" presStyleLbl="bgShp" presStyleIdx="4" presStyleCnt="8"/>
      <dgm:spPr/>
    </dgm:pt>
    <dgm:pt modelId="{87AAAC0F-820D-4B2A-93CC-FD9C9DC05732}" type="pres">
      <dgm:prSet presAssocID="{33157A65-C4A0-4757-8C40-D49130E6B122}"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uscle Arm"/>
        </a:ext>
      </dgm:extLst>
    </dgm:pt>
    <dgm:pt modelId="{77F0D32D-941D-44A7-ADD6-6D7ACC2A1F86}" type="pres">
      <dgm:prSet presAssocID="{33157A65-C4A0-4757-8C40-D49130E6B122}" presName="spaceRect" presStyleCnt="0"/>
      <dgm:spPr/>
    </dgm:pt>
    <dgm:pt modelId="{57257050-066E-41B4-A859-152ABA402A13}" type="pres">
      <dgm:prSet presAssocID="{33157A65-C4A0-4757-8C40-D49130E6B122}" presName="parTx" presStyleLbl="revTx" presStyleIdx="4" presStyleCnt="8">
        <dgm:presLayoutVars>
          <dgm:chMax val="0"/>
          <dgm:chPref val="0"/>
        </dgm:presLayoutVars>
      </dgm:prSet>
      <dgm:spPr/>
    </dgm:pt>
    <dgm:pt modelId="{3A8D846D-37E6-4B9C-8F86-205F3BBD8080}" type="pres">
      <dgm:prSet presAssocID="{02195899-FF3D-4BA1-962C-2F297957E646}" presName="sibTrans" presStyleCnt="0"/>
      <dgm:spPr/>
    </dgm:pt>
    <dgm:pt modelId="{25CA92EA-8E4B-4DCF-A532-3D15B962E14F}" type="pres">
      <dgm:prSet presAssocID="{B40E53C2-2331-46BD-89DB-C53785DC9BD1}" presName="compNode" presStyleCnt="0"/>
      <dgm:spPr/>
    </dgm:pt>
    <dgm:pt modelId="{BCABEB8D-06AD-4B72-8BC7-514BCB8AA4C6}" type="pres">
      <dgm:prSet presAssocID="{B40E53C2-2331-46BD-89DB-C53785DC9BD1}" presName="bgRect" presStyleLbl="bgShp" presStyleIdx="5" presStyleCnt="8"/>
      <dgm:spPr/>
    </dgm:pt>
    <dgm:pt modelId="{DEBAA6D2-CCAB-4D3B-882E-210DF101E6BD}" type="pres">
      <dgm:prSet presAssocID="{B40E53C2-2331-46BD-89DB-C53785DC9BD1}"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ead with Gears"/>
        </a:ext>
      </dgm:extLst>
    </dgm:pt>
    <dgm:pt modelId="{5508A2D7-1F3B-4288-990B-3807DF5EB548}" type="pres">
      <dgm:prSet presAssocID="{B40E53C2-2331-46BD-89DB-C53785DC9BD1}" presName="spaceRect" presStyleCnt="0"/>
      <dgm:spPr/>
    </dgm:pt>
    <dgm:pt modelId="{DFCB86AA-4A75-424A-AB11-C6F3125D67A9}" type="pres">
      <dgm:prSet presAssocID="{B40E53C2-2331-46BD-89DB-C53785DC9BD1}" presName="parTx" presStyleLbl="revTx" presStyleIdx="5" presStyleCnt="8">
        <dgm:presLayoutVars>
          <dgm:chMax val="0"/>
          <dgm:chPref val="0"/>
        </dgm:presLayoutVars>
      </dgm:prSet>
      <dgm:spPr/>
    </dgm:pt>
    <dgm:pt modelId="{FB2BF867-48DD-4CA3-B6A4-DD8005554016}" type="pres">
      <dgm:prSet presAssocID="{BF97722D-56C2-4C88-B9C3-5831CC191A1C}" presName="sibTrans" presStyleCnt="0"/>
      <dgm:spPr/>
    </dgm:pt>
    <dgm:pt modelId="{6D310CE7-2A65-458A-B7BE-0E93A5C0E69C}" type="pres">
      <dgm:prSet presAssocID="{539C7B0C-E51A-40DD-B143-547B7126D5BE}" presName="compNode" presStyleCnt="0"/>
      <dgm:spPr/>
    </dgm:pt>
    <dgm:pt modelId="{A1F070D5-AECE-4C3D-8719-9C8458530583}" type="pres">
      <dgm:prSet presAssocID="{539C7B0C-E51A-40DD-B143-547B7126D5BE}" presName="bgRect" presStyleLbl="bgShp" presStyleIdx="6" presStyleCnt="8"/>
      <dgm:spPr/>
    </dgm:pt>
    <dgm:pt modelId="{99D611A4-C5B4-4E59-B3B4-F6A516C173C7}" type="pres">
      <dgm:prSet presAssocID="{539C7B0C-E51A-40DD-B143-547B7126D5BE}"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Brain in head"/>
        </a:ext>
      </dgm:extLst>
    </dgm:pt>
    <dgm:pt modelId="{3579E09C-0B1D-413F-97F4-CF8940A879C2}" type="pres">
      <dgm:prSet presAssocID="{539C7B0C-E51A-40DD-B143-547B7126D5BE}" presName="spaceRect" presStyleCnt="0"/>
      <dgm:spPr/>
    </dgm:pt>
    <dgm:pt modelId="{C2F5FA5D-A7A6-4FC0-9795-98878127E068}" type="pres">
      <dgm:prSet presAssocID="{539C7B0C-E51A-40DD-B143-547B7126D5BE}" presName="parTx" presStyleLbl="revTx" presStyleIdx="6" presStyleCnt="8">
        <dgm:presLayoutVars>
          <dgm:chMax val="0"/>
          <dgm:chPref val="0"/>
        </dgm:presLayoutVars>
      </dgm:prSet>
      <dgm:spPr/>
    </dgm:pt>
    <dgm:pt modelId="{A76714D3-B0A0-44EA-AA5E-65CED76CE6A1}" type="pres">
      <dgm:prSet presAssocID="{796F9381-D667-45D0-B358-0C4FD8F03F19}" presName="sibTrans" presStyleCnt="0"/>
      <dgm:spPr/>
    </dgm:pt>
    <dgm:pt modelId="{134DEE53-9903-4AAD-8D13-62140CBF6DF2}" type="pres">
      <dgm:prSet presAssocID="{E4BCBA3C-C2C9-4F23-9826-7BCB64D885A7}" presName="compNode" presStyleCnt="0"/>
      <dgm:spPr/>
    </dgm:pt>
    <dgm:pt modelId="{0021215D-74CC-40CD-BEB7-EBF18EFA60F0}" type="pres">
      <dgm:prSet presAssocID="{E4BCBA3C-C2C9-4F23-9826-7BCB64D885A7}" presName="bgRect" presStyleLbl="bgShp" presStyleIdx="7" presStyleCnt="8"/>
      <dgm:spPr/>
    </dgm:pt>
    <dgm:pt modelId="{C4E731D6-539B-45A1-BB1E-BF144908C664}" type="pres">
      <dgm:prSet presAssocID="{E4BCBA3C-C2C9-4F23-9826-7BCB64D885A7}"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Needle"/>
        </a:ext>
      </dgm:extLst>
    </dgm:pt>
    <dgm:pt modelId="{EFFE797A-C81A-498A-A6D9-3AAF084709DB}" type="pres">
      <dgm:prSet presAssocID="{E4BCBA3C-C2C9-4F23-9826-7BCB64D885A7}" presName="spaceRect" presStyleCnt="0"/>
      <dgm:spPr/>
    </dgm:pt>
    <dgm:pt modelId="{A27EDB2E-E6C2-4C47-8924-9CB17003A7ED}" type="pres">
      <dgm:prSet presAssocID="{E4BCBA3C-C2C9-4F23-9826-7BCB64D885A7}" presName="parTx" presStyleLbl="revTx" presStyleIdx="7" presStyleCnt="8">
        <dgm:presLayoutVars>
          <dgm:chMax val="0"/>
          <dgm:chPref val="0"/>
        </dgm:presLayoutVars>
      </dgm:prSet>
      <dgm:spPr/>
    </dgm:pt>
  </dgm:ptLst>
  <dgm:cxnLst>
    <dgm:cxn modelId="{1C202912-D587-4677-B309-18DF1477FFB5}" srcId="{836E8F1D-28C8-45D5-9207-2D1CDB5247DF}" destId="{4D7B9545-44A4-4145-83DF-9E6C8F095BF3}" srcOrd="2" destOrd="0" parTransId="{34F0A6B0-9E5D-4DD6-97F5-11A93FAA9ABE}" sibTransId="{09F760EE-F954-462E-9CCC-FDEB3737E103}"/>
    <dgm:cxn modelId="{1138A616-97D5-4C76-9394-F22B3D4CF4D3}" srcId="{836E8F1D-28C8-45D5-9207-2D1CDB5247DF}" destId="{33157A65-C4A0-4757-8C40-D49130E6B122}" srcOrd="4" destOrd="0" parTransId="{66EE06FF-429E-49E1-B75B-B68DFA1A95C9}" sibTransId="{02195899-FF3D-4BA1-962C-2F297957E646}"/>
    <dgm:cxn modelId="{9A29462C-FD45-4E81-8DCE-199347D73A9B}" type="presOf" srcId="{FB5440CE-7397-4D0F-805D-B39A8A33F3F0}" destId="{07010BFB-9654-4361-A9D0-4763B7D55F89}" srcOrd="0" destOrd="0" presId="urn:microsoft.com/office/officeart/2018/2/layout/IconVerticalSolidList"/>
    <dgm:cxn modelId="{E748FF2E-4739-4E1C-BFD7-1D2AAB542C6C}" type="presOf" srcId="{33157A65-C4A0-4757-8C40-D49130E6B122}" destId="{57257050-066E-41B4-A859-152ABA402A13}" srcOrd="0" destOrd="0" presId="urn:microsoft.com/office/officeart/2018/2/layout/IconVerticalSolidList"/>
    <dgm:cxn modelId="{F0697930-2BDF-4DB1-A7FE-309DF429209D}" type="presOf" srcId="{539C7B0C-E51A-40DD-B143-547B7126D5BE}" destId="{C2F5FA5D-A7A6-4FC0-9795-98878127E068}" srcOrd="0" destOrd="0" presId="urn:microsoft.com/office/officeart/2018/2/layout/IconVerticalSolidList"/>
    <dgm:cxn modelId="{7B05BA39-AE2B-4857-A4A4-8798581181A6}" srcId="{836E8F1D-28C8-45D5-9207-2D1CDB5247DF}" destId="{1E821FD2-FD61-4457-A2E3-1BFB0178883D}" srcOrd="1" destOrd="0" parTransId="{4A346A16-700B-4894-B9E6-85B85A7A96F4}" sibTransId="{70618286-4B21-4B6E-B35C-FB1DF0663BF8}"/>
    <dgm:cxn modelId="{DE6A2D5E-FDE1-4AFE-8258-CCC9BD62C8CB}" type="presOf" srcId="{4D7B9545-44A4-4145-83DF-9E6C8F095BF3}" destId="{87608224-8549-407F-8B78-52B099628790}" srcOrd="0" destOrd="0" presId="urn:microsoft.com/office/officeart/2018/2/layout/IconVerticalSolidList"/>
    <dgm:cxn modelId="{C8232261-E914-4B87-83A0-977DCD10D0BD}" type="presOf" srcId="{5A601FBE-DA1B-464D-B92A-CC8BC96C6107}" destId="{59C74D04-2465-468D-BC1B-0D1DF59EDE82}" srcOrd="0" destOrd="0" presId="urn:microsoft.com/office/officeart/2018/2/layout/IconVerticalSolidList"/>
    <dgm:cxn modelId="{807E3A63-1878-4DD9-A58A-C5F8D68FDA4D}" type="presOf" srcId="{1E821FD2-FD61-4457-A2E3-1BFB0178883D}" destId="{9EB3CC39-FB4F-4A77-853D-EB41309B8D28}" srcOrd="0" destOrd="0" presId="urn:microsoft.com/office/officeart/2018/2/layout/IconVerticalSolidList"/>
    <dgm:cxn modelId="{C1792145-F0E1-4942-B1AB-6A265F147896}" type="presOf" srcId="{B40E53C2-2331-46BD-89DB-C53785DC9BD1}" destId="{DFCB86AA-4A75-424A-AB11-C6F3125D67A9}" srcOrd="0" destOrd="0" presId="urn:microsoft.com/office/officeart/2018/2/layout/IconVerticalSolidList"/>
    <dgm:cxn modelId="{ADFEE346-AA15-4B3E-99D5-EB0C6B400719}" type="presOf" srcId="{E4BCBA3C-C2C9-4F23-9826-7BCB64D885A7}" destId="{A27EDB2E-E6C2-4C47-8924-9CB17003A7ED}" srcOrd="0" destOrd="0" presId="urn:microsoft.com/office/officeart/2018/2/layout/IconVerticalSolidList"/>
    <dgm:cxn modelId="{658E1881-0B5E-484E-8145-8FDFFEA5D6D0}" srcId="{836E8F1D-28C8-45D5-9207-2D1CDB5247DF}" destId="{E4BCBA3C-C2C9-4F23-9826-7BCB64D885A7}" srcOrd="7" destOrd="0" parTransId="{6FE19595-8359-4641-92EE-FE734A1671D5}" sibTransId="{EB325F0D-8B68-412E-87F7-98EF1B8758BE}"/>
    <dgm:cxn modelId="{BDA6C99D-9C56-43A4-B7F8-930CCB342E02}" srcId="{836E8F1D-28C8-45D5-9207-2D1CDB5247DF}" destId="{B40E53C2-2331-46BD-89DB-C53785DC9BD1}" srcOrd="5" destOrd="0" parTransId="{EA054A55-80BD-4B7B-BD2B-3689EE9BA494}" sibTransId="{BF97722D-56C2-4C88-B9C3-5831CC191A1C}"/>
    <dgm:cxn modelId="{5C53899E-7FA6-40AE-995C-A50D889EAF5A}" type="presOf" srcId="{836E8F1D-28C8-45D5-9207-2D1CDB5247DF}" destId="{E6D3E25D-5B39-402D-BAA4-92F1E658EDEF}" srcOrd="0" destOrd="0" presId="urn:microsoft.com/office/officeart/2018/2/layout/IconVerticalSolidList"/>
    <dgm:cxn modelId="{00FE25A4-87B8-4F82-B9C2-4645DBF80840}" srcId="{836E8F1D-28C8-45D5-9207-2D1CDB5247DF}" destId="{5A601FBE-DA1B-464D-B92A-CC8BC96C6107}" srcOrd="3" destOrd="0" parTransId="{31FEF923-25BE-47CC-93AB-DA8DB7FEE6BA}" sibTransId="{5734585B-D49C-400D-A7E5-64475ABFA363}"/>
    <dgm:cxn modelId="{3D6B8CAA-051A-4F7B-A76A-8B90D3992B61}" srcId="{836E8F1D-28C8-45D5-9207-2D1CDB5247DF}" destId="{539C7B0C-E51A-40DD-B143-547B7126D5BE}" srcOrd="6" destOrd="0" parTransId="{4C91EE95-45BD-4CB5-8216-B10BE2028DFB}" sibTransId="{796F9381-D667-45D0-B358-0C4FD8F03F19}"/>
    <dgm:cxn modelId="{135DBBF0-D856-4D38-B712-27CAB7D3BA8C}" srcId="{836E8F1D-28C8-45D5-9207-2D1CDB5247DF}" destId="{FB5440CE-7397-4D0F-805D-B39A8A33F3F0}" srcOrd="0" destOrd="0" parTransId="{5AA54656-3FA0-4081-9202-7CF57A4AB7C7}" sibTransId="{45630BE4-CA3C-4ADE-A731-8F77916B1A1E}"/>
    <dgm:cxn modelId="{3DE962AB-911E-4AB2-8DB3-B90CB0E9FF11}" type="presParOf" srcId="{E6D3E25D-5B39-402D-BAA4-92F1E658EDEF}" destId="{667CE593-B65D-429C-A6B4-978AA300EDC9}" srcOrd="0" destOrd="0" presId="urn:microsoft.com/office/officeart/2018/2/layout/IconVerticalSolidList"/>
    <dgm:cxn modelId="{6BC65EE7-0945-4579-A630-08F10F8333A1}" type="presParOf" srcId="{667CE593-B65D-429C-A6B4-978AA300EDC9}" destId="{09D63F70-F9AD-4CDC-908B-581186BCFEC9}" srcOrd="0" destOrd="0" presId="urn:microsoft.com/office/officeart/2018/2/layout/IconVerticalSolidList"/>
    <dgm:cxn modelId="{A5820D76-1C82-4014-BC03-5DA61C20ECC5}" type="presParOf" srcId="{667CE593-B65D-429C-A6B4-978AA300EDC9}" destId="{81516ED5-8496-459C-9A92-0DF621556694}" srcOrd="1" destOrd="0" presId="urn:microsoft.com/office/officeart/2018/2/layout/IconVerticalSolidList"/>
    <dgm:cxn modelId="{E1C3DD72-40A1-4B63-BA31-6AAE4A29E1D8}" type="presParOf" srcId="{667CE593-B65D-429C-A6B4-978AA300EDC9}" destId="{763DB8E7-FE3C-40C3-8622-A098CFC7B896}" srcOrd="2" destOrd="0" presId="urn:microsoft.com/office/officeart/2018/2/layout/IconVerticalSolidList"/>
    <dgm:cxn modelId="{8F1EA9EC-4EC3-41FC-95B7-200F04173B4E}" type="presParOf" srcId="{667CE593-B65D-429C-A6B4-978AA300EDC9}" destId="{07010BFB-9654-4361-A9D0-4763B7D55F89}" srcOrd="3" destOrd="0" presId="urn:microsoft.com/office/officeart/2018/2/layout/IconVerticalSolidList"/>
    <dgm:cxn modelId="{C6ED9233-30EA-4C62-8AAD-32C84AEAB082}" type="presParOf" srcId="{E6D3E25D-5B39-402D-BAA4-92F1E658EDEF}" destId="{89DCE55D-E218-4B16-AC37-8EAE3F8CDEB3}" srcOrd="1" destOrd="0" presId="urn:microsoft.com/office/officeart/2018/2/layout/IconVerticalSolidList"/>
    <dgm:cxn modelId="{C43C5F74-FFFE-4B75-A025-3A72DFDDA7D0}" type="presParOf" srcId="{E6D3E25D-5B39-402D-BAA4-92F1E658EDEF}" destId="{609499F2-084D-47F7-A208-CA7E7CE3D21B}" srcOrd="2" destOrd="0" presId="urn:microsoft.com/office/officeart/2018/2/layout/IconVerticalSolidList"/>
    <dgm:cxn modelId="{D90A44B1-42E1-4A79-AA18-28523E8C0BD4}" type="presParOf" srcId="{609499F2-084D-47F7-A208-CA7E7CE3D21B}" destId="{C1511A3E-F009-4F1E-9AF6-3A34F7FFA75A}" srcOrd="0" destOrd="0" presId="urn:microsoft.com/office/officeart/2018/2/layout/IconVerticalSolidList"/>
    <dgm:cxn modelId="{92E2A014-43FF-4FC1-8751-57FBEBEBF1F3}" type="presParOf" srcId="{609499F2-084D-47F7-A208-CA7E7CE3D21B}" destId="{BCE858DD-A5CA-4690-9A1A-09910CAC389F}" srcOrd="1" destOrd="0" presId="urn:microsoft.com/office/officeart/2018/2/layout/IconVerticalSolidList"/>
    <dgm:cxn modelId="{41F20E47-C650-421C-8E06-9D556A518702}" type="presParOf" srcId="{609499F2-084D-47F7-A208-CA7E7CE3D21B}" destId="{FA3F61BF-402C-4213-8561-B657520BC058}" srcOrd="2" destOrd="0" presId="urn:microsoft.com/office/officeart/2018/2/layout/IconVerticalSolidList"/>
    <dgm:cxn modelId="{5E4F8713-F5E4-4A88-A1ED-E18511EB4034}" type="presParOf" srcId="{609499F2-084D-47F7-A208-CA7E7CE3D21B}" destId="{9EB3CC39-FB4F-4A77-853D-EB41309B8D28}" srcOrd="3" destOrd="0" presId="urn:microsoft.com/office/officeart/2018/2/layout/IconVerticalSolidList"/>
    <dgm:cxn modelId="{A8EB9EA1-72B8-4282-8E6D-D2449B4C6210}" type="presParOf" srcId="{E6D3E25D-5B39-402D-BAA4-92F1E658EDEF}" destId="{CF9C1677-5F31-4D23-AF72-33C69E5B5FCF}" srcOrd="3" destOrd="0" presId="urn:microsoft.com/office/officeart/2018/2/layout/IconVerticalSolidList"/>
    <dgm:cxn modelId="{B163D4A3-145E-44DB-85C2-3F291B681870}" type="presParOf" srcId="{E6D3E25D-5B39-402D-BAA4-92F1E658EDEF}" destId="{559CFB70-977D-4915-B057-9D93C41DE1C2}" srcOrd="4" destOrd="0" presId="urn:microsoft.com/office/officeart/2018/2/layout/IconVerticalSolidList"/>
    <dgm:cxn modelId="{7798B235-2BB2-4D24-8375-7BB67B68D380}" type="presParOf" srcId="{559CFB70-977D-4915-B057-9D93C41DE1C2}" destId="{2842EFE4-3BBB-43C4-BA20-70CA8D2E93CD}" srcOrd="0" destOrd="0" presId="urn:microsoft.com/office/officeart/2018/2/layout/IconVerticalSolidList"/>
    <dgm:cxn modelId="{D357A29A-3599-4074-A3CF-0C6D5FC5DA28}" type="presParOf" srcId="{559CFB70-977D-4915-B057-9D93C41DE1C2}" destId="{E0464C48-80F1-4E79-AB7F-10F648FE9220}" srcOrd="1" destOrd="0" presId="urn:microsoft.com/office/officeart/2018/2/layout/IconVerticalSolidList"/>
    <dgm:cxn modelId="{E782903F-53C0-4897-B884-F60355255E7C}" type="presParOf" srcId="{559CFB70-977D-4915-B057-9D93C41DE1C2}" destId="{71D7897A-7F5C-4737-8323-5CAB4E0B2BB9}" srcOrd="2" destOrd="0" presId="urn:microsoft.com/office/officeart/2018/2/layout/IconVerticalSolidList"/>
    <dgm:cxn modelId="{9B85849F-2C67-45AF-A757-DA2B79387842}" type="presParOf" srcId="{559CFB70-977D-4915-B057-9D93C41DE1C2}" destId="{87608224-8549-407F-8B78-52B099628790}" srcOrd="3" destOrd="0" presId="urn:microsoft.com/office/officeart/2018/2/layout/IconVerticalSolidList"/>
    <dgm:cxn modelId="{8984947E-9A2C-4D45-BDFE-686A5D2E1CEB}" type="presParOf" srcId="{E6D3E25D-5B39-402D-BAA4-92F1E658EDEF}" destId="{9C5E4D74-6159-4221-A0D9-48CFB6BC8875}" srcOrd="5" destOrd="0" presId="urn:microsoft.com/office/officeart/2018/2/layout/IconVerticalSolidList"/>
    <dgm:cxn modelId="{389CA930-C00D-4960-8516-8F71C285AE6A}" type="presParOf" srcId="{E6D3E25D-5B39-402D-BAA4-92F1E658EDEF}" destId="{E60B7854-5798-49EE-8F86-E06CB2CEF474}" srcOrd="6" destOrd="0" presId="urn:microsoft.com/office/officeart/2018/2/layout/IconVerticalSolidList"/>
    <dgm:cxn modelId="{825E26CF-25A9-4EA3-B7C6-376DEECBAB5A}" type="presParOf" srcId="{E60B7854-5798-49EE-8F86-E06CB2CEF474}" destId="{24BBB5D9-3C8F-47FB-89C6-37158335240F}" srcOrd="0" destOrd="0" presId="urn:microsoft.com/office/officeart/2018/2/layout/IconVerticalSolidList"/>
    <dgm:cxn modelId="{7445E098-F698-42E6-A535-08CE47D2BC1A}" type="presParOf" srcId="{E60B7854-5798-49EE-8F86-E06CB2CEF474}" destId="{A19502E3-61FE-4682-9568-AB8B86D803A2}" srcOrd="1" destOrd="0" presId="urn:microsoft.com/office/officeart/2018/2/layout/IconVerticalSolidList"/>
    <dgm:cxn modelId="{64F87102-0EB7-4A10-BE67-A087FC034E15}" type="presParOf" srcId="{E60B7854-5798-49EE-8F86-E06CB2CEF474}" destId="{96B1135E-2672-4EF7-8EEE-878D7B92AC3B}" srcOrd="2" destOrd="0" presId="urn:microsoft.com/office/officeart/2018/2/layout/IconVerticalSolidList"/>
    <dgm:cxn modelId="{E3B73E4D-16EF-482B-BD15-8C7B406A4D06}" type="presParOf" srcId="{E60B7854-5798-49EE-8F86-E06CB2CEF474}" destId="{59C74D04-2465-468D-BC1B-0D1DF59EDE82}" srcOrd="3" destOrd="0" presId="urn:microsoft.com/office/officeart/2018/2/layout/IconVerticalSolidList"/>
    <dgm:cxn modelId="{678A9CAF-06CD-4C8F-9EC4-80B2B6D1347E}" type="presParOf" srcId="{E6D3E25D-5B39-402D-BAA4-92F1E658EDEF}" destId="{2C2CF4FC-40FF-4B8C-9520-DC363832DBDA}" srcOrd="7" destOrd="0" presId="urn:microsoft.com/office/officeart/2018/2/layout/IconVerticalSolidList"/>
    <dgm:cxn modelId="{4ACA0B42-7BEC-4ED0-A1CC-B23DF92E710C}" type="presParOf" srcId="{E6D3E25D-5B39-402D-BAA4-92F1E658EDEF}" destId="{F82EB80C-9D47-4DE6-9469-77F6CF6F9731}" srcOrd="8" destOrd="0" presId="urn:microsoft.com/office/officeart/2018/2/layout/IconVerticalSolidList"/>
    <dgm:cxn modelId="{5C0DC319-1A61-4845-937D-81420EC6FB2C}" type="presParOf" srcId="{F82EB80C-9D47-4DE6-9469-77F6CF6F9731}" destId="{896220CC-059A-4902-9044-83A131818EE6}" srcOrd="0" destOrd="0" presId="urn:microsoft.com/office/officeart/2018/2/layout/IconVerticalSolidList"/>
    <dgm:cxn modelId="{03B95AF0-7C6D-4641-A547-E7D1983161B1}" type="presParOf" srcId="{F82EB80C-9D47-4DE6-9469-77F6CF6F9731}" destId="{87AAAC0F-820D-4B2A-93CC-FD9C9DC05732}" srcOrd="1" destOrd="0" presId="urn:microsoft.com/office/officeart/2018/2/layout/IconVerticalSolidList"/>
    <dgm:cxn modelId="{41B926EE-8FE8-4217-A3AA-9B3F56C9DA95}" type="presParOf" srcId="{F82EB80C-9D47-4DE6-9469-77F6CF6F9731}" destId="{77F0D32D-941D-44A7-ADD6-6D7ACC2A1F86}" srcOrd="2" destOrd="0" presId="urn:microsoft.com/office/officeart/2018/2/layout/IconVerticalSolidList"/>
    <dgm:cxn modelId="{51635131-9FF3-4C54-9AB3-6B6D86DA2E64}" type="presParOf" srcId="{F82EB80C-9D47-4DE6-9469-77F6CF6F9731}" destId="{57257050-066E-41B4-A859-152ABA402A13}" srcOrd="3" destOrd="0" presId="urn:microsoft.com/office/officeart/2018/2/layout/IconVerticalSolidList"/>
    <dgm:cxn modelId="{91269C48-3C28-44D6-97D4-45322C580A06}" type="presParOf" srcId="{E6D3E25D-5B39-402D-BAA4-92F1E658EDEF}" destId="{3A8D846D-37E6-4B9C-8F86-205F3BBD8080}" srcOrd="9" destOrd="0" presId="urn:microsoft.com/office/officeart/2018/2/layout/IconVerticalSolidList"/>
    <dgm:cxn modelId="{591A23BA-0B1A-4E90-858D-06E8D59B7E23}" type="presParOf" srcId="{E6D3E25D-5B39-402D-BAA4-92F1E658EDEF}" destId="{25CA92EA-8E4B-4DCF-A532-3D15B962E14F}" srcOrd="10" destOrd="0" presId="urn:microsoft.com/office/officeart/2018/2/layout/IconVerticalSolidList"/>
    <dgm:cxn modelId="{F08E2314-03A5-4846-B40C-F75025C30343}" type="presParOf" srcId="{25CA92EA-8E4B-4DCF-A532-3D15B962E14F}" destId="{BCABEB8D-06AD-4B72-8BC7-514BCB8AA4C6}" srcOrd="0" destOrd="0" presId="urn:microsoft.com/office/officeart/2018/2/layout/IconVerticalSolidList"/>
    <dgm:cxn modelId="{DADCE6CB-B8F7-4C2A-AE31-AF9129848778}" type="presParOf" srcId="{25CA92EA-8E4B-4DCF-A532-3D15B962E14F}" destId="{DEBAA6D2-CCAB-4D3B-882E-210DF101E6BD}" srcOrd="1" destOrd="0" presId="urn:microsoft.com/office/officeart/2018/2/layout/IconVerticalSolidList"/>
    <dgm:cxn modelId="{15467A40-DBA0-4E10-B2ED-8C1D78434499}" type="presParOf" srcId="{25CA92EA-8E4B-4DCF-A532-3D15B962E14F}" destId="{5508A2D7-1F3B-4288-990B-3807DF5EB548}" srcOrd="2" destOrd="0" presId="urn:microsoft.com/office/officeart/2018/2/layout/IconVerticalSolidList"/>
    <dgm:cxn modelId="{25689129-9F51-46C9-A2BC-E54E985EF042}" type="presParOf" srcId="{25CA92EA-8E4B-4DCF-A532-3D15B962E14F}" destId="{DFCB86AA-4A75-424A-AB11-C6F3125D67A9}" srcOrd="3" destOrd="0" presId="urn:microsoft.com/office/officeart/2018/2/layout/IconVerticalSolidList"/>
    <dgm:cxn modelId="{1AD45376-219E-42C7-880C-C44E658CC7D6}" type="presParOf" srcId="{E6D3E25D-5B39-402D-BAA4-92F1E658EDEF}" destId="{FB2BF867-48DD-4CA3-B6A4-DD8005554016}" srcOrd="11" destOrd="0" presId="urn:microsoft.com/office/officeart/2018/2/layout/IconVerticalSolidList"/>
    <dgm:cxn modelId="{1B833156-4C0E-424B-A2B3-09F4D1083DE0}" type="presParOf" srcId="{E6D3E25D-5B39-402D-BAA4-92F1E658EDEF}" destId="{6D310CE7-2A65-458A-B7BE-0E93A5C0E69C}" srcOrd="12" destOrd="0" presId="urn:microsoft.com/office/officeart/2018/2/layout/IconVerticalSolidList"/>
    <dgm:cxn modelId="{FB22CD29-9EB6-4815-8F51-6AEF0E8A988F}" type="presParOf" srcId="{6D310CE7-2A65-458A-B7BE-0E93A5C0E69C}" destId="{A1F070D5-AECE-4C3D-8719-9C8458530583}" srcOrd="0" destOrd="0" presId="urn:microsoft.com/office/officeart/2018/2/layout/IconVerticalSolidList"/>
    <dgm:cxn modelId="{521BF9C0-3A42-48CD-BA49-C7F1C7979609}" type="presParOf" srcId="{6D310CE7-2A65-458A-B7BE-0E93A5C0E69C}" destId="{99D611A4-C5B4-4E59-B3B4-F6A516C173C7}" srcOrd="1" destOrd="0" presId="urn:microsoft.com/office/officeart/2018/2/layout/IconVerticalSolidList"/>
    <dgm:cxn modelId="{DC8B0F9F-0D41-4D58-80F7-C199355BE326}" type="presParOf" srcId="{6D310CE7-2A65-458A-B7BE-0E93A5C0E69C}" destId="{3579E09C-0B1D-413F-97F4-CF8940A879C2}" srcOrd="2" destOrd="0" presId="urn:microsoft.com/office/officeart/2018/2/layout/IconVerticalSolidList"/>
    <dgm:cxn modelId="{2B8D7AA9-C8E9-4D58-A2F6-75C35AE80813}" type="presParOf" srcId="{6D310CE7-2A65-458A-B7BE-0E93A5C0E69C}" destId="{C2F5FA5D-A7A6-4FC0-9795-98878127E068}" srcOrd="3" destOrd="0" presId="urn:microsoft.com/office/officeart/2018/2/layout/IconVerticalSolidList"/>
    <dgm:cxn modelId="{BB0E9C07-4398-449A-9821-86E06BE8925B}" type="presParOf" srcId="{E6D3E25D-5B39-402D-BAA4-92F1E658EDEF}" destId="{A76714D3-B0A0-44EA-AA5E-65CED76CE6A1}" srcOrd="13" destOrd="0" presId="urn:microsoft.com/office/officeart/2018/2/layout/IconVerticalSolidList"/>
    <dgm:cxn modelId="{3B212B0B-BBA1-4B1C-AD5E-7C0F1FF77305}" type="presParOf" srcId="{E6D3E25D-5B39-402D-BAA4-92F1E658EDEF}" destId="{134DEE53-9903-4AAD-8D13-62140CBF6DF2}" srcOrd="14" destOrd="0" presId="urn:microsoft.com/office/officeart/2018/2/layout/IconVerticalSolidList"/>
    <dgm:cxn modelId="{9FEED06D-914E-4F40-AB23-182F7BDEBE8B}" type="presParOf" srcId="{134DEE53-9903-4AAD-8D13-62140CBF6DF2}" destId="{0021215D-74CC-40CD-BEB7-EBF18EFA60F0}" srcOrd="0" destOrd="0" presId="urn:microsoft.com/office/officeart/2018/2/layout/IconVerticalSolidList"/>
    <dgm:cxn modelId="{D8385459-4393-4E94-AA46-E42D4587C731}" type="presParOf" srcId="{134DEE53-9903-4AAD-8D13-62140CBF6DF2}" destId="{C4E731D6-539B-45A1-BB1E-BF144908C664}" srcOrd="1" destOrd="0" presId="urn:microsoft.com/office/officeart/2018/2/layout/IconVerticalSolidList"/>
    <dgm:cxn modelId="{C7E0D5E4-6291-4229-B933-7992CE5E037C}" type="presParOf" srcId="{134DEE53-9903-4AAD-8D13-62140CBF6DF2}" destId="{EFFE797A-C81A-498A-A6D9-3AAF084709DB}" srcOrd="2" destOrd="0" presId="urn:microsoft.com/office/officeart/2018/2/layout/IconVerticalSolidList"/>
    <dgm:cxn modelId="{5671BDAA-2C3B-4702-B262-2DF4F2DAD99E}" type="presParOf" srcId="{134DEE53-9903-4AAD-8D13-62140CBF6DF2}" destId="{A27EDB2E-E6C2-4C47-8924-9CB17003A7E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39E198-8539-4B10-BCBA-57BCF608B54D}">
      <dsp:nvSpPr>
        <dsp:cNvPr id="0" name=""/>
        <dsp:cNvSpPr/>
      </dsp:nvSpPr>
      <dsp:spPr>
        <a:xfrm>
          <a:off x="0" y="491"/>
          <a:ext cx="9720262" cy="114906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EE6FE2-C28D-4638-8FC6-945D17104F79}">
      <dsp:nvSpPr>
        <dsp:cNvPr id="0" name=""/>
        <dsp:cNvSpPr/>
      </dsp:nvSpPr>
      <dsp:spPr>
        <a:xfrm>
          <a:off x="347593" y="259031"/>
          <a:ext cx="631988" cy="6319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2DC59C7-EE3B-4F10-A554-E36A7E0E864B}">
      <dsp:nvSpPr>
        <dsp:cNvPr id="0" name=""/>
        <dsp:cNvSpPr/>
      </dsp:nvSpPr>
      <dsp:spPr>
        <a:xfrm>
          <a:off x="1327175" y="491"/>
          <a:ext cx="8393086" cy="1149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610" tIns="121610" rIns="121610" bIns="121610" numCol="1" spcCol="1270" anchor="ctr" anchorCtr="0">
          <a:noAutofit/>
        </a:bodyPr>
        <a:lstStyle/>
        <a:p>
          <a:pPr marL="0" lvl="0" indent="0" algn="l" defTabSz="1111250">
            <a:lnSpc>
              <a:spcPct val="90000"/>
            </a:lnSpc>
            <a:spcBef>
              <a:spcPct val="0"/>
            </a:spcBef>
            <a:spcAft>
              <a:spcPct val="35000"/>
            </a:spcAft>
            <a:buNone/>
          </a:pPr>
          <a:r>
            <a:rPr lang="en-US" sz="2500" kern="1200"/>
            <a:t>The hallmark of any anxiety disorder is the presence of “excessive fear or anxiety related to behavioral disturbances”. </a:t>
          </a:r>
        </a:p>
      </dsp:txBody>
      <dsp:txXfrm>
        <a:off x="1327175" y="491"/>
        <a:ext cx="8393086" cy="1149069"/>
      </dsp:txXfrm>
    </dsp:sp>
    <dsp:sp modelId="{2E0A0620-4127-48BF-8F45-EBDD58B7F268}">
      <dsp:nvSpPr>
        <dsp:cNvPr id="0" name=""/>
        <dsp:cNvSpPr/>
      </dsp:nvSpPr>
      <dsp:spPr>
        <a:xfrm>
          <a:off x="0" y="1436827"/>
          <a:ext cx="9720262" cy="114906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952D56-AAA0-406C-94A3-E55AA84DAF7B}">
      <dsp:nvSpPr>
        <dsp:cNvPr id="0" name=""/>
        <dsp:cNvSpPr/>
      </dsp:nvSpPr>
      <dsp:spPr>
        <a:xfrm>
          <a:off x="347593" y="1695368"/>
          <a:ext cx="631988" cy="63198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F6DAA41-8B9E-4FB6-B120-D582A58DD91A}">
      <dsp:nvSpPr>
        <dsp:cNvPr id="0" name=""/>
        <dsp:cNvSpPr/>
      </dsp:nvSpPr>
      <dsp:spPr>
        <a:xfrm>
          <a:off x="1327175" y="1436827"/>
          <a:ext cx="8393086" cy="1149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610" tIns="121610" rIns="121610" bIns="121610" numCol="1" spcCol="1270" anchor="ctr" anchorCtr="0">
          <a:noAutofit/>
        </a:bodyPr>
        <a:lstStyle/>
        <a:p>
          <a:pPr marL="0" lvl="0" indent="0" algn="l" defTabSz="1111250">
            <a:lnSpc>
              <a:spcPct val="90000"/>
            </a:lnSpc>
            <a:spcBef>
              <a:spcPct val="0"/>
            </a:spcBef>
            <a:spcAft>
              <a:spcPct val="35000"/>
            </a:spcAft>
            <a:buNone/>
          </a:pPr>
          <a:r>
            <a:rPr lang="en-US" sz="2500" kern="1200"/>
            <a:t>FEAR is related to either a REAL or perceived threat. </a:t>
          </a:r>
        </a:p>
      </dsp:txBody>
      <dsp:txXfrm>
        <a:off x="1327175" y="1436827"/>
        <a:ext cx="8393086" cy="1149069"/>
      </dsp:txXfrm>
    </dsp:sp>
    <dsp:sp modelId="{94244A65-911F-44D9-BA87-1012C514C553}">
      <dsp:nvSpPr>
        <dsp:cNvPr id="0" name=""/>
        <dsp:cNvSpPr/>
      </dsp:nvSpPr>
      <dsp:spPr>
        <a:xfrm>
          <a:off x="0" y="2873164"/>
          <a:ext cx="9720262" cy="114906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ED43BF-3950-4D0A-921E-0711C8E04A8B}">
      <dsp:nvSpPr>
        <dsp:cNvPr id="0" name=""/>
        <dsp:cNvSpPr/>
      </dsp:nvSpPr>
      <dsp:spPr>
        <a:xfrm>
          <a:off x="347593" y="3131705"/>
          <a:ext cx="631988" cy="63198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D8BB3D-FA37-470E-8AC3-83B489F40245}">
      <dsp:nvSpPr>
        <dsp:cNvPr id="0" name=""/>
        <dsp:cNvSpPr/>
      </dsp:nvSpPr>
      <dsp:spPr>
        <a:xfrm>
          <a:off x="1327175" y="2873164"/>
          <a:ext cx="8393086" cy="1149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610" tIns="121610" rIns="121610" bIns="121610" numCol="1" spcCol="1270" anchor="ctr" anchorCtr="0">
          <a:noAutofit/>
        </a:bodyPr>
        <a:lstStyle/>
        <a:p>
          <a:pPr marL="0" lvl="0" indent="0" algn="l" defTabSz="1111250">
            <a:lnSpc>
              <a:spcPct val="90000"/>
            </a:lnSpc>
            <a:spcBef>
              <a:spcPct val="0"/>
            </a:spcBef>
            <a:spcAft>
              <a:spcPct val="35000"/>
            </a:spcAft>
            <a:buNone/>
          </a:pPr>
          <a:r>
            <a:rPr lang="en-US" sz="2500" kern="1200"/>
            <a:t>ANXIETY is the anticipation of a future event. </a:t>
          </a:r>
        </a:p>
      </dsp:txBody>
      <dsp:txXfrm>
        <a:off x="1327175" y="2873164"/>
        <a:ext cx="8393086" cy="11490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E86670-702E-4993-A669-3BF7000AA8D7}">
      <dsp:nvSpPr>
        <dsp:cNvPr id="0" name=""/>
        <dsp:cNvSpPr/>
      </dsp:nvSpPr>
      <dsp:spPr>
        <a:xfrm>
          <a:off x="0" y="1669"/>
          <a:ext cx="9720262" cy="84618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4603D1-76D2-441D-AC2F-2E24349DC19E}">
      <dsp:nvSpPr>
        <dsp:cNvPr id="0" name=""/>
        <dsp:cNvSpPr/>
      </dsp:nvSpPr>
      <dsp:spPr>
        <a:xfrm>
          <a:off x="255971" y="192061"/>
          <a:ext cx="465402" cy="465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B63D0D7-6396-4AE1-B0EB-281E913A53AE}">
      <dsp:nvSpPr>
        <dsp:cNvPr id="0" name=""/>
        <dsp:cNvSpPr/>
      </dsp:nvSpPr>
      <dsp:spPr>
        <a:xfrm>
          <a:off x="977345" y="1669"/>
          <a:ext cx="8742916" cy="846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55" tIns="89555" rIns="89555" bIns="89555" numCol="1" spcCol="1270" anchor="ctr" anchorCtr="0">
          <a:noAutofit/>
        </a:bodyPr>
        <a:lstStyle/>
        <a:p>
          <a:pPr marL="0" lvl="0" indent="0" algn="l" defTabSz="711200">
            <a:lnSpc>
              <a:spcPct val="100000"/>
            </a:lnSpc>
            <a:spcBef>
              <a:spcPct val="0"/>
            </a:spcBef>
            <a:spcAft>
              <a:spcPct val="35000"/>
            </a:spcAft>
            <a:buNone/>
          </a:pPr>
          <a:r>
            <a:rPr lang="en-US" sz="1600" kern="1200" dirty="0"/>
            <a:t>Cognitive – maladaptive assumptions and negative appraisals </a:t>
          </a:r>
        </a:p>
      </dsp:txBody>
      <dsp:txXfrm>
        <a:off x="977345" y="1669"/>
        <a:ext cx="8742916" cy="846186"/>
      </dsp:txXfrm>
    </dsp:sp>
    <dsp:sp modelId="{643983EA-4FBD-48D1-AE87-5C5CAC7BE97C}">
      <dsp:nvSpPr>
        <dsp:cNvPr id="0" name=""/>
        <dsp:cNvSpPr/>
      </dsp:nvSpPr>
      <dsp:spPr>
        <a:xfrm>
          <a:off x="0" y="1059402"/>
          <a:ext cx="9720262" cy="84618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806672-916B-42D3-A0DB-AB40EAD58ED5}">
      <dsp:nvSpPr>
        <dsp:cNvPr id="0" name=""/>
        <dsp:cNvSpPr/>
      </dsp:nvSpPr>
      <dsp:spPr>
        <a:xfrm>
          <a:off x="255971" y="1249794"/>
          <a:ext cx="465402" cy="465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EA4C0E-3773-477C-8CB3-02F918927452}">
      <dsp:nvSpPr>
        <dsp:cNvPr id="0" name=""/>
        <dsp:cNvSpPr/>
      </dsp:nvSpPr>
      <dsp:spPr>
        <a:xfrm>
          <a:off x="977345" y="1059402"/>
          <a:ext cx="8742916" cy="846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55" tIns="89555" rIns="89555" bIns="89555" numCol="1" spcCol="1270" anchor="ctr" anchorCtr="0">
          <a:noAutofit/>
        </a:bodyPr>
        <a:lstStyle/>
        <a:p>
          <a:pPr marL="0" lvl="0" indent="0" algn="l" defTabSz="711200">
            <a:lnSpc>
              <a:spcPct val="100000"/>
            </a:lnSpc>
            <a:spcBef>
              <a:spcPct val="0"/>
            </a:spcBef>
            <a:spcAft>
              <a:spcPct val="35000"/>
            </a:spcAft>
            <a:buNone/>
          </a:pPr>
          <a:r>
            <a:rPr lang="en-US" sz="1600" kern="1200" dirty="0"/>
            <a:t>Behavioral – classical conditioning when two events that occur closely together become strongly associated with one another, despite their lack of causal relationship (e.g., Watson and Rayner’s Little Albert experiment in 1920)</a:t>
          </a:r>
        </a:p>
      </dsp:txBody>
      <dsp:txXfrm>
        <a:off x="977345" y="1059402"/>
        <a:ext cx="8742916" cy="846186"/>
      </dsp:txXfrm>
    </dsp:sp>
    <dsp:sp modelId="{DE82F4F9-6A6C-4288-A376-7FA727F17AF9}">
      <dsp:nvSpPr>
        <dsp:cNvPr id="0" name=""/>
        <dsp:cNvSpPr/>
      </dsp:nvSpPr>
      <dsp:spPr>
        <a:xfrm>
          <a:off x="0" y="2117135"/>
          <a:ext cx="9720262" cy="84618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090B56-FFC8-4F91-BF89-E039E1727618}">
      <dsp:nvSpPr>
        <dsp:cNvPr id="0" name=""/>
        <dsp:cNvSpPr/>
      </dsp:nvSpPr>
      <dsp:spPr>
        <a:xfrm>
          <a:off x="255971" y="2307527"/>
          <a:ext cx="465402" cy="465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70E1ED-DAE2-4A68-8CF8-01EDA4546374}">
      <dsp:nvSpPr>
        <dsp:cNvPr id="0" name=""/>
        <dsp:cNvSpPr/>
      </dsp:nvSpPr>
      <dsp:spPr>
        <a:xfrm>
          <a:off x="977345" y="2117135"/>
          <a:ext cx="8742916" cy="846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55" tIns="89555" rIns="89555" bIns="89555" numCol="1" spcCol="1270" anchor="ctr" anchorCtr="0">
          <a:noAutofit/>
        </a:bodyPr>
        <a:lstStyle/>
        <a:p>
          <a:pPr marL="0" lvl="0" indent="0" algn="l" defTabSz="711200">
            <a:lnSpc>
              <a:spcPct val="100000"/>
            </a:lnSpc>
            <a:spcBef>
              <a:spcPct val="0"/>
            </a:spcBef>
            <a:spcAft>
              <a:spcPct val="35000"/>
            </a:spcAft>
            <a:buNone/>
          </a:pPr>
          <a:r>
            <a:rPr lang="en-US" sz="1600" kern="1200" dirty="0"/>
            <a:t>Modeling – an individual acquires a fear through observation and imitation</a:t>
          </a:r>
        </a:p>
      </dsp:txBody>
      <dsp:txXfrm>
        <a:off x="977345" y="2117135"/>
        <a:ext cx="8742916" cy="846186"/>
      </dsp:txXfrm>
    </dsp:sp>
    <dsp:sp modelId="{EC97D6F5-A367-4A04-A3F5-EC965306F893}">
      <dsp:nvSpPr>
        <dsp:cNvPr id="0" name=""/>
        <dsp:cNvSpPr/>
      </dsp:nvSpPr>
      <dsp:spPr>
        <a:xfrm>
          <a:off x="0" y="3174868"/>
          <a:ext cx="9720262" cy="84618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DCE939-9383-48C2-9217-ABA86D9A5029}">
      <dsp:nvSpPr>
        <dsp:cNvPr id="0" name=""/>
        <dsp:cNvSpPr/>
      </dsp:nvSpPr>
      <dsp:spPr>
        <a:xfrm>
          <a:off x="255971" y="3365260"/>
          <a:ext cx="465402" cy="465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A8E524-199F-4C9F-BFE5-C6C94BC494AB}">
      <dsp:nvSpPr>
        <dsp:cNvPr id="0" name=""/>
        <dsp:cNvSpPr/>
      </dsp:nvSpPr>
      <dsp:spPr>
        <a:xfrm>
          <a:off x="977345" y="3174868"/>
          <a:ext cx="8742916" cy="846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55" tIns="89555" rIns="89555" bIns="89555" numCol="1" spcCol="1270" anchor="ctr" anchorCtr="0">
          <a:noAutofit/>
        </a:bodyPr>
        <a:lstStyle/>
        <a:p>
          <a:pPr marL="0" lvl="0" indent="0" algn="l" defTabSz="711200">
            <a:lnSpc>
              <a:spcPct val="100000"/>
            </a:lnSpc>
            <a:spcBef>
              <a:spcPct val="0"/>
            </a:spcBef>
            <a:spcAft>
              <a:spcPct val="35000"/>
            </a:spcAft>
            <a:buNone/>
          </a:pPr>
          <a:r>
            <a:rPr lang="en-US" sz="1600" kern="1200" dirty="0"/>
            <a:t>Stimulus generalization – the tendency for the continued stimulus to evoke similar responses to other conditions </a:t>
          </a:r>
        </a:p>
      </dsp:txBody>
      <dsp:txXfrm>
        <a:off x="977345" y="3174868"/>
        <a:ext cx="8742916" cy="846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C2032-EBBC-4706-BFC6-40B0ABF8FD13}">
      <dsp:nvSpPr>
        <dsp:cNvPr id="0" name=""/>
        <dsp:cNvSpPr/>
      </dsp:nvSpPr>
      <dsp:spPr>
        <a:xfrm>
          <a:off x="1186" y="266009"/>
          <a:ext cx="4164809" cy="26446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4C006BA0-AD11-4A6A-B03F-DEC681E4F2FD}">
      <dsp:nvSpPr>
        <dsp:cNvPr id="0" name=""/>
        <dsp:cNvSpPr/>
      </dsp:nvSpPr>
      <dsp:spPr>
        <a:xfrm>
          <a:off x="463943" y="705628"/>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Gender – females experience more social pressure, are more likely to experience trauma, and are more likely to use emotion-focused coping even though it is less effective than problem-focused coping </a:t>
          </a:r>
        </a:p>
      </dsp:txBody>
      <dsp:txXfrm>
        <a:off x="541402" y="783087"/>
        <a:ext cx="4009891" cy="2489736"/>
      </dsp:txXfrm>
    </dsp:sp>
    <dsp:sp modelId="{3FFBCBD0-8409-4EB1-9D1F-0A891079F9B5}">
      <dsp:nvSpPr>
        <dsp:cNvPr id="0" name=""/>
        <dsp:cNvSpPr/>
      </dsp:nvSpPr>
      <dsp:spPr>
        <a:xfrm>
          <a:off x="5091509" y="266009"/>
          <a:ext cx="4164809" cy="26446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4CE6784-D915-4D46-9E3D-4A8C2B67B9CD}">
      <dsp:nvSpPr>
        <dsp:cNvPr id="0" name=""/>
        <dsp:cNvSpPr/>
      </dsp:nvSpPr>
      <dsp:spPr>
        <a:xfrm>
          <a:off x="5554265" y="705628"/>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Discrimination/prejudice – contributes to negative interactions which produces a negative affect and a decline in mental health </a:t>
          </a:r>
        </a:p>
      </dsp:txBody>
      <dsp:txXfrm>
        <a:off x="5631724" y="783087"/>
        <a:ext cx="4009891" cy="24897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292C3-D9E0-4459-92BF-9E72DEE03812}">
      <dsp:nvSpPr>
        <dsp:cNvPr id="0" name=""/>
        <dsp:cNvSpPr/>
      </dsp:nvSpPr>
      <dsp:spPr>
        <a:xfrm>
          <a:off x="0" y="138523"/>
          <a:ext cx="5641974" cy="47911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Psychopharmacology</a:t>
          </a:r>
        </a:p>
      </dsp:txBody>
      <dsp:txXfrm>
        <a:off x="23388" y="161911"/>
        <a:ext cx="5595198" cy="432338"/>
      </dsp:txXfrm>
    </dsp:sp>
    <dsp:sp modelId="{CFC90DA2-BC7A-4857-AA0A-8AC7214128D1}">
      <dsp:nvSpPr>
        <dsp:cNvPr id="0" name=""/>
        <dsp:cNvSpPr/>
      </dsp:nvSpPr>
      <dsp:spPr>
        <a:xfrm>
          <a:off x="0" y="617638"/>
          <a:ext cx="5641974" cy="662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13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SSRIs and serotonin-norepinephrine reuptake inhibitors (SNRIs) </a:t>
          </a:r>
          <a:r>
            <a:rPr lang="en-US" sz="1600" kern="1200" dirty="0">
              <a:sym typeface="Wingdings" panose="05000000000000000000" pitchFamily="2" charset="2"/>
            </a:rPr>
            <a:t></a:t>
          </a:r>
          <a:r>
            <a:rPr lang="en-US" sz="1600" kern="1200" dirty="0"/>
            <a:t> 30-50% positive response rate but do NOT help after discontinuation</a:t>
          </a:r>
        </a:p>
      </dsp:txBody>
      <dsp:txXfrm>
        <a:off x="0" y="617638"/>
        <a:ext cx="5641974" cy="662917"/>
      </dsp:txXfrm>
    </dsp:sp>
    <dsp:sp modelId="{48D1BD4A-FC17-4502-820D-13589FF81B7E}">
      <dsp:nvSpPr>
        <dsp:cNvPr id="0" name=""/>
        <dsp:cNvSpPr/>
      </dsp:nvSpPr>
      <dsp:spPr>
        <a:xfrm>
          <a:off x="0" y="1280556"/>
          <a:ext cx="5641974" cy="479114"/>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Rational-Emotive Therapy</a:t>
          </a:r>
        </a:p>
      </dsp:txBody>
      <dsp:txXfrm>
        <a:off x="23388" y="1303944"/>
        <a:ext cx="5595198" cy="432338"/>
      </dsp:txXfrm>
    </dsp:sp>
    <dsp:sp modelId="{7D78483B-6FDD-4F3C-828C-862383AA1205}">
      <dsp:nvSpPr>
        <dsp:cNvPr id="0" name=""/>
        <dsp:cNvSpPr/>
      </dsp:nvSpPr>
      <dsp:spPr>
        <a:xfrm>
          <a:off x="0" y="1759671"/>
          <a:ext cx="5641974"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13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Created by Albert Ellis in the 1950s</a:t>
          </a:r>
        </a:p>
        <a:p>
          <a:pPr marL="171450" lvl="1" indent="-171450" algn="l" defTabSz="711200">
            <a:lnSpc>
              <a:spcPct val="90000"/>
            </a:lnSpc>
            <a:spcBef>
              <a:spcPct val="0"/>
            </a:spcBef>
            <a:spcAft>
              <a:spcPct val="20000"/>
            </a:spcAft>
            <a:buChar char="•"/>
          </a:pPr>
          <a:r>
            <a:rPr lang="en-US" sz="1600" kern="1200" dirty="0"/>
            <a:t>Addresses, challenges, and replaces negative thoughts to relieve anxiety and depression</a:t>
          </a:r>
        </a:p>
      </dsp:txBody>
      <dsp:txXfrm>
        <a:off x="0" y="1759671"/>
        <a:ext cx="5641974" cy="695520"/>
      </dsp:txXfrm>
    </dsp:sp>
    <dsp:sp modelId="{2C68025A-6950-4E2E-A40B-43E0E02AE7F6}">
      <dsp:nvSpPr>
        <dsp:cNvPr id="0" name=""/>
        <dsp:cNvSpPr/>
      </dsp:nvSpPr>
      <dsp:spPr>
        <a:xfrm>
          <a:off x="0" y="2455191"/>
          <a:ext cx="5641974" cy="479114"/>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CBT</a:t>
          </a:r>
        </a:p>
      </dsp:txBody>
      <dsp:txXfrm>
        <a:off x="23388" y="2478579"/>
        <a:ext cx="5595198" cy="432338"/>
      </dsp:txXfrm>
    </dsp:sp>
    <dsp:sp modelId="{0969F8B3-7160-4E3C-AD57-ACFE8E38533A}">
      <dsp:nvSpPr>
        <dsp:cNvPr id="0" name=""/>
        <dsp:cNvSpPr/>
      </dsp:nvSpPr>
      <dsp:spPr>
        <a:xfrm>
          <a:off x="0" y="2934306"/>
          <a:ext cx="5641974" cy="912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13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60% of individuals report a significant reduction/elimination in anxious thoughts one year after treatment </a:t>
          </a:r>
        </a:p>
        <a:p>
          <a:pPr marL="171450" lvl="1" indent="-171450" algn="l" defTabSz="711200">
            <a:lnSpc>
              <a:spcPct val="90000"/>
            </a:lnSpc>
            <a:spcBef>
              <a:spcPct val="0"/>
            </a:spcBef>
            <a:spcAft>
              <a:spcPct val="20000"/>
            </a:spcAft>
            <a:buChar char="•"/>
          </a:pPr>
          <a:r>
            <a:rPr lang="en-US" sz="1600" kern="1200" dirty="0"/>
            <a:t>Identifies and restructures maladaptive thinking while practicing effective strategies through exposure</a:t>
          </a:r>
        </a:p>
      </dsp:txBody>
      <dsp:txXfrm>
        <a:off x="0" y="2934306"/>
        <a:ext cx="5641974" cy="912870"/>
      </dsp:txXfrm>
    </dsp:sp>
    <dsp:sp modelId="{F0336F83-CD9A-4E51-9E53-D99D799C6111}">
      <dsp:nvSpPr>
        <dsp:cNvPr id="0" name=""/>
        <dsp:cNvSpPr/>
      </dsp:nvSpPr>
      <dsp:spPr>
        <a:xfrm>
          <a:off x="0" y="3847176"/>
          <a:ext cx="5641974" cy="479114"/>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Biofeedback</a:t>
          </a:r>
        </a:p>
      </dsp:txBody>
      <dsp:txXfrm>
        <a:off x="23388" y="3870564"/>
        <a:ext cx="5595198" cy="432338"/>
      </dsp:txXfrm>
    </dsp:sp>
    <dsp:sp modelId="{A34E9E7C-2D67-452F-BB7B-7AD88FD5DE23}">
      <dsp:nvSpPr>
        <dsp:cNvPr id="0" name=""/>
        <dsp:cNvSpPr/>
      </dsp:nvSpPr>
      <dsp:spPr>
        <a:xfrm>
          <a:off x="0" y="4326291"/>
          <a:ext cx="5641974" cy="456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13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Provides a visual representation of a patient’s physiological arousal using EMG, EEG, HRV, and/or GSR</a:t>
          </a:r>
        </a:p>
      </dsp:txBody>
      <dsp:txXfrm>
        <a:off x="0" y="4326291"/>
        <a:ext cx="5641974" cy="4564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8242C-0C00-4C03-8751-9CF6AEDCF4F6}">
      <dsp:nvSpPr>
        <dsp:cNvPr id="0" name=""/>
        <dsp:cNvSpPr/>
      </dsp:nvSpPr>
      <dsp:spPr>
        <a:xfrm>
          <a:off x="703049" y="35064"/>
          <a:ext cx="1955812" cy="1955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3CA352-DDAE-46EB-8BF3-9DDCD7C41969}">
      <dsp:nvSpPr>
        <dsp:cNvPr id="0" name=""/>
        <dsp:cNvSpPr/>
      </dsp:nvSpPr>
      <dsp:spPr>
        <a:xfrm>
          <a:off x="1119862" y="451877"/>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A43F209-103B-47CD-AB18-11E2CCFE4FB0}">
      <dsp:nvSpPr>
        <dsp:cNvPr id="0" name=""/>
        <dsp:cNvSpPr/>
      </dsp:nvSpPr>
      <dsp:spPr>
        <a:xfrm>
          <a:off x="77831" y="2600065"/>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t>Exposure</a:t>
          </a:r>
        </a:p>
      </dsp:txBody>
      <dsp:txXfrm>
        <a:off x="77831" y="2600065"/>
        <a:ext cx="3206250" cy="720000"/>
      </dsp:txXfrm>
    </dsp:sp>
    <dsp:sp modelId="{B6AE8828-2781-4791-B87C-227F3AFFA48F}">
      <dsp:nvSpPr>
        <dsp:cNvPr id="0" name=""/>
        <dsp:cNvSpPr/>
      </dsp:nvSpPr>
      <dsp:spPr>
        <a:xfrm>
          <a:off x="4470393" y="35064"/>
          <a:ext cx="1955812" cy="1955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D19C4D-6B12-413B-BA6E-C98D5F4BC2BE}">
      <dsp:nvSpPr>
        <dsp:cNvPr id="0" name=""/>
        <dsp:cNvSpPr/>
      </dsp:nvSpPr>
      <dsp:spPr>
        <a:xfrm>
          <a:off x="4887206" y="451877"/>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25A63AC-E106-43B4-A86A-4CA015C5E46D}">
      <dsp:nvSpPr>
        <dsp:cNvPr id="0" name=""/>
        <dsp:cNvSpPr/>
      </dsp:nvSpPr>
      <dsp:spPr>
        <a:xfrm>
          <a:off x="3845175" y="2600065"/>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a:t>Social skills training (e.g., modelling, corrective feedback, positive reinforcement) </a:t>
          </a:r>
        </a:p>
      </dsp:txBody>
      <dsp:txXfrm>
        <a:off x="3845175" y="2600065"/>
        <a:ext cx="3206250" cy="720000"/>
      </dsp:txXfrm>
    </dsp:sp>
    <dsp:sp modelId="{B4EE1E86-EFA8-4EE2-90A2-BCB34395A51B}">
      <dsp:nvSpPr>
        <dsp:cNvPr id="0" name=""/>
        <dsp:cNvSpPr/>
      </dsp:nvSpPr>
      <dsp:spPr>
        <a:xfrm>
          <a:off x="8237737" y="35064"/>
          <a:ext cx="1955812" cy="1955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B87C09-E309-431D-A3D5-3AE9109DE6E7}">
      <dsp:nvSpPr>
        <dsp:cNvPr id="0" name=""/>
        <dsp:cNvSpPr/>
      </dsp:nvSpPr>
      <dsp:spPr>
        <a:xfrm>
          <a:off x="8654550" y="451877"/>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8BEEC4-8709-478B-92DB-3806B4EA84D2}">
      <dsp:nvSpPr>
        <dsp:cNvPr id="0" name=""/>
        <dsp:cNvSpPr/>
      </dsp:nvSpPr>
      <dsp:spPr>
        <a:xfrm>
          <a:off x="7612518" y="2600065"/>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a:t>Cognitive restructuring </a:t>
          </a:r>
        </a:p>
      </dsp:txBody>
      <dsp:txXfrm>
        <a:off x="7612518" y="2600065"/>
        <a:ext cx="3206250" cy="720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63F70-F9AD-4CDC-908B-581186BCFEC9}">
      <dsp:nvSpPr>
        <dsp:cNvPr id="0" name=""/>
        <dsp:cNvSpPr/>
      </dsp:nvSpPr>
      <dsp:spPr>
        <a:xfrm>
          <a:off x="0" y="600"/>
          <a:ext cx="5641974" cy="50462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516ED5-8496-459C-9A92-0DF621556694}">
      <dsp:nvSpPr>
        <dsp:cNvPr id="0" name=""/>
        <dsp:cNvSpPr/>
      </dsp:nvSpPr>
      <dsp:spPr>
        <a:xfrm>
          <a:off x="152647" y="114140"/>
          <a:ext cx="277541" cy="2775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010BFB-9654-4361-A9D0-4763B7D55F89}">
      <dsp:nvSpPr>
        <dsp:cNvPr id="0" name=""/>
        <dsp:cNvSpPr/>
      </dsp:nvSpPr>
      <dsp:spPr>
        <a:xfrm>
          <a:off x="582836" y="600"/>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US" sz="1500" kern="1200"/>
            <a:t>CBT – most effective with almost 80% of patients in complete remission</a:t>
          </a:r>
        </a:p>
      </dsp:txBody>
      <dsp:txXfrm>
        <a:off x="582836" y="600"/>
        <a:ext cx="5059138" cy="504620"/>
      </dsp:txXfrm>
    </dsp:sp>
    <dsp:sp modelId="{C1511A3E-F009-4F1E-9AF6-3A34F7FFA75A}">
      <dsp:nvSpPr>
        <dsp:cNvPr id="0" name=""/>
        <dsp:cNvSpPr/>
      </dsp:nvSpPr>
      <dsp:spPr>
        <a:xfrm>
          <a:off x="0" y="631376"/>
          <a:ext cx="5641974" cy="50462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E858DD-A5CA-4690-9A1A-09910CAC389F}">
      <dsp:nvSpPr>
        <dsp:cNvPr id="0" name=""/>
        <dsp:cNvSpPr/>
      </dsp:nvSpPr>
      <dsp:spPr>
        <a:xfrm>
          <a:off x="152647" y="744915"/>
          <a:ext cx="277541" cy="2775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EB3CC39-FB4F-4A77-853D-EB41309B8D28}">
      <dsp:nvSpPr>
        <dsp:cNvPr id="0" name=""/>
        <dsp:cNvSpPr/>
      </dsp:nvSpPr>
      <dsp:spPr>
        <a:xfrm>
          <a:off x="582836" y="631376"/>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US" sz="1500" kern="1200"/>
            <a:t>Psychoeducation</a:t>
          </a:r>
        </a:p>
      </dsp:txBody>
      <dsp:txXfrm>
        <a:off x="582836" y="631376"/>
        <a:ext cx="5059138" cy="504620"/>
      </dsp:txXfrm>
    </dsp:sp>
    <dsp:sp modelId="{2842EFE4-3BBB-43C4-BA20-70CA8D2E93CD}">
      <dsp:nvSpPr>
        <dsp:cNvPr id="0" name=""/>
        <dsp:cNvSpPr/>
      </dsp:nvSpPr>
      <dsp:spPr>
        <a:xfrm>
          <a:off x="0" y="1262151"/>
          <a:ext cx="5641974" cy="50462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464C48-80F1-4E79-AB7F-10F648FE9220}">
      <dsp:nvSpPr>
        <dsp:cNvPr id="0" name=""/>
        <dsp:cNvSpPr/>
      </dsp:nvSpPr>
      <dsp:spPr>
        <a:xfrm>
          <a:off x="152647" y="1375691"/>
          <a:ext cx="277541" cy="2775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7608224-8549-407F-8B78-52B099628790}">
      <dsp:nvSpPr>
        <dsp:cNvPr id="0" name=""/>
        <dsp:cNvSpPr/>
      </dsp:nvSpPr>
      <dsp:spPr>
        <a:xfrm>
          <a:off x="582836" y="1262151"/>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US" sz="1500" kern="1200"/>
            <a:t>Self-monitoring </a:t>
          </a:r>
        </a:p>
      </dsp:txBody>
      <dsp:txXfrm>
        <a:off x="582836" y="1262151"/>
        <a:ext cx="5059138" cy="504620"/>
      </dsp:txXfrm>
    </dsp:sp>
    <dsp:sp modelId="{24BBB5D9-3C8F-47FB-89C6-37158335240F}">
      <dsp:nvSpPr>
        <dsp:cNvPr id="0" name=""/>
        <dsp:cNvSpPr/>
      </dsp:nvSpPr>
      <dsp:spPr>
        <a:xfrm>
          <a:off x="0" y="1892927"/>
          <a:ext cx="5641974" cy="50462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9502E3-61FE-4682-9568-AB8B86D803A2}">
      <dsp:nvSpPr>
        <dsp:cNvPr id="0" name=""/>
        <dsp:cNvSpPr/>
      </dsp:nvSpPr>
      <dsp:spPr>
        <a:xfrm>
          <a:off x="152647" y="2006466"/>
          <a:ext cx="277541" cy="2775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C74D04-2465-468D-BC1B-0D1DF59EDE82}">
      <dsp:nvSpPr>
        <dsp:cNvPr id="0" name=""/>
        <dsp:cNvSpPr/>
      </dsp:nvSpPr>
      <dsp:spPr>
        <a:xfrm>
          <a:off x="582836" y="1892927"/>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US" sz="1500" kern="1200"/>
            <a:t>Relaxation training </a:t>
          </a:r>
        </a:p>
      </dsp:txBody>
      <dsp:txXfrm>
        <a:off x="582836" y="1892927"/>
        <a:ext cx="5059138" cy="504620"/>
      </dsp:txXfrm>
    </dsp:sp>
    <dsp:sp modelId="{896220CC-059A-4902-9044-83A131818EE6}">
      <dsp:nvSpPr>
        <dsp:cNvPr id="0" name=""/>
        <dsp:cNvSpPr/>
      </dsp:nvSpPr>
      <dsp:spPr>
        <a:xfrm>
          <a:off x="0" y="2523702"/>
          <a:ext cx="5641974" cy="50462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AAAC0F-820D-4B2A-93CC-FD9C9DC05732}">
      <dsp:nvSpPr>
        <dsp:cNvPr id="0" name=""/>
        <dsp:cNvSpPr/>
      </dsp:nvSpPr>
      <dsp:spPr>
        <a:xfrm>
          <a:off x="152647" y="2637242"/>
          <a:ext cx="277541" cy="27754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7257050-066E-41B4-A859-152ABA402A13}">
      <dsp:nvSpPr>
        <dsp:cNvPr id="0" name=""/>
        <dsp:cNvSpPr/>
      </dsp:nvSpPr>
      <dsp:spPr>
        <a:xfrm>
          <a:off x="582836" y="2523702"/>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US" sz="1500" kern="1200"/>
            <a:t>Progressive muscle relaxation (PMR) </a:t>
          </a:r>
        </a:p>
      </dsp:txBody>
      <dsp:txXfrm>
        <a:off x="582836" y="2523702"/>
        <a:ext cx="5059138" cy="504620"/>
      </dsp:txXfrm>
    </dsp:sp>
    <dsp:sp modelId="{BCABEB8D-06AD-4B72-8BC7-514BCB8AA4C6}">
      <dsp:nvSpPr>
        <dsp:cNvPr id="0" name=""/>
        <dsp:cNvSpPr/>
      </dsp:nvSpPr>
      <dsp:spPr>
        <a:xfrm>
          <a:off x="0" y="3154477"/>
          <a:ext cx="5641974" cy="50462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BAA6D2-CCAB-4D3B-882E-210DF101E6BD}">
      <dsp:nvSpPr>
        <dsp:cNvPr id="0" name=""/>
        <dsp:cNvSpPr/>
      </dsp:nvSpPr>
      <dsp:spPr>
        <a:xfrm>
          <a:off x="152647" y="3268017"/>
          <a:ext cx="277541" cy="27754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FCB86AA-4A75-424A-AB11-C6F3125D67A9}">
      <dsp:nvSpPr>
        <dsp:cNvPr id="0" name=""/>
        <dsp:cNvSpPr/>
      </dsp:nvSpPr>
      <dsp:spPr>
        <a:xfrm>
          <a:off x="582836" y="3154477"/>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US" sz="1500" kern="1200"/>
            <a:t>Cognitive restructuring – practicing how to recognize cognitive errors; part of CBT</a:t>
          </a:r>
        </a:p>
      </dsp:txBody>
      <dsp:txXfrm>
        <a:off x="582836" y="3154477"/>
        <a:ext cx="5059138" cy="504620"/>
      </dsp:txXfrm>
    </dsp:sp>
    <dsp:sp modelId="{A1F070D5-AECE-4C3D-8719-9C8458530583}">
      <dsp:nvSpPr>
        <dsp:cNvPr id="0" name=""/>
        <dsp:cNvSpPr/>
      </dsp:nvSpPr>
      <dsp:spPr>
        <a:xfrm>
          <a:off x="0" y="3785253"/>
          <a:ext cx="5641974" cy="50462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D611A4-C5B4-4E59-B3B4-F6A516C173C7}">
      <dsp:nvSpPr>
        <dsp:cNvPr id="0" name=""/>
        <dsp:cNvSpPr/>
      </dsp:nvSpPr>
      <dsp:spPr>
        <a:xfrm>
          <a:off x="152647" y="3898793"/>
          <a:ext cx="277541" cy="277541"/>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2F5FA5D-A7A6-4FC0-9795-98878127E068}">
      <dsp:nvSpPr>
        <dsp:cNvPr id="0" name=""/>
        <dsp:cNvSpPr/>
      </dsp:nvSpPr>
      <dsp:spPr>
        <a:xfrm>
          <a:off x="582836" y="3785253"/>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US" sz="1500" kern="1200"/>
            <a:t>Exposure – includes interoceptive exposure where an individual induces panic specific symptoms</a:t>
          </a:r>
        </a:p>
      </dsp:txBody>
      <dsp:txXfrm>
        <a:off x="582836" y="3785253"/>
        <a:ext cx="5059138" cy="504620"/>
      </dsp:txXfrm>
    </dsp:sp>
    <dsp:sp modelId="{0021215D-74CC-40CD-BEB7-EBF18EFA60F0}">
      <dsp:nvSpPr>
        <dsp:cNvPr id="0" name=""/>
        <dsp:cNvSpPr/>
      </dsp:nvSpPr>
      <dsp:spPr>
        <a:xfrm>
          <a:off x="0" y="4416028"/>
          <a:ext cx="5641974" cy="50462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E731D6-539B-45A1-BB1E-BF144908C664}">
      <dsp:nvSpPr>
        <dsp:cNvPr id="0" name=""/>
        <dsp:cNvSpPr/>
      </dsp:nvSpPr>
      <dsp:spPr>
        <a:xfrm>
          <a:off x="152647" y="4529568"/>
          <a:ext cx="277541" cy="277541"/>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27EDB2E-E6C2-4C47-8924-9CB17003A7ED}">
      <dsp:nvSpPr>
        <dsp:cNvPr id="0" name=""/>
        <dsp:cNvSpPr/>
      </dsp:nvSpPr>
      <dsp:spPr>
        <a:xfrm>
          <a:off x="582836" y="4416028"/>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US" sz="1500" kern="1200"/>
            <a:t>Pharmacological interventions – medicine actually limits the effectiveness of CBT</a:t>
          </a:r>
        </a:p>
      </dsp:txBody>
      <dsp:txXfrm>
        <a:off x="582836" y="4416028"/>
        <a:ext cx="5059138" cy="5046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1AF5C9-0AFA-40F6-8E23-0336B8007BFE}" type="datetimeFigureOut">
              <a:rPr lang="en-US" smtClean="0"/>
              <a:t>8/15/2023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65F27-2CBA-45C6-ABFF-D60B0B96BD0B}" type="slidenum">
              <a:rPr lang="en-US" smtClean="0"/>
              <a:t>‹#›</a:t>
            </a:fld>
            <a:endParaRPr lang="en-US" dirty="0"/>
          </a:p>
        </p:txBody>
      </p:sp>
    </p:spTree>
    <p:extLst>
      <p:ext uri="{BB962C8B-B14F-4D97-AF65-F5344CB8AC3E}">
        <p14:creationId xmlns:p14="http://schemas.microsoft.com/office/powerpoint/2010/main" val="254396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KbY4HG4Uod4"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time_continue=1&amp;v=nCmAmK_xKp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oFtZUvf1K74"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CsUbdl3QwpA"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iB6O1UEp4GI"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video can also be accessed at: </a:t>
            </a:r>
            <a:r>
              <a:rPr lang="en-US" dirty="0">
                <a:hlinkClick r:id="rId3"/>
              </a:rPr>
              <a:t>https://www.youtube.com/watch?v=KbY4HG4Uod4</a:t>
            </a:r>
            <a:r>
              <a:rPr lang="en-US" dirty="0"/>
              <a:t>.</a:t>
            </a:r>
          </a:p>
        </p:txBody>
      </p:sp>
      <p:sp>
        <p:nvSpPr>
          <p:cNvPr id="4" name="Slide Number Placeholder 3"/>
          <p:cNvSpPr>
            <a:spLocks noGrp="1"/>
          </p:cNvSpPr>
          <p:nvPr>
            <p:ph type="sldNum" sz="quarter" idx="5"/>
          </p:nvPr>
        </p:nvSpPr>
        <p:spPr/>
        <p:txBody>
          <a:bodyPr/>
          <a:lstStyle/>
          <a:p>
            <a:fld id="{8DF65F27-2CBA-45C6-ABFF-D60B0B96BD0B}" type="slidenum">
              <a:rPr lang="en-US" smtClean="0"/>
              <a:t>5</a:t>
            </a:fld>
            <a:endParaRPr lang="en-US" dirty="0"/>
          </a:p>
        </p:txBody>
      </p:sp>
    </p:spTree>
    <p:extLst>
      <p:ext uri="{BB962C8B-B14F-4D97-AF65-F5344CB8AC3E}">
        <p14:creationId xmlns:p14="http://schemas.microsoft.com/office/powerpoint/2010/main" val="2977787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access the video at </a:t>
            </a:r>
            <a:r>
              <a:rPr lang="en-US" dirty="0">
                <a:hlinkClick r:id="rId3"/>
              </a:rPr>
              <a:t>https://www.youtube.com/watch?time_continue=1&amp;v=nCmAmK_xKps</a:t>
            </a:r>
            <a:r>
              <a:rPr lang="en-US" dirty="0"/>
              <a:t>.</a:t>
            </a:r>
          </a:p>
        </p:txBody>
      </p:sp>
      <p:sp>
        <p:nvSpPr>
          <p:cNvPr id="4" name="Slide Number Placeholder 3"/>
          <p:cNvSpPr>
            <a:spLocks noGrp="1"/>
          </p:cNvSpPr>
          <p:nvPr>
            <p:ph type="sldNum" sz="quarter" idx="5"/>
          </p:nvPr>
        </p:nvSpPr>
        <p:spPr/>
        <p:txBody>
          <a:bodyPr/>
          <a:lstStyle/>
          <a:p>
            <a:fld id="{8DF65F27-2CBA-45C6-ABFF-D60B0B96BD0B}" type="slidenum">
              <a:rPr lang="en-US" smtClean="0"/>
              <a:t>6</a:t>
            </a:fld>
            <a:endParaRPr lang="en-US" dirty="0"/>
          </a:p>
        </p:txBody>
      </p:sp>
    </p:spTree>
    <p:extLst>
      <p:ext uri="{BB962C8B-B14F-4D97-AF65-F5344CB8AC3E}">
        <p14:creationId xmlns:p14="http://schemas.microsoft.com/office/powerpoint/2010/main" val="1672254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moving Tedx Talk about Agoraphobia which discusses the disorder from a personal perspective: </a:t>
            </a:r>
            <a:r>
              <a:rPr lang="en-US" dirty="0">
                <a:hlinkClick r:id="rId3"/>
              </a:rPr>
              <a:t>https://www.youtube.com/watch?v=oFtZUvf1K74</a:t>
            </a:r>
            <a:endParaRPr lang="en-US" dirty="0"/>
          </a:p>
        </p:txBody>
      </p:sp>
      <p:sp>
        <p:nvSpPr>
          <p:cNvPr id="4" name="Slide Number Placeholder 3"/>
          <p:cNvSpPr>
            <a:spLocks noGrp="1"/>
          </p:cNvSpPr>
          <p:nvPr>
            <p:ph type="sldNum" sz="quarter" idx="5"/>
          </p:nvPr>
        </p:nvSpPr>
        <p:spPr/>
        <p:txBody>
          <a:bodyPr/>
          <a:lstStyle/>
          <a:p>
            <a:fld id="{8DF65F27-2CBA-45C6-ABFF-D60B0B96BD0B}" type="slidenum">
              <a:rPr lang="en-US" smtClean="0"/>
              <a:t>8</a:t>
            </a:fld>
            <a:endParaRPr lang="en-US" dirty="0"/>
          </a:p>
        </p:txBody>
      </p:sp>
    </p:spTree>
    <p:extLst>
      <p:ext uri="{BB962C8B-B14F-4D97-AF65-F5344CB8AC3E}">
        <p14:creationId xmlns:p14="http://schemas.microsoft.com/office/powerpoint/2010/main" val="2303989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 for the video: </a:t>
            </a:r>
            <a:r>
              <a:rPr lang="en-US" dirty="0">
                <a:hlinkClick r:id="rId3"/>
              </a:rPr>
              <a:t>https://www.youtube.com/watch?v=CsUbdl3QwpA</a:t>
            </a:r>
            <a:r>
              <a:rPr lang="en-US" dirty="0"/>
              <a:t> </a:t>
            </a:r>
          </a:p>
        </p:txBody>
      </p:sp>
      <p:sp>
        <p:nvSpPr>
          <p:cNvPr id="4" name="Slide Number Placeholder 3"/>
          <p:cNvSpPr>
            <a:spLocks noGrp="1"/>
          </p:cNvSpPr>
          <p:nvPr>
            <p:ph type="sldNum" sz="quarter" idx="5"/>
          </p:nvPr>
        </p:nvSpPr>
        <p:spPr/>
        <p:txBody>
          <a:bodyPr/>
          <a:lstStyle/>
          <a:p>
            <a:fld id="{8DF65F27-2CBA-45C6-ABFF-D60B0B96BD0B}" type="slidenum">
              <a:rPr lang="en-US" smtClean="0"/>
              <a:t>9</a:t>
            </a:fld>
            <a:endParaRPr lang="en-US" dirty="0"/>
          </a:p>
        </p:txBody>
      </p:sp>
    </p:spTree>
    <p:extLst>
      <p:ext uri="{BB962C8B-B14F-4D97-AF65-F5344CB8AC3E}">
        <p14:creationId xmlns:p14="http://schemas.microsoft.com/office/powerpoint/2010/main" val="3209003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Link to the video: </a:t>
            </a:r>
            <a:r>
              <a:rPr lang="en-US" dirty="0">
                <a:hlinkClick r:id="rId3"/>
              </a:rPr>
              <a:t>https://www.youtube.com/watch?v=iB6O1UEp4GI</a:t>
            </a:r>
            <a:endParaRPr lang="en-US" dirty="0"/>
          </a:p>
        </p:txBody>
      </p:sp>
      <p:sp>
        <p:nvSpPr>
          <p:cNvPr id="4" name="Slide Number Placeholder 3"/>
          <p:cNvSpPr>
            <a:spLocks noGrp="1"/>
          </p:cNvSpPr>
          <p:nvPr>
            <p:ph type="sldNum" sz="quarter" idx="5"/>
          </p:nvPr>
        </p:nvSpPr>
        <p:spPr/>
        <p:txBody>
          <a:bodyPr/>
          <a:lstStyle/>
          <a:p>
            <a:fld id="{8DF65F27-2CBA-45C6-ABFF-D60B0B96BD0B}" type="slidenum">
              <a:rPr lang="en-US" smtClean="0"/>
              <a:t>10</a:t>
            </a:fld>
            <a:endParaRPr lang="en-US" dirty="0"/>
          </a:p>
        </p:txBody>
      </p:sp>
    </p:spTree>
    <p:extLst>
      <p:ext uri="{BB962C8B-B14F-4D97-AF65-F5344CB8AC3E}">
        <p14:creationId xmlns:p14="http://schemas.microsoft.com/office/powerpoint/2010/main" val="3343785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8/15/2023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8/15/2023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8/15/2023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8/15/2023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8/15/2023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8/15/2023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8/15/2023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video" Target="https://www.youtube.com/embed/iB6O1UEp4GI?feature=oembed" TargetMode="Externa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Hpf4oz11VJY" TargetMode="External"/><Relationship Id="rId2" Type="http://schemas.openxmlformats.org/officeDocument/2006/relationships/hyperlink" Target="https://www.youtube.com/watch?v=fsky5WShpN8" TargetMode="External"/><Relationship Id="rId1" Type="http://schemas.openxmlformats.org/officeDocument/2006/relationships/slideLayout" Target="../slideLayouts/slideLayout2.xml"/><Relationship Id="rId4" Type="http://schemas.openxmlformats.org/officeDocument/2006/relationships/hyperlink" Target="https://www.youtube.com/watch?v=KUhaEO108v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youtube.com/watch?v=zTuX_ShUrw0" TargetMode="External"/><Relationship Id="rId2" Type="http://schemas.openxmlformats.org/officeDocument/2006/relationships/hyperlink" Target="https://www.youtube.com/watch?v=pJWY3Bkkaew"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watch?v=59Hq94Loq74" TargetMode="External"/><Relationship Id="rId2" Type="http://schemas.openxmlformats.org/officeDocument/2006/relationships/hyperlink" Target="https://www.youtube.com/watch?v=egBCKq91RHc" TargetMode="External"/><Relationship Id="rId1" Type="http://schemas.openxmlformats.org/officeDocument/2006/relationships/slideLayout" Target="../slideLayouts/slideLayout2.xml"/><Relationship Id="rId6" Type="http://schemas.openxmlformats.org/officeDocument/2006/relationships/hyperlink" Target="https://www.youtube.com/watch?v=cHliqWrT6oo" TargetMode="External"/><Relationship Id="rId5" Type="http://schemas.openxmlformats.org/officeDocument/2006/relationships/hyperlink" Target="https://www.youtube.com/watch?v=DYr0YY3NNko" TargetMode="External"/><Relationship Id="rId4" Type="http://schemas.openxmlformats.org/officeDocument/2006/relationships/hyperlink" Target="https://www.youtube.com/watch?v=n2rKVj75P3M"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video" Target="https://www.youtube.com/embed/KbY4HG4Uod4?feature=oembed" TargetMode="Externa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video" Target="https://www.youtube.com/embed/nCmAmK_xKps?feature=oembed" TargetMode="Externa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8" Type="http://schemas.openxmlformats.org/officeDocument/2006/relationships/hyperlink" Target="https://www.fearof.net/fear-of-cotton-balls-phobia-sidonglobophobia/" TargetMode="External"/><Relationship Id="rId3" Type="http://schemas.openxmlformats.org/officeDocument/2006/relationships/hyperlink" Target="https://www.fearof.net/fear-of-midgets-phobia-achondroplasiaphobia/" TargetMode="External"/><Relationship Id="rId7" Type="http://schemas.openxmlformats.org/officeDocument/2006/relationships/hyperlink" Target="https://www.fearof.net/fear-of-food-phobia-cibophobia/" TargetMode="External"/><Relationship Id="rId2" Type="http://schemas.openxmlformats.org/officeDocument/2006/relationships/hyperlink" Target="https://www.fearof.net/" TargetMode="External"/><Relationship Id="rId1" Type="http://schemas.openxmlformats.org/officeDocument/2006/relationships/slideLayout" Target="../slideLayouts/slideLayout2.xml"/><Relationship Id="rId6" Type="http://schemas.openxmlformats.org/officeDocument/2006/relationships/hyperlink" Target="https://www.fearof.net/fear-of-talking-on-the-phone-phobia-telephonophobia/" TargetMode="External"/><Relationship Id="rId5" Type="http://schemas.openxmlformats.org/officeDocument/2006/relationships/hyperlink" Target="https://www.fearof.net/fear-of-getting-rid-of-stuff-phobia-disposophobia/" TargetMode="External"/><Relationship Id="rId4" Type="http://schemas.openxmlformats.org/officeDocument/2006/relationships/hyperlink" Target="https://www.fearof.net/fear-of-frogs-phobia-ranidaphobia/" TargetMode="External"/><Relationship Id="rId9" Type="http://schemas.openxmlformats.org/officeDocument/2006/relationships/hyperlink" Target="https://www.fearof.net/fear-of-vomiting-phobia-emetophobia/"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CsUbdl3QwpA?feature=oembed" TargetMode="Externa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8DD8E-2374-433A-BE13-21A06C9A042E}"/>
              </a:ext>
            </a:extLst>
          </p:cNvPr>
          <p:cNvSpPr>
            <a:spLocks noGrp="1"/>
          </p:cNvSpPr>
          <p:nvPr>
            <p:ph type="ctrTitle"/>
          </p:nvPr>
        </p:nvSpPr>
        <p:spPr/>
        <p:txBody>
          <a:bodyPr/>
          <a:lstStyle/>
          <a:p>
            <a:r>
              <a:rPr lang="en-US" dirty="0"/>
              <a:t>Anxiety Disorders</a:t>
            </a:r>
            <a:br>
              <a:rPr lang="en-US" dirty="0"/>
            </a:br>
            <a:r>
              <a:rPr lang="en-US" sz="2400" dirty="0"/>
              <a:t>Module 7</a:t>
            </a:r>
            <a:endParaRPr lang="en-US" dirty="0"/>
          </a:p>
        </p:txBody>
      </p:sp>
      <p:sp>
        <p:nvSpPr>
          <p:cNvPr id="3" name="Subtitle 2">
            <a:extLst>
              <a:ext uri="{FF2B5EF4-FFF2-40B4-BE49-F238E27FC236}">
                <a16:creationId xmlns:a16="http://schemas.microsoft.com/office/drawing/2014/main" id="{DC882BB5-0193-47A7-B2C4-3EAAA9BAA394}"/>
              </a:ext>
            </a:extLst>
          </p:cNvPr>
          <p:cNvSpPr>
            <a:spLocks noGrp="1"/>
          </p:cNvSpPr>
          <p:nvPr>
            <p:ph type="subTitle" idx="1"/>
          </p:nvPr>
        </p:nvSpPr>
        <p:spPr/>
        <p:txBody>
          <a:bodyPr>
            <a:normAutofit/>
          </a:bodyPr>
          <a:lstStyle/>
          <a:p>
            <a:r>
              <a:rPr lang="en-US" dirty="0"/>
              <a:t>PowerPoint by </a:t>
            </a:r>
          </a:p>
          <a:p>
            <a:r>
              <a:rPr lang="en-US" dirty="0"/>
              <a:t>Madeleine Stewart</a:t>
            </a:r>
          </a:p>
          <a:p>
            <a:r>
              <a:rPr lang="en-US" dirty="0">
                <a:solidFill>
                  <a:schemeClr val="tx1"/>
                </a:solidFill>
              </a:rPr>
              <a:t>Cat Floyd-Jennings, MA, with video added content  </a:t>
            </a:r>
            <a:endParaRPr lang="en-US" sz="1800" dirty="0">
              <a:solidFill>
                <a:schemeClr val="tx1"/>
              </a:solidFill>
            </a:endParaRPr>
          </a:p>
        </p:txBody>
      </p:sp>
    </p:spTree>
    <p:extLst>
      <p:ext uri="{BB962C8B-B14F-4D97-AF65-F5344CB8AC3E}">
        <p14:creationId xmlns:p14="http://schemas.microsoft.com/office/powerpoint/2010/main" val="2941665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005C5-1C5E-4E5D-9001-667FAD90633A}"/>
              </a:ext>
            </a:extLst>
          </p:cNvPr>
          <p:cNvSpPr>
            <a:spLocks noGrp="1"/>
          </p:cNvSpPr>
          <p:nvPr>
            <p:ph type="title"/>
          </p:nvPr>
        </p:nvSpPr>
        <p:spPr/>
        <p:txBody>
          <a:bodyPr/>
          <a:lstStyle/>
          <a:p>
            <a:r>
              <a:rPr lang="en-US" dirty="0"/>
              <a:t>Panic Disorder F41.0</a:t>
            </a:r>
          </a:p>
        </p:txBody>
      </p:sp>
      <p:pic>
        <p:nvPicPr>
          <p:cNvPr id="5" name="Online Media 4" title="Panic Disorders">
            <a:hlinkClick r:id="" action="ppaction://media"/>
            <a:extLst>
              <a:ext uri="{FF2B5EF4-FFF2-40B4-BE49-F238E27FC236}">
                <a16:creationId xmlns:a16="http://schemas.microsoft.com/office/drawing/2014/main" id="{7F6A4920-CF02-4192-9273-8ED51A44136E}"/>
              </a:ext>
            </a:extLst>
          </p:cNvPr>
          <p:cNvPicPr>
            <a:picLocks noGrp="1" noRot="1" noChangeAspect="1"/>
          </p:cNvPicPr>
          <p:nvPr>
            <p:ph idx="1"/>
            <a:videoFile r:link="rId1"/>
          </p:nvPr>
        </p:nvPicPr>
        <p:blipFill>
          <a:blip r:embed="rId4"/>
          <a:stretch>
            <a:fillRect/>
          </a:stretch>
        </p:blipFill>
        <p:spPr>
          <a:xfrm>
            <a:off x="5853061" y="1716650"/>
            <a:ext cx="5678488" cy="3424699"/>
          </a:xfrm>
          <a:prstGeom prst="rect">
            <a:avLst/>
          </a:prstGeom>
        </p:spPr>
      </p:pic>
      <p:sp>
        <p:nvSpPr>
          <p:cNvPr id="4" name="Text Placeholder 3">
            <a:extLst>
              <a:ext uri="{FF2B5EF4-FFF2-40B4-BE49-F238E27FC236}">
                <a16:creationId xmlns:a16="http://schemas.microsoft.com/office/drawing/2014/main" id="{ACD0E630-1974-47CC-8D1F-9C7AD5DFA7DD}"/>
              </a:ext>
            </a:extLst>
          </p:cNvPr>
          <p:cNvSpPr>
            <a:spLocks noGrp="1"/>
          </p:cNvSpPr>
          <p:nvPr>
            <p:ph type="body" sz="half" idx="2"/>
          </p:nvPr>
        </p:nvSpPr>
        <p:spPr>
          <a:xfrm>
            <a:off x="1024128" y="1966451"/>
            <a:ext cx="4389120" cy="4420039"/>
          </a:xfrm>
        </p:spPr>
        <p:txBody>
          <a:bodyPr>
            <a:normAutofit/>
          </a:bodyPr>
          <a:lstStyle/>
          <a:p>
            <a:pPr marL="285750" indent="-285750">
              <a:lnSpc>
                <a:spcPct val="110000"/>
              </a:lnSpc>
              <a:buFont typeface="Arial" panose="020B0604020202020204" pitchFamily="34" charset="0"/>
              <a:buChar char="•"/>
            </a:pPr>
            <a:r>
              <a:rPr lang="en-US" sz="2000" dirty="0"/>
              <a:t>When an individual experiences recurrent, unexpected panic attacks consisting of physical and cognitive symptoms coupled with the fear of future panic attacks</a:t>
            </a:r>
          </a:p>
          <a:p>
            <a:pPr marL="285750" indent="-285750">
              <a:lnSpc>
                <a:spcPct val="110000"/>
              </a:lnSpc>
              <a:buFont typeface="Arial" panose="020B0604020202020204" pitchFamily="34" charset="0"/>
              <a:buChar char="•"/>
            </a:pPr>
            <a:r>
              <a:rPr lang="en-US" sz="2000" dirty="0"/>
              <a:t>The frequency and intensity of these panic attacks vary widely among individuals.</a:t>
            </a:r>
          </a:p>
          <a:p>
            <a:pPr marL="285750" indent="-285750">
              <a:lnSpc>
                <a:spcPct val="110000"/>
              </a:lnSpc>
              <a:buFont typeface="Arial" panose="020B0604020202020204" pitchFamily="34" charset="0"/>
              <a:buChar char="•"/>
            </a:pPr>
            <a:r>
              <a:rPr lang="en-US" sz="2000" dirty="0"/>
              <a:t>To be diagnosed with panic disorder, the individual must present with more than one unexpected full-symptom panic attack (APA, 2022).</a:t>
            </a:r>
          </a:p>
        </p:txBody>
      </p:sp>
    </p:spTree>
    <p:extLst>
      <p:ext uri="{BB962C8B-B14F-4D97-AF65-F5344CB8AC3E}">
        <p14:creationId xmlns:p14="http://schemas.microsoft.com/office/powerpoint/2010/main" val="3602817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4651A0E-F1C7-206F-7D3B-4EC2CF7381C8}"/>
              </a:ext>
            </a:extLst>
          </p:cNvPr>
          <p:cNvSpPr>
            <a:spLocks noGrp="1"/>
          </p:cNvSpPr>
          <p:nvPr>
            <p:ph type="title"/>
          </p:nvPr>
        </p:nvSpPr>
        <p:spPr/>
        <p:txBody>
          <a:bodyPr/>
          <a:lstStyle/>
          <a:p>
            <a:pPr algn="ctr"/>
            <a:r>
              <a:rPr lang="en-US" b="1" dirty="0">
                <a:effectLst/>
              </a:rPr>
              <a:t>7.2. Epidemiology</a:t>
            </a:r>
          </a:p>
        </p:txBody>
      </p:sp>
      <p:sp>
        <p:nvSpPr>
          <p:cNvPr id="7" name="Text Placeholder 6">
            <a:extLst>
              <a:ext uri="{FF2B5EF4-FFF2-40B4-BE49-F238E27FC236}">
                <a16:creationId xmlns:a16="http://schemas.microsoft.com/office/drawing/2014/main" id="{35B79A2B-2FC7-37AE-4494-D86C41DB8B2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15840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4CD4F4-F124-23F5-9AB6-E4066AC70912}"/>
              </a:ext>
            </a:extLst>
          </p:cNvPr>
          <p:cNvSpPr>
            <a:spLocks noGrp="1"/>
          </p:cNvSpPr>
          <p:nvPr>
            <p:ph type="title"/>
          </p:nvPr>
        </p:nvSpPr>
        <p:spPr/>
        <p:txBody>
          <a:bodyPr/>
          <a:lstStyle/>
          <a:p>
            <a:r>
              <a:rPr lang="en-US" dirty="0"/>
              <a:t>Prevalence rates</a:t>
            </a:r>
          </a:p>
        </p:txBody>
      </p:sp>
      <p:sp>
        <p:nvSpPr>
          <p:cNvPr id="5" name="Content Placeholder 4">
            <a:extLst>
              <a:ext uri="{FF2B5EF4-FFF2-40B4-BE49-F238E27FC236}">
                <a16:creationId xmlns:a16="http://schemas.microsoft.com/office/drawing/2014/main" id="{5004DDC6-A68A-6D0D-200D-A409B130A080}"/>
              </a:ext>
            </a:extLst>
          </p:cNvPr>
          <p:cNvSpPr>
            <a:spLocks noGrp="1"/>
          </p:cNvSpPr>
          <p:nvPr>
            <p:ph idx="1"/>
          </p:nvPr>
        </p:nvSpPr>
        <p:spPr>
          <a:xfrm>
            <a:off x="1024127" y="2084832"/>
            <a:ext cx="9720073" cy="4229100"/>
          </a:xfrm>
        </p:spPr>
        <p:txBody>
          <a:bodyPr>
            <a:normAutofit lnSpcReduction="10000"/>
          </a:bodyPr>
          <a:lstStyle/>
          <a:p>
            <a:r>
              <a:rPr lang="en-US" sz="2800" dirty="0">
                <a:solidFill>
                  <a:srgbClr val="FF0000"/>
                </a:solidFill>
              </a:rPr>
              <a:t>Generalized Anxiety Disorder</a:t>
            </a:r>
          </a:p>
          <a:p>
            <a:pPr lvl="1"/>
            <a:r>
              <a:rPr lang="en-US" sz="2400" dirty="0"/>
              <a:t>The 12-month prevalence is estimated to be 2.9% of the adult general population of the United States while the mean 12-month prevalence around the world is 1.3% </a:t>
            </a:r>
          </a:p>
          <a:p>
            <a:r>
              <a:rPr lang="en-US" sz="2800" dirty="0">
                <a:solidFill>
                  <a:srgbClr val="FF0000"/>
                </a:solidFill>
              </a:rPr>
              <a:t>Specific Phobia</a:t>
            </a:r>
          </a:p>
          <a:p>
            <a:pPr lvl="1"/>
            <a:r>
              <a:rPr lang="en-US" sz="2400" dirty="0"/>
              <a:t>The prevalence rate is 8-12% in the United States and about 6% in European countries. </a:t>
            </a:r>
          </a:p>
          <a:p>
            <a:pPr lvl="1"/>
            <a:r>
              <a:rPr lang="en-US" sz="2400" dirty="0"/>
              <a:t>There is a 2:1 ratio of females to males diagnosed with specific phobia. </a:t>
            </a:r>
          </a:p>
          <a:p>
            <a:r>
              <a:rPr lang="en-US" sz="2800" dirty="0">
                <a:solidFill>
                  <a:srgbClr val="FF0000"/>
                </a:solidFill>
              </a:rPr>
              <a:t>Agoraphobia</a:t>
            </a:r>
          </a:p>
          <a:p>
            <a:pPr lvl="1"/>
            <a:r>
              <a:rPr lang="en-US" sz="2400" dirty="0"/>
              <a:t>The prevalence rate worldwide for adolescents and adults is 1% to 1.7%. </a:t>
            </a:r>
          </a:p>
          <a:p>
            <a:pPr lvl="1"/>
            <a:r>
              <a:rPr lang="en-US" sz="2400" dirty="0"/>
              <a:t>Women are twice as likely to be diagnosed with it. </a:t>
            </a:r>
          </a:p>
        </p:txBody>
      </p:sp>
    </p:spTree>
    <p:extLst>
      <p:ext uri="{BB962C8B-B14F-4D97-AF65-F5344CB8AC3E}">
        <p14:creationId xmlns:p14="http://schemas.microsoft.com/office/powerpoint/2010/main" val="1157711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4CD4F4-F124-23F5-9AB6-E4066AC70912}"/>
              </a:ext>
            </a:extLst>
          </p:cNvPr>
          <p:cNvSpPr>
            <a:spLocks noGrp="1"/>
          </p:cNvSpPr>
          <p:nvPr>
            <p:ph type="title"/>
          </p:nvPr>
        </p:nvSpPr>
        <p:spPr/>
        <p:txBody>
          <a:bodyPr/>
          <a:lstStyle/>
          <a:p>
            <a:r>
              <a:rPr lang="en-US" dirty="0"/>
              <a:t>Prevalence rates</a:t>
            </a:r>
          </a:p>
        </p:txBody>
      </p:sp>
      <p:sp>
        <p:nvSpPr>
          <p:cNvPr id="5" name="Content Placeholder 4">
            <a:extLst>
              <a:ext uri="{FF2B5EF4-FFF2-40B4-BE49-F238E27FC236}">
                <a16:creationId xmlns:a16="http://schemas.microsoft.com/office/drawing/2014/main" id="{5004DDC6-A68A-6D0D-200D-A409B130A080}"/>
              </a:ext>
            </a:extLst>
          </p:cNvPr>
          <p:cNvSpPr>
            <a:spLocks noGrp="1"/>
          </p:cNvSpPr>
          <p:nvPr>
            <p:ph idx="1"/>
          </p:nvPr>
        </p:nvSpPr>
        <p:spPr>
          <a:xfrm>
            <a:off x="1024127" y="2084831"/>
            <a:ext cx="9720073" cy="4454081"/>
          </a:xfrm>
        </p:spPr>
        <p:txBody>
          <a:bodyPr>
            <a:normAutofit/>
          </a:bodyPr>
          <a:lstStyle/>
          <a:p>
            <a:r>
              <a:rPr lang="en-US" sz="2800" dirty="0">
                <a:solidFill>
                  <a:srgbClr val="FF0000"/>
                </a:solidFill>
              </a:rPr>
              <a:t>Social Anxiety Disorder</a:t>
            </a:r>
          </a:p>
          <a:p>
            <a:pPr lvl="1"/>
            <a:r>
              <a:rPr lang="en-US" sz="2400" dirty="0"/>
              <a:t>The overall prevalence rate is significantly higher in the United States than in other countries, with an estimated 7% of the U.S. population diagnosed with social anxiety disorder, compared to 0.5% to 2.0% worldwide</a:t>
            </a:r>
          </a:p>
          <a:p>
            <a:pPr lvl="1"/>
            <a:r>
              <a:rPr lang="en-US" sz="2400" dirty="0"/>
              <a:t>Higher diagnosis rate in females than males</a:t>
            </a:r>
          </a:p>
          <a:p>
            <a:pPr lvl="1"/>
            <a:r>
              <a:rPr lang="en-US" sz="2400" dirty="0"/>
              <a:t>non-Hispanic whites in the United States have a higher prevalence rate </a:t>
            </a:r>
          </a:p>
          <a:p>
            <a:r>
              <a:rPr lang="en-US" sz="2800" dirty="0">
                <a:solidFill>
                  <a:srgbClr val="FF0000"/>
                </a:solidFill>
              </a:rPr>
              <a:t>Panic Disorder</a:t>
            </a:r>
          </a:p>
          <a:p>
            <a:pPr lvl="1"/>
            <a:r>
              <a:rPr lang="en-US" sz="2400" dirty="0"/>
              <a:t>The 12-month prevalence for in the general population is estimated at around 2-3% in adults and adolescents across the United States and several European countries</a:t>
            </a:r>
          </a:p>
          <a:p>
            <a:pPr lvl="1"/>
            <a:r>
              <a:rPr lang="en-US" sz="2400" dirty="0"/>
              <a:t>Females are more commonly diagnosed than males</a:t>
            </a:r>
          </a:p>
        </p:txBody>
      </p:sp>
    </p:spTree>
    <p:extLst>
      <p:ext uri="{BB962C8B-B14F-4D97-AF65-F5344CB8AC3E}">
        <p14:creationId xmlns:p14="http://schemas.microsoft.com/office/powerpoint/2010/main" val="3501062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4651A0E-F1C7-206F-7D3B-4EC2CF7381C8}"/>
              </a:ext>
            </a:extLst>
          </p:cNvPr>
          <p:cNvSpPr>
            <a:spLocks noGrp="1"/>
          </p:cNvSpPr>
          <p:nvPr>
            <p:ph type="title"/>
          </p:nvPr>
        </p:nvSpPr>
        <p:spPr/>
        <p:txBody>
          <a:bodyPr/>
          <a:lstStyle/>
          <a:p>
            <a:pPr algn="ctr"/>
            <a:r>
              <a:rPr lang="en-US" b="1" dirty="0">
                <a:effectLst/>
              </a:rPr>
              <a:t>7.3. Comorbidity</a:t>
            </a:r>
          </a:p>
        </p:txBody>
      </p:sp>
      <p:sp>
        <p:nvSpPr>
          <p:cNvPr id="7" name="Text Placeholder 6">
            <a:extLst>
              <a:ext uri="{FF2B5EF4-FFF2-40B4-BE49-F238E27FC236}">
                <a16:creationId xmlns:a16="http://schemas.microsoft.com/office/drawing/2014/main" id="{35B79A2B-2FC7-37AE-4494-D86C41DB8B2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05277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5E761F-0E05-4AD2-A04F-E8BEC7B8ACAB}"/>
              </a:ext>
            </a:extLst>
          </p:cNvPr>
          <p:cNvSpPr>
            <a:spLocks noGrp="1"/>
          </p:cNvSpPr>
          <p:nvPr>
            <p:ph type="title"/>
          </p:nvPr>
        </p:nvSpPr>
        <p:spPr/>
        <p:txBody>
          <a:bodyPr/>
          <a:lstStyle/>
          <a:p>
            <a:r>
              <a:rPr lang="en-US" dirty="0"/>
              <a:t>Comorbidity</a:t>
            </a:r>
          </a:p>
        </p:txBody>
      </p:sp>
      <p:graphicFrame>
        <p:nvGraphicFramePr>
          <p:cNvPr id="6" name="Table 6">
            <a:extLst>
              <a:ext uri="{FF2B5EF4-FFF2-40B4-BE49-F238E27FC236}">
                <a16:creationId xmlns:a16="http://schemas.microsoft.com/office/drawing/2014/main" id="{6DE493C8-57BA-2156-00D8-690FBE104778}"/>
              </a:ext>
            </a:extLst>
          </p:cNvPr>
          <p:cNvGraphicFramePr>
            <a:graphicFrameLocks noGrp="1"/>
          </p:cNvGraphicFramePr>
          <p:nvPr>
            <p:ph idx="1"/>
            <p:extLst>
              <p:ext uri="{D42A27DB-BD31-4B8C-83A1-F6EECF244321}">
                <p14:modId xmlns:p14="http://schemas.microsoft.com/office/powerpoint/2010/main" val="1316390272"/>
              </p:ext>
            </p:extLst>
          </p:nvPr>
        </p:nvGraphicFramePr>
        <p:xfrm>
          <a:off x="1023938" y="2286000"/>
          <a:ext cx="9720262" cy="4119880"/>
        </p:xfrm>
        <a:graphic>
          <a:graphicData uri="http://schemas.openxmlformats.org/drawingml/2006/table">
            <a:tbl>
              <a:tblPr firstRow="1" bandRow="1">
                <a:tableStyleId>{5C22544A-7EE6-4342-B048-85BDC9FD1C3A}</a:tableStyleId>
              </a:tblPr>
              <a:tblGrid>
                <a:gridCol w="3024187">
                  <a:extLst>
                    <a:ext uri="{9D8B030D-6E8A-4147-A177-3AD203B41FA5}">
                      <a16:colId xmlns:a16="http://schemas.microsoft.com/office/drawing/2014/main" val="444996129"/>
                    </a:ext>
                  </a:extLst>
                </a:gridCol>
                <a:gridCol w="6696075">
                  <a:extLst>
                    <a:ext uri="{9D8B030D-6E8A-4147-A177-3AD203B41FA5}">
                      <a16:colId xmlns:a16="http://schemas.microsoft.com/office/drawing/2014/main" val="714506014"/>
                    </a:ext>
                  </a:extLst>
                </a:gridCol>
              </a:tblGrid>
              <a:tr h="370840">
                <a:tc>
                  <a:txBody>
                    <a:bodyPr/>
                    <a:lstStyle/>
                    <a:p>
                      <a:r>
                        <a:rPr lang="en-US" dirty="0"/>
                        <a:t>Anxiety Disorder</a:t>
                      </a:r>
                    </a:p>
                  </a:txBody>
                  <a:tcPr/>
                </a:tc>
                <a:tc>
                  <a:txBody>
                    <a:bodyPr/>
                    <a:lstStyle/>
                    <a:p>
                      <a:r>
                        <a:rPr lang="en-US" dirty="0"/>
                        <a:t>Comorbid with….</a:t>
                      </a:r>
                    </a:p>
                  </a:txBody>
                  <a:tcPr/>
                </a:tc>
                <a:extLst>
                  <a:ext uri="{0D108BD9-81ED-4DB2-BD59-A6C34878D82A}">
                    <a16:rowId xmlns:a16="http://schemas.microsoft.com/office/drawing/2014/main" val="4115223120"/>
                  </a:ext>
                </a:extLst>
              </a:tr>
              <a:tr h="370840">
                <a:tc>
                  <a:txBody>
                    <a:bodyPr/>
                    <a:lstStyle/>
                    <a:p>
                      <a:r>
                        <a:rPr lang="en-US" b="1" dirty="0"/>
                        <a:t>Generalized anxiety disorder</a:t>
                      </a:r>
                      <a:endParaRPr lang="en-US" dirty="0"/>
                    </a:p>
                  </a:txBody>
                  <a:tcPr/>
                </a:tc>
                <a:tc>
                  <a:txBody>
                    <a:bodyPr/>
                    <a:lstStyle/>
                    <a:p>
                      <a:r>
                        <a:rPr lang="en-US" dirty="0"/>
                        <a:t>High comorbidity between generalized anxiety disorder and the other anxiety-related disorders, as well as unipolar depressive disorders. Higher levels of suicidal ideation and behavior</a:t>
                      </a:r>
                    </a:p>
                  </a:txBody>
                  <a:tcPr/>
                </a:tc>
                <a:extLst>
                  <a:ext uri="{0D108BD9-81ED-4DB2-BD59-A6C34878D82A}">
                    <a16:rowId xmlns:a16="http://schemas.microsoft.com/office/drawing/2014/main" val="655398912"/>
                  </a:ext>
                </a:extLst>
              </a:tr>
              <a:tr h="370840">
                <a:tc>
                  <a:txBody>
                    <a:bodyPr/>
                    <a:lstStyle/>
                    <a:p>
                      <a:r>
                        <a:rPr lang="en-US" b="1" dirty="0"/>
                        <a:t>Specific phobia</a:t>
                      </a:r>
                      <a:endParaRPr lang="en-US" dirty="0"/>
                    </a:p>
                  </a:txBody>
                  <a:tcPr/>
                </a:tc>
                <a:tc>
                  <a:txBody>
                    <a:bodyPr/>
                    <a:lstStyle/>
                    <a:p>
                      <a:r>
                        <a:rPr lang="en-US" dirty="0"/>
                        <a:t>Other anxiety disorders, depressive and bipolar disorders, substance-related disorders, and somatic symptom disorder are typically comorbid with specific phobia.</a:t>
                      </a:r>
                    </a:p>
                  </a:txBody>
                  <a:tcPr/>
                </a:tc>
                <a:extLst>
                  <a:ext uri="{0D108BD9-81ED-4DB2-BD59-A6C34878D82A}">
                    <a16:rowId xmlns:a16="http://schemas.microsoft.com/office/drawing/2014/main" val="1613940994"/>
                  </a:ext>
                </a:extLst>
              </a:tr>
              <a:tr h="370840">
                <a:tc>
                  <a:txBody>
                    <a:bodyPr/>
                    <a:lstStyle/>
                    <a:p>
                      <a:r>
                        <a:rPr lang="en-US" b="1" dirty="0"/>
                        <a:t>Agoraphobia</a:t>
                      </a:r>
                      <a:endParaRPr lang="en-US" dirty="0"/>
                    </a:p>
                  </a:txBody>
                  <a:tcPr/>
                </a:tc>
                <a:tc>
                  <a:txBody>
                    <a:bodyPr/>
                    <a:lstStyle/>
                    <a:p>
                      <a:r>
                        <a:rPr lang="en-US" dirty="0"/>
                        <a:t>Anxiety disorders and depressive disorders; PTSD and alcohol use disorder</a:t>
                      </a:r>
                    </a:p>
                  </a:txBody>
                  <a:tcPr/>
                </a:tc>
                <a:extLst>
                  <a:ext uri="{0D108BD9-81ED-4DB2-BD59-A6C34878D82A}">
                    <a16:rowId xmlns:a16="http://schemas.microsoft.com/office/drawing/2014/main" val="183259529"/>
                  </a:ext>
                </a:extLst>
              </a:tr>
              <a:tr h="370840">
                <a:tc>
                  <a:txBody>
                    <a:bodyPr/>
                    <a:lstStyle/>
                    <a:p>
                      <a:r>
                        <a:rPr lang="en-US" b="1" dirty="0"/>
                        <a:t>Social Anxiety Disorder</a:t>
                      </a:r>
                      <a:endParaRPr lang="en-US" dirty="0"/>
                    </a:p>
                  </a:txBody>
                  <a:tcPr/>
                </a:tc>
                <a:tc>
                  <a:txBody>
                    <a:bodyPr/>
                    <a:lstStyle/>
                    <a:p>
                      <a:r>
                        <a:rPr lang="en-US" dirty="0"/>
                        <a:t>Other anxiety-related disorders, major depressive disorder, and substance-related disorders. </a:t>
                      </a:r>
                    </a:p>
                  </a:txBody>
                  <a:tcPr/>
                </a:tc>
                <a:extLst>
                  <a:ext uri="{0D108BD9-81ED-4DB2-BD59-A6C34878D82A}">
                    <a16:rowId xmlns:a16="http://schemas.microsoft.com/office/drawing/2014/main" val="988087237"/>
                  </a:ext>
                </a:extLst>
              </a:tr>
              <a:tr h="370840">
                <a:tc>
                  <a:txBody>
                    <a:bodyPr/>
                    <a:lstStyle/>
                    <a:p>
                      <a:r>
                        <a:rPr lang="en-US" b="1" dirty="0"/>
                        <a:t>Panic disorder</a:t>
                      </a:r>
                      <a:endParaRPr lang="en-US" dirty="0"/>
                    </a:p>
                  </a:txBody>
                  <a:tcPr/>
                </a:tc>
                <a:tc>
                  <a:txBody>
                    <a:bodyPr/>
                    <a:lstStyle/>
                    <a:p>
                      <a:r>
                        <a:rPr lang="en-US" dirty="0"/>
                        <a:t>Other anxiety disorders, major depressive disorder, bipolar I and bipolar II disorder, and possibly mild alcohol use disorder. </a:t>
                      </a:r>
                    </a:p>
                  </a:txBody>
                  <a:tcPr/>
                </a:tc>
                <a:extLst>
                  <a:ext uri="{0D108BD9-81ED-4DB2-BD59-A6C34878D82A}">
                    <a16:rowId xmlns:a16="http://schemas.microsoft.com/office/drawing/2014/main" val="3840130473"/>
                  </a:ext>
                </a:extLst>
              </a:tr>
            </a:tbl>
          </a:graphicData>
        </a:graphic>
      </p:graphicFrame>
    </p:spTree>
    <p:extLst>
      <p:ext uri="{BB962C8B-B14F-4D97-AF65-F5344CB8AC3E}">
        <p14:creationId xmlns:p14="http://schemas.microsoft.com/office/powerpoint/2010/main" val="28450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0FB2F1-6442-0F35-870D-F5A391A88818}"/>
              </a:ext>
            </a:extLst>
          </p:cNvPr>
          <p:cNvSpPr>
            <a:spLocks noGrp="1"/>
          </p:cNvSpPr>
          <p:nvPr>
            <p:ph type="title"/>
          </p:nvPr>
        </p:nvSpPr>
        <p:spPr/>
        <p:txBody>
          <a:bodyPr/>
          <a:lstStyle/>
          <a:p>
            <a:r>
              <a:rPr lang="en-US" b="1" dirty="0">
                <a:effectLst/>
              </a:rPr>
              <a:t>7.4. Etiology</a:t>
            </a:r>
            <a:endParaRPr lang="en-US" dirty="0"/>
          </a:p>
        </p:txBody>
      </p:sp>
      <p:sp>
        <p:nvSpPr>
          <p:cNvPr id="5" name="Text Placeholder 4">
            <a:extLst>
              <a:ext uri="{FF2B5EF4-FFF2-40B4-BE49-F238E27FC236}">
                <a16:creationId xmlns:a16="http://schemas.microsoft.com/office/drawing/2014/main" id="{19FE46CC-BCC3-2451-D5CF-333301333AD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58331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3025BA-CB5A-4576-9B77-C225FE949A0D}"/>
              </a:ext>
            </a:extLst>
          </p:cNvPr>
          <p:cNvSpPr>
            <a:spLocks noGrp="1"/>
          </p:cNvSpPr>
          <p:nvPr>
            <p:ph type="title"/>
          </p:nvPr>
        </p:nvSpPr>
        <p:spPr>
          <a:xfrm>
            <a:off x="964788" y="804333"/>
            <a:ext cx="3391900" cy="5249334"/>
          </a:xfrm>
        </p:spPr>
        <p:txBody>
          <a:bodyPr>
            <a:normAutofit/>
          </a:bodyPr>
          <a:lstStyle/>
          <a:p>
            <a:pPr algn="r"/>
            <a:r>
              <a:rPr lang="en-US" sz="5000">
                <a:solidFill>
                  <a:srgbClr val="FFFFFF"/>
                </a:solidFill>
              </a:rPr>
              <a:t>Biological</a:t>
            </a:r>
          </a:p>
        </p:txBody>
      </p:sp>
      <p:sp>
        <p:nvSpPr>
          <p:cNvPr id="15" name="Content Placeholder 2">
            <a:extLst>
              <a:ext uri="{FF2B5EF4-FFF2-40B4-BE49-F238E27FC236}">
                <a16:creationId xmlns:a16="http://schemas.microsoft.com/office/drawing/2014/main" id="{1626EAAA-54DD-4C6D-A342-FB8B9C798161}"/>
              </a:ext>
            </a:extLst>
          </p:cNvPr>
          <p:cNvSpPr>
            <a:spLocks noGrp="1"/>
          </p:cNvSpPr>
          <p:nvPr>
            <p:ph idx="1"/>
          </p:nvPr>
        </p:nvSpPr>
        <p:spPr>
          <a:xfrm>
            <a:off x="4951048" y="804333"/>
            <a:ext cx="6306003" cy="5249334"/>
          </a:xfrm>
        </p:spPr>
        <p:txBody>
          <a:bodyPr anchor="ctr">
            <a:normAutofit/>
          </a:bodyPr>
          <a:lstStyle/>
          <a:p>
            <a:pPr>
              <a:buFont typeface="Arial" panose="020B0604020202020204" pitchFamily="34" charset="0"/>
              <a:buChar char="•"/>
            </a:pPr>
            <a:r>
              <a:rPr lang="en-US" dirty="0"/>
              <a:t> Genetic influences – mutation of serotonin transporter gene (5-HTTLPR) has been found to be related to a reduction in serotonin activity and an increase in anxiety-related personality traits</a:t>
            </a:r>
          </a:p>
          <a:p>
            <a:pPr>
              <a:buFont typeface="Arial" panose="020B0604020202020204" pitchFamily="34" charset="0"/>
              <a:buChar char="•"/>
            </a:pPr>
            <a:r>
              <a:rPr lang="en-US" dirty="0"/>
              <a:t> Neurobiological structures – amygdala, HPA axis, hippocampus, prefrontal cortex </a:t>
            </a:r>
          </a:p>
          <a:p>
            <a:pPr marL="0" indent="0">
              <a:buNone/>
            </a:pPr>
            <a:r>
              <a:rPr lang="en-US" b="1" dirty="0"/>
              <a:t>Panic Disorder Specifics: </a:t>
            </a:r>
          </a:p>
          <a:p>
            <a:pPr>
              <a:buFont typeface="Arial" panose="020B0604020202020204" pitchFamily="34" charset="0"/>
              <a:buChar char="•"/>
            </a:pPr>
            <a:r>
              <a:rPr lang="en-US" dirty="0"/>
              <a:t> Locus coeruleus – serves as an on-off switch for norepinephrine neurotransmitters; increased activation of this structure results in panic symptoms</a:t>
            </a:r>
          </a:p>
          <a:p>
            <a:pPr lvl="1">
              <a:buFont typeface="Arial" panose="020B0604020202020204" pitchFamily="34" charset="0"/>
              <a:buChar char="•"/>
            </a:pPr>
            <a:r>
              <a:rPr lang="en-US" dirty="0"/>
              <a:t>But we know that it’s not just norepinephrine that causes panic, so this doesn’t explain the whole story...</a:t>
            </a:r>
          </a:p>
          <a:p>
            <a:pPr>
              <a:buFont typeface="Arial" panose="020B0604020202020204" pitchFamily="34" charset="0"/>
              <a:buChar char="•"/>
            </a:pPr>
            <a:r>
              <a:rPr lang="en-US" dirty="0"/>
              <a:t> Corticostriatal thalamocortical circuit (CSTC) – the fear-specific circuit that contributes to symptoms</a:t>
            </a:r>
          </a:p>
        </p:txBody>
      </p:sp>
    </p:spTree>
    <p:extLst>
      <p:ext uri="{BB962C8B-B14F-4D97-AF65-F5344CB8AC3E}">
        <p14:creationId xmlns:p14="http://schemas.microsoft.com/office/powerpoint/2010/main" val="1836568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38374-613B-4F3B-94E0-F597E3A5486B}"/>
              </a:ext>
            </a:extLst>
          </p:cNvPr>
          <p:cNvSpPr>
            <a:spLocks noGrp="1"/>
          </p:cNvSpPr>
          <p:nvPr>
            <p:ph type="title"/>
          </p:nvPr>
        </p:nvSpPr>
        <p:spPr>
          <a:xfrm>
            <a:off x="1024128" y="585216"/>
            <a:ext cx="9720072" cy="1499616"/>
          </a:xfrm>
        </p:spPr>
        <p:txBody>
          <a:bodyPr>
            <a:normAutofit/>
          </a:bodyPr>
          <a:lstStyle/>
          <a:p>
            <a:r>
              <a:rPr lang="en-US" sz="5000"/>
              <a:t>Psychological</a:t>
            </a:r>
          </a:p>
        </p:txBody>
      </p:sp>
      <p:graphicFrame>
        <p:nvGraphicFramePr>
          <p:cNvPr id="5" name="Content Placeholder 2" descr="Psychological causes ">
            <a:extLst>
              <a:ext uri="{FF2B5EF4-FFF2-40B4-BE49-F238E27FC236}">
                <a16:creationId xmlns:a16="http://schemas.microsoft.com/office/drawing/2014/main" id="{3A120DAD-3BB1-42BA-9B44-10E8245E3D5C}"/>
              </a:ext>
            </a:extLst>
          </p:cNvPr>
          <p:cNvGraphicFramePr>
            <a:graphicFrameLocks noGrp="1"/>
          </p:cNvGraphicFramePr>
          <p:nvPr>
            <p:ph idx="1"/>
            <p:extLst>
              <p:ext uri="{D42A27DB-BD31-4B8C-83A1-F6EECF244321}">
                <p14:modId xmlns:p14="http://schemas.microsoft.com/office/powerpoint/2010/main" val="1193923360"/>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8018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3F9AA6-0DA9-4F38-AA8A-C355838EB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F46B2D-48CD-4E56-B6FE-0DA6CED8D83B}"/>
              </a:ext>
            </a:extLst>
          </p:cNvPr>
          <p:cNvSpPr>
            <a:spLocks noGrp="1"/>
          </p:cNvSpPr>
          <p:nvPr>
            <p:ph type="title"/>
          </p:nvPr>
        </p:nvSpPr>
        <p:spPr>
          <a:xfrm>
            <a:off x="1024128" y="4952954"/>
            <a:ext cx="9720072" cy="1499616"/>
          </a:xfrm>
        </p:spPr>
        <p:txBody>
          <a:bodyPr>
            <a:normAutofit/>
          </a:bodyPr>
          <a:lstStyle/>
          <a:p>
            <a:r>
              <a:rPr lang="en-US" sz="5000"/>
              <a:t>Sociocultural</a:t>
            </a:r>
          </a:p>
        </p:txBody>
      </p:sp>
      <p:cxnSp>
        <p:nvCxnSpPr>
          <p:cNvPr id="12" name="Straight Connector 11">
            <a:extLst>
              <a:ext uri="{FF2B5EF4-FFF2-40B4-BE49-F238E27FC236}">
                <a16:creationId xmlns:a16="http://schemas.microsoft.com/office/drawing/2014/main" id="{5C45FA27-EB18-4E04-8C96-68F7A0BC1DD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5262137"/>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descr="Sociocultural causes">
            <a:extLst>
              <a:ext uri="{FF2B5EF4-FFF2-40B4-BE49-F238E27FC236}">
                <a16:creationId xmlns:a16="http://schemas.microsoft.com/office/drawing/2014/main" id="{E60320C5-6557-4DBB-B221-12FE2B1D7C11}"/>
              </a:ext>
            </a:extLst>
          </p:cNvPr>
          <p:cNvGraphicFramePr>
            <a:graphicFrameLocks noGrp="1"/>
          </p:cNvGraphicFramePr>
          <p:nvPr>
            <p:ph idx="1"/>
            <p:extLst>
              <p:ext uri="{D42A27DB-BD31-4B8C-83A1-F6EECF244321}">
                <p14:modId xmlns:p14="http://schemas.microsoft.com/office/powerpoint/2010/main" val="580792800"/>
              </p:ext>
            </p:extLst>
          </p:nvPr>
        </p:nvGraphicFramePr>
        <p:xfrm>
          <a:off x="1023938" y="992221"/>
          <a:ext cx="9720262" cy="36162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817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04B63-EB85-4DD5-A95C-27AB6A35A94A}"/>
              </a:ext>
            </a:extLst>
          </p:cNvPr>
          <p:cNvSpPr>
            <a:spLocks noGrp="1"/>
          </p:cNvSpPr>
          <p:nvPr>
            <p:ph type="title"/>
          </p:nvPr>
        </p:nvSpPr>
        <p:spPr/>
        <p:txBody>
          <a:bodyPr/>
          <a:lstStyle/>
          <a:p>
            <a:r>
              <a:rPr lang="en-US" dirty="0"/>
              <a:t>Learning Objectives </a:t>
            </a:r>
          </a:p>
        </p:txBody>
      </p:sp>
      <p:sp>
        <p:nvSpPr>
          <p:cNvPr id="3" name="Content Placeholder 2">
            <a:extLst>
              <a:ext uri="{FF2B5EF4-FFF2-40B4-BE49-F238E27FC236}">
                <a16:creationId xmlns:a16="http://schemas.microsoft.com/office/drawing/2014/main" id="{E9E5045C-08BE-43A6-B4D6-84D549C5DB85}"/>
              </a:ext>
            </a:extLst>
          </p:cNvPr>
          <p:cNvSpPr>
            <a:spLocks noGrp="1"/>
          </p:cNvSpPr>
          <p:nvPr>
            <p:ph idx="1"/>
          </p:nvPr>
        </p:nvSpPr>
        <p:spPr/>
        <p:txBody>
          <a:bodyPr/>
          <a:lstStyle/>
          <a:p>
            <a:r>
              <a:rPr lang="en-US" dirty="0"/>
              <a:t>Describe how anxiety disorders present. </a:t>
            </a:r>
          </a:p>
          <a:p>
            <a:r>
              <a:rPr lang="en-US" dirty="0"/>
              <a:t>Describe the epidemiology of anxiety disorders. </a:t>
            </a:r>
          </a:p>
          <a:p>
            <a:r>
              <a:rPr lang="en-US" dirty="0"/>
              <a:t>Describe comorbidity in relation to anxiety disorders. </a:t>
            </a:r>
          </a:p>
          <a:p>
            <a:r>
              <a:rPr lang="en-US" dirty="0"/>
              <a:t>Describe the etiology of anxiety disorders. </a:t>
            </a:r>
          </a:p>
          <a:p>
            <a:r>
              <a:rPr lang="en-US" dirty="0"/>
              <a:t>Describe treatment options for anxiety disorders. </a:t>
            </a:r>
          </a:p>
        </p:txBody>
      </p:sp>
    </p:spTree>
    <p:extLst>
      <p:ext uri="{BB962C8B-B14F-4D97-AF65-F5344CB8AC3E}">
        <p14:creationId xmlns:p14="http://schemas.microsoft.com/office/powerpoint/2010/main" val="2764389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4651A0E-F1C7-206F-7D3B-4EC2CF7381C8}"/>
              </a:ext>
            </a:extLst>
          </p:cNvPr>
          <p:cNvSpPr>
            <a:spLocks noGrp="1"/>
          </p:cNvSpPr>
          <p:nvPr>
            <p:ph type="title"/>
          </p:nvPr>
        </p:nvSpPr>
        <p:spPr/>
        <p:txBody>
          <a:bodyPr/>
          <a:lstStyle/>
          <a:p>
            <a:r>
              <a:rPr lang="en-US" b="1" dirty="0">
                <a:effectLst/>
              </a:rPr>
              <a:t>7.5. Treatment</a:t>
            </a:r>
            <a:endParaRPr lang="en-US" dirty="0"/>
          </a:p>
        </p:txBody>
      </p:sp>
      <p:sp>
        <p:nvSpPr>
          <p:cNvPr id="7" name="Text Placeholder 6">
            <a:extLst>
              <a:ext uri="{FF2B5EF4-FFF2-40B4-BE49-F238E27FC236}">
                <a16:creationId xmlns:a16="http://schemas.microsoft.com/office/drawing/2014/main" id="{35B79A2B-2FC7-37AE-4494-D86C41DB8B2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05961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229B6BD-9370-4905-9CFC-2008A1B33275}"/>
              </a:ext>
            </a:extLst>
          </p:cNvPr>
          <p:cNvSpPr>
            <a:spLocks noGrp="1"/>
          </p:cNvSpPr>
          <p:nvPr>
            <p:ph type="title"/>
          </p:nvPr>
        </p:nvSpPr>
        <p:spPr>
          <a:xfrm>
            <a:off x="643468" y="643467"/>
            <a:ext cx="3415612" cy="5571066"/>
          </a:xfrm>
        </p:spPr>
        <p:txBody>
          <a:bodyPr>
            <a:normAutofit/>
          </a:bodyPr>
          <a:lstStyle/>
          <a:p>
            <a:r>
              <a:rPr lang="en-US" sz="5000" dirty="0">
                <a:solidFill>
                  <a:srgbClr val="FFFFFF"/>
                </a:solidFill>
              </a:rPr>
              <a:t>Treatments for generalized anxiety disorder</a:t>
            </a:r>
          </a:p>
        </p:txBody>
      </p:sp>
      <p:graphicFrame>
        <p:nvGraphicFramePr>
          <p:cNvPr id="5" name="Content Placeholder 2" descr="Treatment types. ">
            <a:extLst>
              <a:ext uri="{FF2B5EF4-FFF2-40B4-BE49-F238E27FC236}">
                <a16:creationId xmlns:a16="http://schemas.microsoft.com/office/drawing/2014/main" id="{574CDE25-6E72-49BB-9F32-6FD9ED1BD3F9}"/>
              </a:ext>
            </a:extLst>
          </p:cNvPr>
          <p:cNvGraphicFramePr>
            <a:graphicFrameLocks noGrp="1"/>
          </p:cNvGraphicFramePr>
          <p:nvPr>
            <p:ph idx="1"/>
            <p:extLst>
              <p:ext uri="{D42A27DB-BD31-4B8C-83A1-F6EECF244321}">
                <p14:modId xmlns:p14="http://schemas.microsoft.com/office/powerpoint/2010/main" val="1337073020"/>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9806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8338D-4159-4551-8EF4-8C165BEB99CB}"/>
              </a:ext>
            </a:extLst>
          </p:cNvPr>
          <p:cNvSpPr>
            <a:spLocks noGrp="1"/>
          </p:cNvSpPr>
          <p:nvPr>
            <p:ph type="title"/>
          </p:nvPr>
        </p:nvSpPr>
        <p:spPr>
          <a:xfrm>
            <a:off x="1024128" y="585216"/>
            <a:ext cx="8018272" cy="1499616"/>
          </a:xfrm>
        </p:spPr>
        <p:txBody>
          <a:bodyPr>
            <a:normAutofit/>
          </a:bodyPr>
          <a:lstStyle/>
          <a:p>
            <a:r>
              <a:rPr lang="en-US" sz="5000" dirty="0"/>
              <a:t>Treatment for specific phobias	</a:t>
            </a:r>
          </a:p>
        </p:txBody>
      </p:sp>
      <p:sp>
        <p:nvSpPr>
          <p:cNvPr id="3" name="Content Placeholder 2">
            <a:extLst>
              <a:ext uri="{FF2B5EF4-FFF2-40B4-BE49-F238E27FC236}">
                <a16:creationId xmlns:a16="http://schemas.microsoft.com/office/drawing/2014/main" id="{8758EA94-6DC7-4F00-8AAD-DBE1E4BD0009}"/>
              </a:ext>
            </a:extLst>
          </p:cNvPr>
          <p:cNvSpPr>
            <a:spLocks noGrp="1"/>
          </p:cNvSpPr>
          <p:nvPr>
            <p:ph idx="1"/>
          </p:nvPr>
        </p:nvSpPr>
        <p:spPr>
          <a:xfrm>
            <a:off x="1024128" y="2286000"/>
            <a:ext cx="8018271" cy="4023360"/>
          </a:xfrm>
        </p:spPr>
        <p:txBody>
          <a:bodyPr>
            <a:normAutofit/>
          </a:bodyPr>
          <a:lstStyle/>
          <a:p>
            <a:pPr marL="0" indent="0">
              <a:buNone/>
            </a:pPr>
            <a:r>
              <a:rPr lang="en-US" sz="1900" dirty="0"/>
              <a:t>Exposure </a:t>
            </a:r>
            <a:r>
              <a:rPr lang="en-US" sz="1900" dirty="0">
                <a:sym typeface="Wingdings" panose="05000000000000000000" pitchFamily="2" charset="2"/>
              </a:rPr>
              <a:t> a method in which individuals are exposed to their feared stimuli in one of three ways</a:t>
            </a:r>
            <a:endParaRPr lang="en-US" sz="1900" dirty="0"/>
          </a:p>
          <a:p>
            <a:pPr marL="457200" indent="-457200">
              <a:buFont typeface="+mj-lt"/>
              <a:buAutoNum type="arabicPeriod"/>
            </a:pPr>
            <a:r>
              <a:rPr lang="en-US" sz="1900" dirty="0"/>
              <a:t>Systematic desensitization – utilizes relaxation strategies to help calm the individual as they are presented with the fearful object; based on a patient’s fear hierarchy </a:t>
            </a:r>
          </a:p>
          <a:p>
            <a:pPr marL="457200" indent="-457200">
              <a:buFont typeface="+mj-lt"/>
              <a:buAutoNum type="arabicPeriod"/>
            </a:pPr>
            <a:r>
              <a:rPr lang="en-US" sz="1900" dirty="0"/>
              <a:t>Flooding – repeatedly exposes the patient to their most feared object/subject; patients are at a greater risk of dropping out of treatment</a:t>
            </a:r>
          </a:p>
          <a:p>
            <a:pPr marL="457200" indent="-457200">
              <a:buFont typeface="+mj-lt"/>
              <a:buAutoNum type="arabicPeriod"/>
            </a:pPr>
            <a:r>
              <a:rPr lang="en-US" sz="1900" dirty="0"/>
              <a:t>Modelling – clinician approaches the feared object/subject while the patient observes and then the patient tries to do the same </a:t>
            </a:r>
          </a:p>
          <a:p>
            <a:pPr marL="0" indent="0">
              <a:buNone/>
            </a:pPr>
            <a:r>
              <a:rPr lang="en-US" sz="1900" dirty="0"/>
              <a:t>Exposure can be in-person (in vivo) or imagined (imaginal). Imaginal exposure is less effective. </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90768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5B4A9-F3F6-4B88-9ACE-8C3CBB406431}"/>
              </a:ext>
            </a:extLst>
          </p:cNvPr>
          <p:cNvSpPr>
            <a:spLocks noGrp="1"/>
          </p:cNvSpPr>
          <p:nvPr>
            <p:ph type="title"/>
          </p:nvPr>
        </p:nvSpPr>
        <p:spPr>
          <a:xfrm>
            <a:off x="1024128" y="585216"/>
            <a:ext cx="9720072" cy="1499616"/>
          </a:xfrm>
        </p:spPr>
        <p:txBody>
          <a:bodyPr>
            <a:normAutofit/>
          </a:bodyPr>
          <a:lstStyle/>
          <a:p>
            <a:r>
              <a:rPr lang="en-US" sz="5000" dirty="0"/>
              <a:t>Treatments fo</a:t>
            </a:r>
            <a:r>
              <a:rPr lang="en-US" dirty="0"/>
              <a:t>r </a:t>
            </a:r>
            <a:r>
              <a:rPr lang="en-US" b="1" dirty="0"/>
              <a:t>Agoraphobia</a:t>
            </a:r>
            <a:endParaRPr lang="en-US" sz="5000" dirty="0"/>
          </a:p>
        </p:txBody>
      </p:sp>
      <p:pic>
        <p:nvPicPr>
          <p:cNvPr id="7" name="Graphic 6" descr="Brain in head">
            <a:extLst>
              <a:ext uri="{FF2B5EF4-FFF2-40B4-BE49-F238E27FC236}">
                <a16:creationId xmlns:a16="http://schemas.microsoft.com/office/drawing/2014/main" id="{871D0496-D263-43A5-99FE-A5F1DA6C8BA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sp>
        <p:nvSpPr>
          <p:cNvPr id="12" name="Content Placeholder 2">
            <a:extLst>
              <a:ext uri="{FF2B5EF4-FFF2-40B4-BE49-F238E27FC236}">
                <a16:creationId xmlns:a16="http://schemas.microsoft.com/office/drawing/2014/main" id="{B049F580-3189-493F-94A6-B00C38D96916}"/>
              </a:ext>
            </a:extLst>
          </p:cNvPr>
          <p:cNvSpPr>
            <a:spLocks noGrp="1"/>
          </p:cNvSpPr>
          <p:nvPr>
            <p:ph idx="1"/>
          </p:nvPr>
        </p:nvSpPr>
        <p:spPr>
          <a:xfrm>
            <a:off x="5063613" y="2286000"/>
            <a:ext cx="5680587" cy="4023360"/>
          </a:xfrm>
        </p:spPr>
        <p:txBody>
          <a:bodyPr>
            <a:normAutofit/>
          </a:bodyPr>
          <a:lstStyle/>
          <a:p>
            <a:pPr>
              <a:buFont typeface="Arial" panose="020B0604020202020204" pitchFamily="34" charset="0"/>
              <a:buChar char="•"/>
            </a:pPr>
            <a:r>
              <a:rPr lang="en-US" dirty="0"/>
              <a:t> Exposure techniques are most effective, although they are less effective in providing complete relief (possibly because agoraphobia tends to be comorbid with panic disorder) </a:t>
            </a:r>
          </a:p>
          <a:p>
            <a:pPr>
              <a:buFont typeface="Arial" panose="020B0604020202020204" pitchFamily="34" charset="0"/>
              <a:buChar char="•"/>
            </a:pPr>
            <a:r>
              <a:rPr lang="en-US" dirty="0"/>
              <a:t> If present with panic disorder, a combination of CBT and exposure is effective</a:t>
            </a:r>
          </a:p>
          <a:p>
            <a:pPr>
              <a:buFont typeface="Arial" panose="020B0604020202020204" pitchFamily="34" charset="0"/>
              <a:buChar char="•"/>
            </a:pPr>
            <a:r>
              <a:rPr lang="en-US" dirty="0"/>
              <a:t> Without panic disorder, individuals benefit from group therapy paired with individual therapy (60-80% improvement rate)</a:t>
            </a:r>
          </a:p>
          <a:p>
            <a:pPr lvl="1">
              <a:buFont typeface="Arial" panose="020B0604020202020204" pitchFamily="34" charset="0"/>
              <a:buChar char="•"/>
            </a:pPr>
            <a:r>
              <a:rPr lang="en-US" dirty="0"/>
              <a:t>But there is a high relapse rate, so patients should attend long-term therapy or booster sessions</a:t>
            </a:r>
          </a:p>
        </p:txBody>
      </p:sp>
    </p:spTree>
    <p:extLst>
      <p:ext uri="{BB962C8B-B14F-4D97-AF65-F5344CB8AC3E}">
        <p14:creationId xmlns:p14="http://schemas.microsoft.com/office/powerpoint/2010/main" val="1854148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AE4C84F-7457-4662-AFA3-554A32B9C3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5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8">
            <a:extLst>
              <a:ext uri="{FF2B5EF4-FFF2-40B4-BE49-F238E27FC236}">
                <a16:creationId xmlns:a16="http://schemas.microsoft.com/office/drawing/2014/main" id="{9DF9B39E-8A25-4BC3-B3C0-ACD46B94E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457"/>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0C5D41-2825-4F3F-88D6-D70F7214AF73}"/>
              </a:ext>
            </a:extLst>
          </p:cNvPr>
          <p:cNvSpPr>
            <a:spLocks noGrp="1"/>
          </p:cNvSpPr>
          <p:nvPr>
            <p:ph type="title"/>
          </p:nvPr>
        </p:nvSpPr>
        <p:spPr>
          <a:xfrm>
            <a:off x="1024128" y="4971088"/>
            <a:ext cx="9720072" cy="1499616"/>
          </a:xfrm>
        </p:spPr>
        <p:txBody>
          <a:bodyPr>
            <a:normAutofit/>
          </a:bodyPr>
          <a:lstStyle/>
          <a:p>
            <a:r>
              <a:rPr lang="en-US" sz="5000" dirty="0">
                <a:solidFill>
                  <a:srgbClr val="FFFFFF"/>
                </a:solidFill>
              </a:rPr>
              <a:t>Treatments for social anxiety disorder</a:t>
            </a:r>
          </a:p>
        </p:txBody>
      </p:sp>
      <p:cxnSp>
        <p:nvCxnSpPr>
          <p:cNvPr id="21" name="Straight Connector 20">
            <a:extLst>
              <a:ext uri="{FF2B5EF4-FFF2-40B4-BE49-F238E27FC236}">
                <a16:creationId xmlns:a16="http://schemas.microsoft.com/office/drawing/2014/main" id="{BA91CE2E-0B4F-41F3-95F2-0EB7003685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5242273"/>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descr="Treatments include exposure, social skills training (e.g., modelling, corrective feedback, positive reinforcement), and cognitive restructuring. ">
            <a:extLst>
              <a:ext uri="{FF2B5EF4-FFF2-40B4-BE49-F238E27FC236}">
                <a16:creationId xmlns:a16="http://schemas.microsoft.com/office/drawing/2014/main" id="{88693BB9-08EC-4183-A684-4B05B315B461}"/>
              </a:ext>
            </a:extLst>
          </p:cNvPr>
          <p:cNvGraphicFramePr>
            <a:graphicFrameLocks noGrp="1"/>
          </p:cNvGraphicFramePr>
          <p:nvPr>
            <p:ph idx="1"/>
            <p:extLst>
              <p:ext uri="{D42A27DB-BD31-4B8C-83A1-F6EECF244321}">
                <p14:modId xmlns:p14="http://schemas.microsoft.com/office/powerpoint/2010/main" val="123923653"/>
              </p:ext>
            </p:extLst>
          </p:nvPr>
        </p:nvGraphicFramePr>
        <p:xfrm>
          <a:off x="642938" y="642938"/>
          <a:ext cx="10896600" cy="3355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9702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C9BE10-ABCB-4C36-873D-BFBE7E77014C}"/>
              </a:ext>
            </a:extLst>
          </p:cNvPr>
          <p:cNvSpPr>
            <a:spLocks noGrp="1"/>
          </p:cNvSpPr>
          <p:nvPr>
            <p:ph type="title"/>
          </p:nvPr>
        </p:nvSpPr>
        <p:spPr>
          <a:xfrm>
            <a:off x="643468" y="643467"/>
            <a:ext cx="3415612" cy="5571066"/>
          </a:xfrm>
        </p:spPr>
        <p:txBody>
          <a:bodyPr>
            <a:normAutofit/>
          </a:bodyPr>
          <a:lstStyle/>
          <a:p>
            <a:r>
              <a:rPr lang="en-US" sz="5000" dirty="0">
                <a:solidFill>
                  <a:srgbClr val="FFFFFF"/>
                </a:solidFill>
              </a:rPr>
              <a:t>Treatments for panic disorder</a:t>
            </a:r>
          </a:p>
        </p:txBody>
      </p:sp>
      <p:graphicFrame>
        <p:nvGraphicFramePr>
          <p:cNvPr id="14" name="Content Placeholder 2" descr="Treatment can include CBT, psychoeducation, self-monitoring, relaxation training, progressive muscle relaxation, cognitive restructuring, exposure, and/or pharmacological interventions.">
            <a:extLst>
              <a:ext uri="{FF2B5EF4-FFF2-40B4-BE49-F238E27FC236}">
                <a16:creationId xmlns:a16="http://schemas.microsoft.com/office/drawing/2014/main" id="{285327E1-9D30-4C4F-A2A3-1418F1F4E67F}"/>
              </a:ext>
            </a:extLst>
          </p:cNvPr>
          <p:cNvGraphicFramePr>
            <a:graphicFrameLocks noGrp="1"/>
          </p:cNvGraphicFramePr>
          <p:nvPr>
            <p:ph idx="1"/>
            <p:extLst>
              <p:ext uri="{D42A27DB-BD31-4B8C-83A1-F6EECF244321}">
                <p14:modId xmlns:p14="http://schemas.microsoft.com/office/powerpoint/2010/main" val="3126756450"/>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1913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B672E-BA1E-47FE-8F2E-D1004F0EFA51}"/>
              </a:ext>
            </a:extLst>
          </p:cNvPr>
          <p:cNvSpPr>
            <a:spLocks noGrp="1"/>
          </p:cNvSpPr>
          <p:nvPr>
            <p:ph type="title"/>
          </p:nvPr>
        </p:nvSpPr>
        <p:spPr/>
        <p:txBody>
          <a:bodyPr/>
          <a:lstStyle/>
          <a:p>
            <a:r>
              <a:rPr lang="en-US" dirty="0"/>
              <a:t>Chemicals to reduce panic</a:t>
            </a:r>
          </a:p>
        </p:txBody>
      </p:sp>
      <p:sp>
        <p:nvSpPr>
          <p:cNvPr id="3" name="Content Placeholder 2">
            <a:extLst>
              <a:ext uri="{FF2B5EF4-FFF2-40B4-BE49-F238E27FC236}">
                <a16:creationId xmlns:a16="http://schemas.microsoft.com/office/drawing/2014/main" id="{2AE6BB3A-94D2-4ED4-9BF2-E7C7ECD73DAF}"/>
              </a:ext>
            </a:extLst>
          </p:cNvPr>
          <p:cNvSpPr>
            <a:spLocks noGrp="1"/>
          </p:cNvSpPr>
          <p:nvPr>
            <p:ph idx="1"/>
          </p:nvPr>
        </p:nvSpPr>
        <p:spPr/>
        <p:txBody>
          <a:bodyPr/>
          <a:lstStyle/>
          <a:p>
            <a:r>
              <a:rPr lang="en-US" dirty="0"/>
              <a:t>9 minutes  Medications for Panic  </a:t>
            </a:r>
            <a:r>
              <a:rPr lang="en-US" dirty="0">
                <a:hlinkClick r:id="rId2"/>
              </a:rPr>
              <a:t>https://www.youtube.com/watch?v=fsky5WShpN8</a:t>
            </a:r>
            <a:r>
              <a:rPr lang="en-US" dirty="0"/>
              <a:t>  </a:t>
            </a:r>
          </a:p>
          <a:p>
            <a:r>
              <a:rPr lang="en-US" dirty="0"/>
              <a:t>4:20 medications  </a:t>
            </a:r>
            <a:r>
              <a:rPr lang="en-US" dirty="0">
                <a:hlinkClick r:id="rId3"/>
              </a:rPr>
              <a:t>https://www.youtube.com/watch?v=Hpf4oz11VJY</a:t>
            </a:r>
            <a:r>
              <a:rPr lang="en-US" dirty="0"/>
              <a:t>  </a:t>
            </a:r>
          </a:p>
          <a:p>
            <a:endParaRPr lang="en-US" dirty="0"/>
          </a:p>
          <a:p>
            <a:r>
              <a:rPr lang="en-US" dirty="0"/>
              <a:t>Natural sources of panic reduction  29 mins  </a:t>
            </a:r>
            <a:r>
              <a:rPr lang="en-US" dirty="0">
                <a:hlinkClick r:id="rId4"/>
              </a:rPr>
              <a:t>https://www.youtube.com/watch?v=KUhaEO108vs</a:t>
            </a:r>
            <a:r>
              <a:rPr lang="en-US" dirty="0"/>
              <a:t>  </a:t>
            </a:r>
          </a:p>
        </p:txBody>
      </p:sp>
    </p:spTree>
    <p:extLst>
      <p:ext uri="{BB962C8B-B14F-4D97-AF65-F5344CB8AC3E}">
        <p14:creationId xmlns:p14="http://schemas.microsoft.com/office/powerpoint/2010/main" val="1251425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8BD6F-C449-4214-9C9C-C3E9709FA524}"/>
              </a:ext>
            </a:extLst>
          </p:cNvPr>
          <p:cNvSpPr>
            <a:spLocks noGrp="1"/>
          </p:cNvSpPr>
          <p:nvPr>
            <p:ph type="title"/>
          </p:nvPr>
        </p:nvSpPr>
        <p:spPr/>
        <p:txBody>
          <a:bodyPr/>
          <a:lstStyle/>
          <a:p>
            <a:r>
              <a:rPr lang="en-US" dirty="0"/>
              <a:t>Handling panic</a:t>
            </a:r>
          </a:p>
        </p:txBody>
      </p:sp>
      <p:sp>
        <p:nvSpPr>
          <p:cNvPr id="3" name="Content Placeholder 2">
            <a:extLst>
              <a:ext uri="{FF2B5EF4-FFF2-40B4-BE49-F238E27FC236}">
                <a16:creationId xmlns:a16="http://schemas.microsoft.com/office/drawing/2014/main" id="{2AF3A46E-15D2-4127-AACA-5A2E90AAA5BA}"/>
              </a:ext>
            </a:extLst>
          </p:cNvPr>
          <p:cNvSpPr>
            <a:spLocks noGrp="1"/>
          </p:cNvSpPr>
          <p:nvPr>
            <p:ph idx="1"/>
          </p:nvPr>
        </p:nvSpPr>
        <p:spPr/>
        <p:txBody>
          <a:bodyPr/>
          <a:lstStyle/>
          <a:p>
            <a:r>
              <a:rPr lang="en-US" dirty="0"/>
              <a:t>22 mins  Panic Attack talk down  </a:t>
            </a:r>
            <a:r>
              <a:rPr lang="en-US" dirty="0">
                <a:hlinkClick r:id="rId2"/>
              </a:rPr>
              <a:t>https://www.youtube.com/watch?v=pJWY3Bkkaew</a:t>
            </a:r>
            <a:r>
              <a:rPr lang="en-US" dirty="0"/>
              <a:t>  </a:t>
            </a:r>
          </a:p>
          <a:p>
            <a:r>
              <a:rPr lang="en-US" dirty="0"/>
              <a:t>14 mins </a:t>
            </a:r>
            <a:r>
              <a:rPr lang="en-US" dirty="0">
                <a:hlinkClick r:id="rId3"/>
              </a:rPr>
              <a:t>https://www.youtube.com/watch?v=zTuX_ShUrw0</a:t>
            </a:r>
            <a:r>
              <a:rPr lang="en-US" dirty="0"/>
              <a:t> </a:t>
            </a:r>
          </a:p>
          <a:p>
            <a:endParaRPr lang="en-US" dirty="0"/>
          </a:p>
          <a:p>
            <a:r>
              <a:rPr lang="en-US" dirty="0"/>
              <a:t>Planning ahead</a:t>
            </a:r>
          </a:p>
          <a:p>
            <a:r>
              <a:rPr lang="en-US" dirty="0"/>
              <a:t>504 plans for kids in school</a:t>
            </a:r>
          </a:p>
          <a:p>
            <a:r>
              <a:rPr lang="en-US" dirty="0"/>
              <a:t>Earphones and playlists</a:t>
            </a:r>
          </a:p>
          <a:p>
            <a:r>
              <a:rPr lang="en-US" dirty="0"/>
              <a:t>Sensory check in, grounding in the moment</a:t>
            </a:r>
          </a:p>
          <a:p>
            <a:r>
              <a:rPr lang="en-US" dirty="0"/>
              <a:t>Earthing</a:t>
            </a:r>
          </a:p>
          <a:p>
            <a:endParaRPr lang="en-US" dirty="0"/>
          </a:p>
        </p:txBody>
      </p:sp>
    </p:spTree>
    <p:extLst>
      <p:ext uri="{BB962C8B-B14F-4D97-AF65-F5344CB8AC3E}">
        <p14:creationId xmlns:p14="http://schemas.microsoft.com/office/powerpoint/2010/main" val="1352729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44D13-78F0-43FF-B2C7-21B5BD800621}"/>
              </a:ext>
            </a:extLst>
          </p:cNvPr>
          <p:cNvSpPr>
            <a:spLocks noGrp="1"/>
          </p:cNvSpPr>
          <p:nvPr>
            <p:ph type="title"/>
          </p:nvPr>
        </p:nvSpPr>
        <p:spPr/>
        <p:txBody>
          <a:bodyPr/>
          <a:lstStyle/>
          <a:p>
            <a:r>
              <a:rPr lang="en-US" dirty="0"/>
              <a:t>Exposure therapy</a:t>
            </a:r>
          </a:p>
        </p:txBody>
      </p:sp>
      <p:sp>
        <p:nvSpPr>
          <p:cNvPr id="3" name="Content Placeholder 2">
            <a:extLst>
              <a:ext uri="{FF2B5EF4-FFF2-40B4-BE49-F238E27FC236}">
                <a16:creationId xmlns:a16="http://schemas.microsoft.com/office/drawing/2014/main" id="{480D0DCA-8551-4F68-ADFF-6D2DBB05668C}"/>
              </a:ext>
            </a:extLst>
          </p:cNvPr>
          <p:cNvSpPr>
            <a:spLocks noGrp="1"/>
          </p:cNvSpPr>
          <p:nvPr>
            <p:ph idx="1"/>
          </p:nvPr>
        </p:nvSpPr>
        <p:spPr/>
        <p:txBody>
          <a:bodyPr/>
          <a:lstStyle/>
          <a:p>
            <a:r>
              <a:rPr lang="en-US" dirty="0"/>
              <a:t>Cotton Balls and Aluminum Foil Exposure Therapy  20 years later  </a:t>
            </a:r>
            <a:r>
              <a:rPr lang="en-US" dirty="0">
                <a:hlinkClick r:id="rId2"/>
              </a:rPr>
              <a:t>https://www.youtube.com/watch?v=egBCKq91RHc</a:t>
            </a:r>
            <a:r>
              <a:rPr lang="en-US" dirty="0"/>
              <a:t>   4:49 </a:t>
            </a:r>
          </a:p>
          <a:p>
            <a:r>
              <a:rPr lang="en-US" dirty="0"/>
              <a:t>Maury’s worst tortures(olives)  10 mins  </a:t>
            </a:r>
            <a:r>
              <a:rPr lang="en-US" dirty="0">
                <a:hlinkClick r:id="rId3"/>
              </a:rPr>
              <a:t>https://www.youtube.com/watch?v=59Hq94Loq74</a:t>
            </a:r>
            <a:r>
              <a:rPr lang="en-US" dirty="0"/>
              <a:t> </a:t>
            </a:r>
          </a:p>
          <a:p>
            <a:r>
              <a:rPr lang="en-US" dirty="0"/>
              <a:t>11:34 Exposure Therapy process  </a:t>
            </a:r>
            <a:r>
              <a:rPr lang="en-US" dirty="0">
                <a:hlinkClick r:id="rId4"/>
              </a:rPr>
              <a:t>https://www.youtube.com/watch?v=n2rKVj75P3M</a:t>
            </a:r>
            <a:r>
              <a:rPr lang="en-US" dirty="0"/>
              <a:t> </a:t>
            </a:r>
          </a:p>
          <a:p>
            <a:r>
              <a:rPr lang="en-US" dirty="0"/>
              <a:t>6 mins Exposure Therapy myths  </a:t>
            </a:r>
            <a:r>
              <a:rPr lang="en-US" dirty="0">
                <a:hlinkClick r:id="rId5"/>
              </a:rPr>
              <a:t>https://www.youtube.com/watch?v=DYr0YY3NNko</a:t>
            </a:r>
            <a:r>
              <a:rPr lang="en-US" dirty="0"/>
              <a:t> </a:t>
            </a:r>
          </a:p>
          <a:p>
            <a:r>
              <a:rPr lang="en-US" dirty="0"/>
              <a:t>3 mins Exposure Therapy for TBI and PTSD  </a:t>
            </a:r>
            <a:r>
              <a:rPr lang="en-US" dirty="0">
                <a:hlinkClick r:id="rId6"/>
              </a:rPr>
              <a:t>https://www.youtube.com/watch?v=cHliqWrT6oo</a:t>
            </a:r>
            <a:r>
              <a:rPr lang="en-US" dirty="0"/>
              <a:t> </a:t>
            </a:r>
          </a:p>
        </p:txBody>
      </p:sp>
    </p:spTree>
    <p:extLst>
      <p:ext uri="{BB962C8B-B14F-4D97-AF65-F5344CB8AC3E}">
        <p14:creationId xmlns:p14="http://schemas.microsoft.com/office/powerpoint/2010/main" val="3919308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AA16E-4A5E-504B-ACA7-A2BF17826419}"/>
              </a:ext>
            </a:extLst>
          </p:cNvPr>
          <p:cNvSpPr>
            <a:spLocks noGrp="1"/>
          </p:cNvSpPr>
          <p:nvPr>
            <p:ph type="title"/>
          </p:nvPr>
        </p:nvSpPr>
        <p:spPr/>
        <p:txBody>
          <a:bodyPr/>
          <a:lstStyle/>
          <a:p>
            <a:r>
              <a:rPr lang="en-US" dirty="0"/>
              <a:t>Section 7.1 Review Questions</a:t>
            </a:r>
          </a:p>
        </p:txBody>
      </p:sp>
      <p:sp>
        <p:nvSpPr>
          <p:cNvPr id="3" name="Content Placeholder 2">
            <a:extLst>
              <a:ext uri="{FF2B5EF4-FFF2-40B4-BE49-F238E27FC236}">
                <a16:creationId xmlns:a16="http://schemas.microsoft.com/office/drawing/2014/main" id="{AF047926-F364-5030-6A7A-6587F3AD390D}"/>
              </a:ext>
            </a:extLst>
          </p:cNvPr>
          <p:cNvSpPr>
            <a:spLocks noGrp="1"/>
          </p:cNvSpPr>
          <p:nvPr>
            <p:ph idx="1"/>
          </p:nvPr>
        </p:nvSpPr>
        <p:spPr/>
        <p:txBody>
          <a:bodyPr>
            <a:normAutofit lnSpcReduction="10000"/>
          </a:bodyPr>
          <a:lstStyle/>
          <a:p>
            <a:pPr>
              <a:buFont typeface="+mj-lt"/>
              <a:buAutoNum type="arabicPeriod"/>
            </a:pPr>
            <a:r>
              <a:rPr lang="en-US" sz="2400" dirty="0"/>
              <a:t>What is the difference between fear and anxiety?</a:t>
            </a:r>
          </a:p>
          <a:p>
            <a:pPr>
              <a:buFont typeface="+mj-lt"/>
              <a:buAutoNum type="arabicPeriod"/>
            </a:pPr>
            <a:r>
              <a:rPr lang="en-US" sz="2400" dirty="0"/>
              <a:t>What are the key differences between generalized anxiety disorder and agoraphobia?</a:t>
            </a:r>
          </a:p>
          <a:p>
            <a:pPr>
              <a:buFont typeface="+mj-lt"/>
              <a:buAutoNum type="arabicPeriod"/>
            </a:pPr>
            <a:r>
              <a:rPr lang="en-US" sz="2400" dirty="0"/>
              <a:t>Individuals with social anxiety disorder will experience both physical and cognitive symptoms, particularly when presented with social interactions. What are these symptoms?</a:t>
            </a:r>
          </a:p>
          <a:p>
            <a:pPr>
              <a:buFont typeface="+mj-lt"/>
              <a:buAutoNum type="arabicPeriod"/>
            </a:pPr>
            <a:r>
              <a:rPr lang="en-US" sz="2400" dirty="0"/>
              <a:t>What are the common types of specific phobias?</a:t>
            </a:r>
          </a:p>
          <a:p>
            <a:pPr>
              <a:buFont typeface="+mj-lt"/>
              <a:buAutoNum type="arabicPeriod"/>
            </a:pPr>
            <a:r>
              <a:rPr lang="en-US" sz="2400" dirty="0"/>
              <a:t>What are the physical and cognitive symptoms observed during panic disorder?</a:t>
            </a:r>
          </a:p>
          <a:p>
            <a:pPr>
              <a:buFont typeface="+mj-lt"/>
              <a:buAutoNum type="arabicPeriod"/>
            </a:pPr>
            <a:r>
              <a:rPr lang="en-US" sz="2400" dirty="0"/>
              <a:t>What are the key components of panic disorder?</a:t>
            </a:r>
          </a:p>
          <a:p>
            <a:endParaRPr lang="en-US" sz="2400" dirty="0"/>
          </a:p>
        </p:txBody>
      </p:sp>
    </p:spTree>
    <p:extLst>
      <p:ext uri="{BB962C8B-B14F-4D97-AF65-F5344CB8AC3E}">
        <p14:creationId xmlns:p14="http://schemas.microsoft.com/office/powerpoint/2010/main" val="3793260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4651A0E-F1C7-206F-7D3B-4EC2CF7381C8}"/>
              </a:ext>
            </a:extLst>
          </p:cNvPr>
          <p:cNvSpPr>
            <a:spLocks noGrp="1"/>
          </p:cNvSpPr>
          <p:nvPr>
            <p:ph type="title"/>
          </p:nvPr>
        </p:nvSpPr>
        <p:spPr/>
        <p:txBody>
          <a:bodyPr/>
          <a:lstStyle/>
          <a:p>
            <a:r>
              <a:rPr lang="en-US" b="1" dirty="0">
                <a:effectLst/>
              </a:rPr>
              <a:t>7.1. Clinical Presentation</a:t>
            </a:r>
            <a:endParaRPr lang="en-US" dirty="0"/>
          </a:p>
        </p:txBody>
      </p:sp>
      <p:sp>
        <p:nvSpPr>
          <p:cNvPr id="7" name="Text Placeholder 6">
            <a:extLst>
              <a:ext uri="{FF2B5EF4-FFF2-40B4-BE49-F238E27FC236}">
                <a16:creationId xmlns:a16="http://schemas.microsoft.com/office/drawing/2014/main" id="{35B79A2B-2FC7-37AE-4494-D86C41DB8B2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538248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35D54-13CD-36DD-5FC3-8F0D08C238E8}"/>
              </a:ext>
            </a:extLst>
          </p:cNvPr>
          <p:cNvSpPr>
            <a:spLocks noGrp="1"/>
          </p:cNvSpPr>
          <p:nvPr>
            <p:ph type="title"/>
          </p:nvPr>
        </p:nvSpPr>
        <p:spPr/>
        <p:txBody>
          <a:bodyPr/>
          <a:lstStyle/>
          <a:p>
            <a:r>
              <a:rPr lang="en-US" dirty="0"/>
              <a:t>Section 7.2 Review Questions</a:t>
            </a:r>
          </a:p>
        </p:txBody>
      </p:sp>
      <p:sp>
        <p:nvSpPr>
          <p:cNvPr id="3" name="Content Placeholder 2">
            <a:extLst>
              <a:ext uri="{FF2B5EF4-FFF2-40B4-BE49-F238E27FC236}">
                <a16:creationId xmlns:a16="http://schemas.microsoft.com/office/drawing/2014/main" id="{E0494242-1D7B-D2CB-7AB7-B0414E62A85C}"/>
              </a:ext>
            </a:extLst>
          </p:cNvPr>
          <p:cNvSpPr>
            <a:spLocks noGrp="1"/>
          </p:cNvSpPr>
          <p:nvPr>
            <p:ph idx="1"/>
          </p:nvPr>
        </p:nvSpPr>
        <p:spPr/>
        <p:txBody>
          <a:bodyPr>
            <a:normAutofit/>
          </a:bodyPr>
          <a:lstStyle/>
          <a:p>
            <a:pPr>
              <a:buFont typeface="+mj-lt"/>
              <a:buAutoNum type="arabicPeriod"/>
            </a:pPr>
            <a:r>
              <a:rPr lang="en-US" sz="2800" dirty="0"/>
              <a:t>Create a table of the prevalence rates across the various anxiety related disorders. What are the differences between the disorders?</a:t>
            </a:r>
          </a:p>
          <a:p>
            <a:pPr>
              <a:buFont typeface="+mj-lt"/>
              <a:buAutoNum type="arabicPeriod"/>
            </a:pPr>
            <a:r>
              <a:rPr lang="en-US" sz="2800" dirty="0"/>
              <a:t>How do prevalence rates vary as a function of gender, race, nationality, and age?</a:t>
            </a:r>
          </a:p>
          <a:p>
            <a:endParaRPr lang="en-US" sz="2800" dirty="0"/>
          </a:p>
        </p:txBody>
      </p:sp>
    </p:spTree>
    <p:extLst>
      <p:ext uri="{BB962C8B-B14F-4D97-AF65-F5344CB8AC3E}">
        <p14:creationId xmlns:p14="http://schemas.microsoft.com/office/powerpoint/2010/main" val="3141159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BD637-399F-4C1E-2B9C-5E1A6FA1AE42}"/>
              </a:ext>
            </a:extLst>
          </p:cNvPr>
          <p:cNvSpPr>
            <a:spLocks noGrp="1"/>
          </p:cNvSpPr>
          <p:nvPr>
            <p:ph type="title"/>
          </p:nvPr>
        </p:nvSpPr>
        <p:spPr/>
        <p:txBody>
          <a:bodyPr/>
          <a:lstStyle/>
          <a:p>
            <a:r>
              <a:rPr lang="en-US" dirty="0"/>
              <a:t>Section 7.3 Review Questions</a:t>
            </a:r>
          </a:p>
        </p:txBody>
      </p:sp>
      <p:sp>
        <p:nvSpPr>
          <p:cNvPr id="3" name="Content Placeholder 2">
            <a:extLst>
              <a:ext uri="{FF2B5EF4-FFF2-40B4-BE49-F238E27FC236}">
                <a16:creationId xmlns:a16="http://schemas.microsoft.com/office/drawing/2014/main" id="{1B34F6EB-4E5D-FC31-2D98-FCEE4563D4D8}"/>
              </a:ext>
            </a:extLst>
          </p:cNvPr>
          <p:cNvSpPr>
            <a:spLocks noGrp="1"/>
          </p:cNvSpPr>
          <p:nvPr>
            <p:ph idx="1"/>
          </p:nvPr>
        </p:nvSpPr>
        <p:spPr/>
        <p:txBody>
          <a:bodyPr>
            <a:normAutofit/>
          </a:bodyPr>
          <a:lstStyle/>
          <a:p>
            <a:pPr>
              <a:buFont typeface="+mj-lt"/>
              <a:buAutoNum type="arabicPeriod"/>
            </a:pPr>
            <a:r>
              <a:rPr lang="en-US" sz="2800" dirty="0"/>
              <a:t>What other disorders commonly occur with specific anxiety related disorders and why?</a:t>
            </a:r>
          </a:p>
          <a:p>
            <a:pPr>
              <a:buFont typeface="+mj-lt"/>
              <a:buAutoNum type="arabicPeriod"/>
            </a:pPr>
            <a:r>
              <a:rPr lang="en-US" sz="2800" dirty="0"/>
              <a:t>What anxiety-related disorder has a high comorbidity with medical symptoms?</a:t>
            </a:r>
          </a:p>
          <a:p>
            <a:pPr>
              <a:buFont typeface="+mj-lt"/>
              <a:buAutoNum type="arabicPeriod"/>
            </a:pPr>
            <a:r>
              <a:rPr lang="en-US" sz="2800" dirty="0"/>
              <a:t>What is the relationship of the disorders with suicidal ideation and attempts/behaviors? Be specific.</a:t>
            </a:r>
          </a:p>
          <a:p>
            <a:endParaRPr lang="en-US" sz="2800" dirty="0"/>
          </a:p>
        </p:txBody>
      </p:sp>
    </p:spTree>
    <p:extLst>
      <p:ext uri="{BB962C8B-B14F-4D97-AF65-F5344CB8AC3E}">
        <p14:creationId xmlns:p14="http://schemas.microsoft.com/office/powerpoint/2010/main" val="1238802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520E2-79C0-62F6-4927-D2C9137F4871}"/>
              </a:ext>
            </a:extLst>
          </p:cNvPr>
          <p:cNvSpPr>
            <a:spLocks noGrp="1"/>
          </p:cNvSpPr>
          <p:nvPr>
            <p:ph type="title"/>
          </p:nvPr>
        </p:nvSpPr>
        <p:spPr/>
        <p:txBody>
          <a:bodyPr/>
          <a:lstStyle/>
          <a:p>
            <a:r>
              <a:rPr lang="en-US" dirty="0"/>
              <a:t>Section 7.4 Review Questions</a:t>
            </a:r>
          </a:p>
        </p:txBody>
      </p:sp>
      <p:sp>
        <p:nvSpPr>
          <p:cNvPr id="3" name="Content Placeholder 2">
            <a:extLst>
              <a:ext uri="{FF2B5EF4-FFF2-40B4-BE49-F238E27FC236}">
                <a16:creationId xmlns:a16="http://schemas.microsoft.com/office/drawing/2014/main" id="{B45DF381-41AB-8223-F7C7-0931628DFA9C}"/>
              </a:ext>
            </a:extLst>
          </p:cNvPr>
          <p:cNvSpPr>
            <a:spLocks noGrp="1"/>
          </p:cNvSpPr>
          <p:nvPr>
            <p:ph idx="1"/>
          </p:nvPr>
        </p:nvSpPr>
        <p:spPr/>
        <p:txBody>
          <a:bodyPr>
            <a:normAutofit/>
          </a:bodyPr>
          <a:lstStyle/>
          <a:p>
            <a:pPr>
              <a:buFont typeface="+mj-lt"/>
              <a:buAutoNum type="arabicPeriod"/>
            </a:pPr>
            <a:r>
              <a:rPr lang="en-US" sz="2400" dirty="0"/>
              <a:t>Discuss the biological etiology of panic disorders. What brain structures and neurotransmitters are involved?</a:t>
            </a:r>
          </a:p>
          <a:p>
            <a:pPr>
              <a:buFont typeface="+mj-lt"/>
              <a:buAutoNum type="arabicPeriod"/>
            </a:pPr>
            <a:r>
              <a:rPr lang="en-US" sz="2400" dirty="0"/>
              <a:t>How does the cognitive model explain the development and maintenance of anxiety related disorders?</a:t>
            </a:r>
          </a:p>
          <a:p>
            <a:pPr>
              <a:buFont typeface="+mj-lt"/>
              <a:buAutoNum type="arabicPeriod"/>
            </a:pPr>
            <a:r>
              <a:rPr lang="en-US" sz="2400" dirty="0"/>
              <a:t>What is the difference between emotion-focused and problem-focused coping strategies? How do these two coping strategies explain differences in anxiety related disorders?</a:t>
            </a:r>
          </a:p>
          <a:p>
            <a:pPr>
              <a:buFont typeface="+mj-lt"/>
              <a:buAutoNum type="arabicPeriod"/>
            </a:pPr>
            <a:r>
              <a:rPr lang="en-US" sz="2400" dirty="0"/>
              <a:t>What are the effects of prejudice and discrimination on the development of anxiety disorders?</a:t>
            </a:r>
          </a:p>
          <a:p>
            <a:endParaRPr lang="en-US" sz="2400" dirty="0"/>
          </a:p>
        </p:txBody>
      </p:sp>
    </p:spTree>
    <p:extLst>
      <p:ext uri="{BB962C8B-B14F-4D97-AF65-F5344CB8AC3E}">
        <p14:creationId xmlns:p14="http://schemas.microsoft.com/office/powerpoint/2010/main" val="4194444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B844F-580A-9EBE-FDC6-619840B4E4AE}"/>
              </a:ext>
            </a:extLst>
          </p:cNvPr>
          <p:cNvSpPr>
            <a:spLocks noGrp="1"/>
          </p:cNvSpPr>
          <p:nvPr>
            <p:ph type="title"/>
          </p:nvPr>
        </p:nvSpPr>
        <p:spPr/>
        <p:txBody>
          <a:bodyPr/>
          <a:lstStyle/>
          <a:p>
            <a:r>
              <a:rPr lang="en-US" dirty="0"/>
              <a:t>Section 7.5 Review Questions</a:t>
            </a:r>
          </a:p>
        </p:txBody>
      </p:sp>
      <p:sp>
        <p:nvSpPr>
          <p:cNvPr id="3" name="Content Placeholder 2">
            <a:extLst>
              <a:ext uri="{FF2B5EF4-FFF2-40B4-BE49-F238E27FC236}">
                <a16:creationId xmlns:a16="http://schemas.microsoft.com/office/drawing/2014/main" id="{802CE1D1-E2E8-5842-F43B-5EC4B32B60F9}"/>
              </a:ext>
            </a:extLst>
          </p:cNvPr>
          <p:cNvSpPr>
            <a:spLocks noGrp="1"/>
          </p:cNvSpPr>
          <p:nvPr>
            <p:ph idx="1"/>
          </p:nvPr>
        </p:nvSpPr>
        <p:spPr/>
        <p:txBody>
          <a:bodyPr>
            <a:normAutofit/>
          </a:bodyPr>
          <a:lstStyle/>
          <a:p>
            <a:pPr>
              <a:buFont typeface="+mj-lt"/>
              <a:buAutoNum type="arabicPeriod"/>
            </a:pPr>
            <a:r>
              <a:rPr lang="en-US" sz="2800" dirty="0"/>
              <a:t>Discuss the types of exposure treatments for individuals with anxiety disorders? Which are most effective? What have been some concerns with exposure treatment?</a:t>
            </a:r>
          </a:p>
          <a:p>
            <a:pPr>
              <a:buFont typeface="+mj-lt"/>
              <a:buAutoNum type="arabicPeriod"/>
            </a:pPr>
            <a:r>
              <a:rPr lang="en-US" sz="2800" dirty="0"/>
              <a:t>What is biofeedback? How is biofeedback used to treat anxiety related disorders?</a:t>
            </a:r>
          </a:p>
          <a:p>
            <a:pPr>
              <a:buFont typeface="+mj-lt"/>
              <a:buAutoNum type="arabicPeriod"/>
            </a:pPr>
            <a:r>
              <a:rPr lang="en-US" sz="2800" dirty="0"/>
              <a:t>What are the concerns with using pharmacological interventions in the treatment of anxiety disorders? Is there a time when it is helpful to use this treatment method?</a:t>
            </a:r>
          </a:p>
          <a:p>
            <a:endParaRPr lang="en-US" sz="2800" dirty="0"/>
          </a:p>
        </p:txBody>
      </p:sp>
    </p:spTree>
    <p:extLst>
      <p:ext uri="{BB962C8B-B14F-4D97-AF65-F5344CB8AC3E}">
        <p14:creationId xmlns:p14="http://schemas.microsoft.com/office/powerpoint/2010/main" val="362775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7A721E-268D-4A41-8CC4-E913917404C5}"/>
              </a:ext>
            </a:extLst>
          </p:cNvPr>
          <p:cNvSpPr>
            <a:spLocks noGrp="1"/>
          </p:cNvSpPr>
          <p:nvPr>
            <p:ph type="title"/>
          </p:nvPr>
        </p:nvSpPr>
        <p:spPr>
          <a:xfrm>
            <a:off x="1024128" y="585216"/>
            <a:ext cx="9720072" cy="1499616"/>
          </a:xfrm>
        </p:spPr>
        <p:txBody>
          <a:bodyPr>
            <a:normAutofit/>
          </a:bodyPr>
          <a:lstStyle/>
          <a:p>
            <a:r>
              <a:rPr lang="en-US" sz="5000"/>
              <a:t>Introduction</a:t>
            </a:r>
          </a:p>
        </p:txBody>
      </p:sp>
      <p:graphicFrame>
        <p:nvGraphicFramePr>
          <p:cNvPr id="18" name="Content Placeholder 4" descr="The hallmark of any anxiety disorder is the presence of &quot;excessive fear or anxiety related to behavioral disturbances&quot;. Fear is related to either a real or perceived threat. Anxiety is the anticipation of a future event. ">
            <a:extLst>
              <a:ext uri="{FF2B5EF4-FFF2-40B4-BE49-F238E27FC236}">
                <a16:creationId xmlns:a16="http://schemas.microsoft.com/office/drawing/2014/main" id="{05B35030-2ACE-447E-ADB4-1100AEB13B11}"/>
              </a:ext>
            </a:extLst>
          </p:cNvPr>
          <p:cNvGraphicFramePr>
            <a:graphicFrameLocks noGrp="1"/>
          </p:cNvGraphicFramePr>
          <p:nvPr>
            <p:ph idx="1"/>
            <p:extLst>
              <p:ext uri="{D42A27DB-BD31-4B8C-83A1-F6EECF244321}">
                <p14:modId xmlns:p14="http://schemas.microsoft.com/office/powerpoint/2010/main" val="215951639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976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ADA0E-3414-460A-87F3-7680FAA864E1}"/>
              </a:ext>
            </a:extLst>
          </p:cNvPr>
          <p:cNvSpPr>
            <a:spLocks noGrp="1"/>
          </p:cNvSpPr>
          <p:nvPr>
            <p:ph type="title"/>
          </p:nvPr>
        </p:nvSpPr>
        <p:spPr/>
        <p:txBody>
          <a:bodyPr/>
          <a:lstStyle/>
          <a:p>
            <a:r>
              <a:rPr lang="en-US" dirty="0"/>
              <a:t>Generalized Anxiety Disorder (GAD)</a:t>
            </a:r>
          </a:p>
        </p:txBody>
      </p:sp>
      <p:pic>
        <p:nvPicPr>
          <p:cNvPr id="6" name="Online Media 5" title="Generalized Anxiety Disorders">
            <a:hlinkClick r:id="" action="ppaction://media"/>
            <a:extLst>
              <a:ext uri="{FF2B5EF4-FFF2-40B4-BE49-F238E27FC236}">
                <a16:creationId xmlns:a16="http://schemas.microsoft.com/office/drawing/2014/main" id="{738CCFEA-772E-4C18-BE67-4E2626079520}"/>
              </a:ext>
            </a:extLst>
          </p:cNvPr>
          <p:cNvPicPr>
            <a:picLocks noGrp="1" noRot="1" noChangeAspect="1"/>
          </p:cNvPicPr>
          <p:nvPr>
            <p:ph idx="1"/>
            <a:videoFile r:link="rId1"/>
          </p:nvPr>
        </p:nvPicPr>
        <p:blipFill>
          <a:blip r:embed="rId4"/>
          <a:stretch>
            <a:fillRect/>
          </a:stretch>
        </p:blipFill>
        <p:spPr>
          <a:xfrm>
            <a:off x="5919019" y="1547853"/>
            <a:ext cx="5678488" cy="3762294"/>
          </a:xfrm>
          <a:prstGeom prst="rect">
            <a:avLst/>
          </a:prstGeom>
        </p:spPr>
      </p:pic>
      <p:sp>
        <p:nvSpPr>
          <p:cNvPr id="5" name="Text Placeholder 4">
            <a:extLst>
              <a:ext uri="{FF2B5EF4-FFF2-40B4-BE49-F238E27FC236}">
                <a16:creationId xmlns:a16="http://schemas.microsoft.com/office/drawing/2014/main" id="{CEA27C2F-C285-4260-BFCD-C202336FF54E}"/>
              </a:ext>
            </a:extLst>
          </p:cNvPr>
          <p:cNvSpPr>
            <a:spLocks noGrp="1"/>
          </p:cNvSpPr>
          <p:nvPr>
            <p:ph type="body" sz="half" idx="2"/>
          </p:nvPr>
        </p:nvSpPr>
        <p:spPr/>
        <p:txBody>
          <a:bodyPr/>
          <a:lstStyle/>
          <a:p>
            <a:pPr marL="285750" indent="-285750">
              <a:buFont typeface="Arial" panose="020B0604020202020204" pitchFamily="34" charset="0"/>
              <a:buChar char="•"/>
            </a:pPr>
            <a:r>
              <a:rPr lang="en-US" dirty="0"/>
              <a:t>Characterized by an underlying excessive anxiety and worry related to a wide range of events or activities and lasting for more days than not for at least six months. </a:t>
            </a:r>
          </a:p>
          <a:p>
            <a:pPr marL="285750" indent="-285750">
              <a:buFont typeface="Arial" panose="020B0604020202020204" pitchFamily="34" charset="0"/>
              <a:buChar char="•"/>
            </a:pPr>
            <a:r>
              <a:rPr lang="en-US" dirty="0"/>
              <a:t>Often unable to control their worry through various coping strategies, which directly interferes with their ability to engage in daily social and occupational tasks.</a:t>
            </a:r>
          </a:p>
          <a:p>
            <a:pPr marL="285750" indent="-285750">
              <a:buFont typeface="Arial" panose="020B0604020202020204" pitchFamily="34" charset="0"/>
              <a:buChar char="•"/>
            </a:pPr>
            <a:r>
              <a:rPr lang="en-US" dirty="0"/>
              <a:t>Three or more of the following somatic symptoms must be present in adults as well: restlessness, fatigue, difficultly concentrating, irritability, muscle tension, and problems sleeping (APA, 2022)</a:t>
            </a:r>
          </a:p>
        </p:txBody>
      </p:sp>
    </p:spTree>
    <p:extLst>
      <p:ext uri="{BB962C8B-B14F-4D97-AF65-F5344CB8AC3E}">
        <p14:creationId xmlns:p14="http://schemas.microsoft.com/office/powerpoint/2010/main" val="59489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F3F09-8169-488C-A19C-5AA850726000}"/>
              </a:ext>
            </a:extLst>
          </p:cNvPr>
          <p:cNvSpPr>
            <a:spLocks noGrp="1"/>
          </p:cNvSpPr>
          <p:nvPr>
            <p:ph type="title"/>
          </p:nvPr>
        </p:nvSpPr>
        <p:spPr/>
        <p:txBody>
          <a:bodyPr/>
          <a:lstStyle/>
          <a:p>
            <a:r>
              <a:rPr lang="en-US" dirty="0"/>
              <a:t>Specific Phobias</a:t>
            </a:r>
          </a:p>
        </p:txBody>
      </p:sp>
      <p:pic>
        <p:nvPicPr>
          <p:cNvPr id="6" name="Online Media 5" title="Phobias">
            <a:hlinkClick r:id="" action="ppaction://media"/>
            <a:extLst>
              <a:ext uri="{FF2B5EF4-FFF2-40B4-BE49-F238E27FC236}">
                <a16:creationId xmlns:a16="http://schemas.microsoft.com/office/drawing/2014/main" id="{3BDA7C67-1BC5-4787-8522-31BD18B9A080}"/>
              </a:ext>
            </a:extLst>
          </p:cNvPr>
          <p:cNvPicPr>
            <a:picLocks noGrp="1" noRot="1" noChangeAspect="1"/>
          </p:cNvPicPr>
          <p:nvPr>
            <p:ph idx="1"/>
            <a:videoFile r:link="rId1"/>
          </p:nvPr>
        </p:nvPicPr>
        <p:blipFill>
          <a:blip r:embed="rId4"/>
          <a:stretch>
            <a:fillRect/>
          </a:stretch>
        </p:blipFill>
        <p:spPr>
          <a:xfrm>
            <a:off x="5931310" y="1547853"/>
            <a:ext cx="5678488" cy="3762294"/>
          </a:xfrm>
          <a:prstGeom prst="rect">
            <a:avLst/>
          </a:prstGeom>
        </p:spPr>
      </p:pic>
      <p:sp>
        <p:nvSpPr>
          <p:cNvPr id="5" name="Text Placeholder 4">
            <a:extLst>
              <a:ext uri="{FF2B5EF4-FFF2-40B4-BE49-F238E27FC236}">
                <a16:creationId xmlns:a16="http://schemas.microsoft.com/office/drawing/2014/main" id="{BBED70DB-8BB9-4AD5-A89E-8A07E12BBEFC}"/>
              </a:ext>
            </a:extLst>
          </p:cNvPr>
          <p:cNvSpPr>
            <a:spLocks noGrp="1"/>
          </p:cNvSpPr>
          <p:nvPr>
            <p:ph type="body" sz="half" idx="2"/>
          </p:nvPr>
        </p:nvSpPr>
        <p:spPr/>
        <p:txBody>
          <a:bodyPr>
            <a:normAutofit lnSpcReduction="10000"/>
          </a:bodyPr>
          <a:lstStyle/>
          <a:p>
            <a:pPr marL="285750" indent="-285750">
              <a:buFont typeface="Arial" panose="020B0604020202020204" pitchFamily="34" charset="0"/>
              <a:buChar char="•"/>
            </a:pPr>
            <a:r>
              <a:rPr lang="en-US" dirty="0"/>
              <a:t>When an individual experiences anxiety related to a specific object or subject. </a:t>
            </a:r>
          </a:p>
          <a:p>
            <a:pPr marL="285750" indent="-285750">
              <a:buFont typeface="Arial" panose="020B0604020202020204" pitchFamily="34" charset="0"/>
              <a:buChar char="•"/>
            </a:pPr>
            <a:r>
              <a:rPr lang="en-US" dirty="0"/>
              <a:t>When individuals are face-to-face with their specific phobia, immediate fear is present, and the phobic object or situation is actively avoided or endured. </a:t>
            </a:r>
          </a:p>
          <a:p>
            <a:pPr marL="285750" indent="-285750">
              <a:buFont typeface="Arial" panose="020B0604020202020204" pitchFamily="34" charset="0"/>
              <a:buChar char="•"/>
            </a:pPr>
            <a:r>
              <a:rPr lang="en-US" dirty="0"/>
              <a:t>Nearly 75% of individuals with a specific phobia report fear in more than one object.</a:t>
            </a:r>
          </a:p>
          <a:p>
            <a:pPr marL="285750" indent="-285750">
              <a:buFont typeface="Arial" panose="020B0604020202020204" pitchFamily="34" charset="0"/>
              <a:buChar char="•"/>
            </a:pPr>
            <a:r>
              <a:rPr lang="en-US" dirty="0"/>
              <a:t>Among the most diagnosed specific phobias are animals, natural environment (height, storms, water), blood-injection-injury (needles, invasive medical procedures), or situational (airplanes, elevators, enclosed places). </a:t>
            </a:r>
          </a:p>
        </p:txBody>
      </p:sp>
    </p:spTree>
    <p:extLst>
      <p:ext uri="{BB962C8B-B14F-4D97-AF65-F5344CB8AC3E}">
        <p14:creationId xmlns:p14="http://schemas.microsoft.com/office/powerpoint/2010/main" val="356139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F249-5508-4D39-A79C-A162459F3647}"/>
              </a:ext>
            </a:extLst>
          </p:cNvPr>
          <p:cNvSpPr>
            <a:spLocks noGrp="1"/>
          </p:cNvSpPr>
          <p:nvPr>
            <p:ph type="title"/>
          </p:nvPr>
        </p:nvSpPr>
        <p:spPr/>
        <p:txBody>
          <a:bodyPr>
            <a:normAutofit/>
          </a:bodyPr>
          <a:lstStyle/>
          <a:p>
            <a:r>
              <a:rPr lang="en-US" dirty="0"/>
              <a:t>Phobia list :  </a:t>
            </a:r>
            <a:r>
              <a:rPr lang="en-US" dirty="0">
                <a:hlinkClick r:id="rId2"/>
              </a:rPr>
              <a:t>https://www.fearof.net/</a:t>
            </a:r>
            <a:r>
              <a:rPr lang="en-US" dirty="0"/>
              <a:t>  </a:t>
            </a:r>
            <a:br>
              <a:rPr lang="en-US" dirty="0"/>
            </a:br>
            <a:endParaRPr lang="en-US" dirty="0"/>
          </a:p>
        </p:txBody>
      </p:sp>
      <p:sp>
        <p:nvSpPr>
          <p:cNvPr id="3" name="Content Placeholder 2">
            <a:extLst>
              <a:ext uri="{FF2B5EF4-FFF2-40B4-BE49-F238E27FC236}">
                <a16:creationId xmlns:a16="http://schemas.microsoft.com/office/drawing/2014/main" id="{F2A88534-E97C-4806-8339-E241643EBC75}"/>
              </a:ext>
            </a:extLst>
          </p:cNvPr>
          <p:cNvSpPr>
            <a:spLocks noGrp="1"/>
          </p:cNvSpPr>
          <p:nvPr>
            <p:ph idx="1"/>
          </p:nvPr>
        </p:nvSpPr>
        <p:spPr>
          <a:xfrm>
            <a:off x="1024128" y="1828800"/>
            <a:ext cx="9720073" cy="4480560"/>
          </a:xfrm>
        </p:spPr>
        <p:txBody>
          <a:bodyPr>
            <a:normAutofit/>
          </a:bodyPr>
          <a:lstStyle/>
          <a:p>
            <a:r>
              <a:rPr lang="en-US" dirty="0" err="1">
                <a:solidFill>
                  <a:srgbClr val="1E6DAD"/>
                </a:solidFill>
                <a:latin typeface="Lato" panose="020F0502020204030203" pitchFamily="34" charset="0"/>
                <a:hlinkClick r:id="rId3"/>
              </a:rPr>
              <a:t>Achondroplasiaphobia</a:t>
            </a:r>
            <a:r>
              <a:rPr lang="en-US" dirty="0">
                <a:solidFill>
                  <a:srgbClr val="1E6DAD"/>
                </a:solidFill>
                <a:latin typeface="Lato" panose="020F0502020204030203" pitchFamily="34" charset="0"/>
                <a:hlinkClick r:id="rId3"/>
              </a:rPr>
              <a:t> – The fear of little people</a:t>
            </a:r>
            <a:r>
              <a:rPr lang="en-US" dirty="0">
                <a:solidFill>
                  <a:srgbClr val="333333"/>
                </a:solidFill>
                <a:latin typeface="Lato" panose="020F0502020204030203" pitchFamily="34" charset="0"/>
              </a:rPr>
              <a:t>. As they look differently.</a:t>
            </a:r>
          </a:p>
          <a:p>
            <a:endParaRPr lang="en-US" dirty="0"/>
          </a:p>
          <a:p>
            <a:r>
              <a:rPr lang="en-US" dirty="0">
                <a:solidFill>
                  <a:srgbClr val="2483D0"/>
                </a:solidFill>
                <a:latin typeface="Lato" panose="020F0502020204030203" pitchFamily="34" charset="0"/>
                <a:hlinkClick r:id="rId4" tooltip="Fear of Frogs Phobia – Ranidaphobia"/>
              </a:rPr>
              <a:t>Ranidaphobia – The fear of frogs</a:t>
            </a:r>
            <a:r>
              <a:rPr lang="en-US" dirty="0">
                <a:solidFill>
                  <a:srgbClr val="333333"/>
                </a:solidFill>
                <a:latin typeface="Lato" panose="020F0502020204030203" pitchFamily="34" charset="0"/>
              </a:rPr>
              <a:t>. Often caused by episodes from childhood.</a:t>
            </a:r>
          </a:p>
          <a:p>
            <a:r>
              <a:rPr lang="en-US" dirty="0" err="1">
                <a:solidFill>
                  <a:srgbClr val="1E6DAD"/>
                </a:solidFill>
                <a:latin typeface="Lato" panose="020F0502020204030203" pitchFamily="34" charset="0"/>
                <a:hlinkClick r:id="rId5" tooltip="Fear of Getting Rid of Stuff Phobia – Disposophobia"/>
              </a:rPr>
              <a:t>Disposophobia</a:t>
            </a:r>
            <a:r>
              <a:rPr lang="en-US" dirty="0">
                <a:solidFill>
                  <a:srgbClr val="1E6DAD"/>
                </a:solidFill>
                <a:latin typeface="Lato" panose="020F0502020204030203" pitchFamily="34" charset="0"/>
                <a:hlinkClick r:id="rId5" tooltip="Fear of Getting Rid of Stuff Phobia – Disposophobia"/>
              </a:rPr>
              <a:t> – The fear of getting rid of stuff</a:t>
            </a:r>
            <a:r>
              <a:rPr lang="en-US" dirty="0">
                <a:solidFill>
                  <a:srgbClr val="333333"/>
                </a:solidFill>
                <a:latin typeface="Lato" panose="020F0502020204030203" pitchFamily="34" charset="0"/>
              </a:rPr>
              <a:t> triggers extreme hoarding.</a:t>
            </a:r>
          </a:p>
          <a:p>
            <a:r>
              <a:rPr lang="en-US" dirty="0">
                <a:solidFill>
                  <a:srgbClr val="1E6DAD"/>
                </a:solidFill>
                <a:latin typeface="Lato" panose="020F0502020204030203" pitchFamily="34" charset="0"/>
                <a:hlinkClick r:id="rId6" tooltip="Fear of Talking on the Phone Phobia – Telephonophobia"/>
              </a:rPr>
              <a:t>Telephonophobia – The fear of talking on the phone</a:t>
            </a:r>
            <a:r>
              <a:rPr lang="en-US" dirty="0">
                <a:solidFill>
                  <a:srgbClr val="333333"/>
                </a:solidFill>
                <a:latin typeface="Lato" panose="020F0502020204030203" pitchFamily="34" charset="0"/>
              </a:rPr>
              <a:t>. </a:t>
            </a:r>
            <a:r>
              <a:rPr lang="en-US" dirty="0" err="1">
                <a:solidFill>
                  <a:srgbClr val="333333"/>
                </a:solidFill>
                <a:latin typeface="Lato" panose="020F0502020204030203" pitchFamily="34" charset="0"/>
              </a:rPr>
              <a:t>Phobics</a:t>
            </a:r>
            <a:r>
              <a:rPr lang="en-US" dirty="0">
                <a:solidFill>
                  <a:srgbClr val="333333"/>
                </a:solidFill>
                <a:latin typeface="Lato" panose="020F0502020204030203" pitchFamily="34" charset="0"/>
              </a:rPr>
              <a:t> prefer texting.</a:t>
            </a:r>
          </a:p>
          <a:p>
            <a:r>
              <a:rPr lang="en-US" dirty="0" err="1">
                <a:solidFill>
                  <a:srgbClr val="2483D0"/>
                </a:solidFill>
                <a:latin typeface="Lato" panose="020F0502020204030203" pitchFamily="34" charset="0"/>
                <a:hlinkClick r:id="rId7" tooltip="Fear of Food Phobia – Cibophobia"/>
              </a:rPr>
              <a:t>Cibophobia</a:t>
            </a:r>
            <a:r>
              <a:rPr lang="en-US" dirty="0">
                <a:solidFill>
                  <a:srgbClr val="2483D0"/>
                </a:solidFill>
                <a:latin typeface="Lato" panose="020F0502020204030203" pitchFamily="34" charset="0"/>
                <a:hlinkClick r:id="rId7" tooltip="Fear of Food Phobia – Cibophobia"/>
              </a:rPr>
              <a:t> – The fear of food</a:t>
            </a:r>
            <a:r>
              <a:rPr lang="en-US" dirty="0">
                <a:solidFill>
                  <a:srgbClr val="333333"/>
                </a:solidFill>
                <a:latin typeface="Lato" panose="020F0502020204030203" pitchFamily="34" charset="0"/>
              </a:rPr>
              <a:t>. The phobia may come from a bad episode while eating, like choking.</a:t>
            </a:r>
          </a:p>
          <a:p>
            <a:r>
              <a:rPr lang="en-US" dirty="0" err="1">
                <a:solidFill>
                  <a:srgbClr val="2483D0"/>
                </a:solidFill>
                <a:latin typeface="Lato" panose="020F0502020204030203" pitchFamily="34" charset="0"/>
                <a:hlinkClick r:id="rId8" tooltip="Fear of Cotton Balls Phobia – Sidonglobophobia"/>
              </a:rPr>
              <a:t>Sidonglobophobia</a:t>
            </a:r>
            <a:r>
              <a:rPr lang="en-US" dirty="0">
                <a:solidFill>
                  <a:srgbClr val="2483D0"/>
                </a:solidFill>
                <a:latin typeface="Lato" panose="020F0502020204030203" pitchFamily="34" charset="0"/>
                <a:hlinkClick r:id="rId8" tooltip="Fear of Cotton Balls Phobia – Sidonglobophobia"/>
              </a:rPr>
              <a:t> – The fear of cotton balls</a:t>
            </a:r>
            <a:r>
              <a:rPr lang="en-US" dirty="0">
                <a:solidFill>
                  <a:srgbClr val="333333"/>
                </a:solidFill>
                <a:latin typeface="Lato" panose="020F0502020204030203" pitchFamily="34" charset="0"/>
              </a:rPr>
              <a:t> or plastic foams. Oh that sound.</a:t>
            </a:r>
          </a:p>
          <a:p>
            <a:r>
              <a:rPr lang="en-US" dirty="0">
                <a:solidFill>
                  <a:srgbClr val="2483D0"/>
                </a:solidFill>
                <a:latin typeface="Lato" panose="020F0502020204030203" pitchFamily="34" charset="0"/>
                <a:hlinkClick r:id="rId9" tooltip="Fear of Vomiting Phobia – Emetophobia"/>
              </a:rPr>
              <a:t> Emetophobia – The fear of vomiting</a:t>
            </a:r>
            <a:r>
              <a:rPr lang="en-US" dirty="0">
                <a:solidFill>
                  <a:srgbClr val="333333"/>
                </a:solidFill>
                <a:latin typeface="Lato" panose="020F0502020204030203" pitchFamily="34" charset="0"/>
              </a:rPr>
              <a:t> and the fear of loss of your self control.</a:t>
            </a:r>
          </a:p>
          <a:p>
            <a:endParaRPr lang="en-US" dirty="0">
              <a:solidFill>
                <a:srgbClr val="333333"/>
              </a:solidFill>
              <a:latin typeface="Lato" panose="020F0502020204030203" pitchFamily="34" charset="0"/>
            </a:endParaRPr>
          </a:p>
          <a:p>
            <a:endParaRPr lang="en-US" dirty="0"/>
          </a:p>
        </p:txBody>
      </p:sp>
    </p:spTree>
    <p:extLst>
      <p:ext uri="{BB962C8B-B14F-4D97-AF65-F5344CB8AC3E}">
        <p14:creationId xmlns:p14="http://schemas.microsoft.com/office/powerpoint/2010/main" val="4269444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1AA2A-685F-496F-B729-C940468E1328}"/>
              </a:ext>
            </a:extLst>
          </p:cNvPr>
          <p:cNvSpPr>
            <a:spLocks noGrp="1"/>
          </p:cNvSpPr>
          <p:nvPr>
            <p:ph type="title"/>
          </p:nvPr>
        </p:nvSpPr>
        <p:spPr>
          <a:xfrm>
            <a:off x="1024128" y="585216"/>
            <a:ext cx="5902061" cy="1499616"/>
          </a:xfrm>
        </p:spPr>
        <p:txBody>
          <a:bodyPr>
            <a:normAutofit/>
          </a:bodyPr>
          <a:lstStyle/>
          <a:p>
            <a:r>
              <a:rPr lang="en-US" sz="5000"/>
              <a:t>Agoraphobia </a:t>
            </a:r>
          </a:p>
        </p:txBody>
      </p:sp>
      <p:sp>
        <p:nvSpPr>
          <p:cNvPr id="36" name="Content Placeholder 2">
            <a:extLst>
              <a:ext uri="{FF2B5EF4-FFF2-40B4-BE49-F238E27FC236}">
                <a16:creationId xmlns:a16="http://schemas.microsoft.com/office/drawing/2014/main" id="{85323D27-26DF-493F-B209-4826FC4D23B3}"/>
              </a:ext>
            </a:extLst>
          </p:cNvPr>
          <p:cNvSpPr>
            <a:spLocks noGrp="1"/>
          </p:cNvSpPr>
          <p:nvPr>
            <p:ph idx="1"/>
          </p:nvPr>
        </p:nvSpPr>
        <p:spPr>
          <a:xfrm>
            <a:off x="1024128" y="2286000"/>
            <a:ext cx="10682097" cy="3931920"/>
          </a:xfrm>
        </p:spPr>
        <p:txBody>
          <a:bodyPr>
            <a:normAutofit/>
          </a:bodyPr>
          <a:lstStyle/>
          <a:p>
            <a:pPr>
              <a:buFont typeface="Arial" panose="020B0604020202020204" pitchFamily="34" charset="0"/>
              <a:buChar char="•"/>
            </a:pPr>
            <a:r>
              <a:rPr lang="en-US" sz="2400" dirty="0"/>
              <a:t> Intense fear or anxiety triggered by two or more of the following: using public transportation such as planes, trains, ships, buses; being in large, open spaces such as parking lots or on bridges; being in enclosed spaces like stores or movie theaters; being in a crowd or standing in line; or being outside of the home alone.  </a:t>
            </a:r>
          </a:p>
          <a:p>
            <a:pPr>
              <a:buFont typeface="Arial" panose="020B0604020202020204" pitchFamily="34" charset="0"/>
              <a:buChar char="•"/>
            </a:pPr>
            <a:r>
              <a:rPr lang="en-US" sz="2400" dirty="0"/>
              <a:t>The individual fears or avoids these situations because they believe something terrible may occur and due to concern over not being able to escape or help not being available (APA, 2022). </a:t>
            </a:r>
          </a:p>
          <a:p>
            <a:pPr>
              <a:buFont typeface="Arial" panose="020B0604020202020204" pitchFamily="34" charset="0"/>
              <a:buChar char="•"/>
            </a:pPr>
            <a:r>
              <a:rPr lang="en-US" sz="2400" dirty="0"/>
              <a:t>The fear or anxiety is out of proportion to the actual danger they pose and has been present for at least six months.</a:t>
            </a:r>
          </a:p>
        </p:txBody>
      </p:sp>
    </p:spTree>
    <p:extLst>
      <p:ext uri="{BB962C8B-B14F-4D97-AF65-F5344CB8AC3E}">
        <p14:creationId xmlns:p14="http://schemas.microsoft.com/office/powerpoint/2010/main" val="527977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8522BD-8E91-46EF-BFFE-880FDBE45CE0}"/>
              </a:ext>
            </a:extLst>
          </p:cNvPr>
          <p:cNvSpPr>
            <a:spLocks noGrp="1"/>
          </p:cNvSpPr>
          <p:nvPr>
            <p:ph type="title"/>
          </p:nvPr>
        </p:nvSpPr>
        <p:spPr>
          <a:xfrm>
            <a:off x="633581" y="271480"/>
            <a:ext cx="3391900" cy="1629151"/>
          </a:xfrm>
        </p:spPr>
        <p:txBody>
          <a:bodyPr>
            <a:normAutofit/>
          </a:bodyPr>
          <a:lstStyle/>
          <a:p>
            <a:pPr algn="r"/>
            <a:r>
              <a:rPr lang="en-US" sz="5000" dirty="0">
                <a:solidFill>
                  <a:srgbClr val="FFFFFF"/>
                </a:solidFill>
              </a:rPr>
              <a:t>Social Anxiety Disorder </a:t>
            </a:r>
          </a:p>
        </p:txBody>
      </p:sp>
      <p:pic>
        <p:nvPicPr>
          <p:cNvPr id="5" name="Online Media 4" title="Social Anxiety">
            <a:hlinkClick r:id="" action="ppaction://media"/>
            <a:extLst>
              <a:ext uri="{FF2B5EF4-FFF2-40B4-BE49-F238E27FC236}">
                <a16:creationId xmlns:a16="http://schemas.microsoft.com/office/drawing/2014/main" id="{D6C647A6-3A03-4D67-AE4F-82409AF889F5}"/>
              </a:ext>
            </a:extLst>
          </p:cNvPr>
          <p:cNvPicPr>
            <a:picLocks noGrp="1" noRot="1" noChangeAspect="1"/>
          </p:cNvPicPr>
          <p:nvPr>
            <p:ph idx="1"/>
            <a:videoFile r:link="rId1"/>
          </p:nvPr>
        </p:nvPicPr>
        <p:blipFill>
          <a:blip r:embed="rId4"/>
          <a:stretch>
            <a:fillRect/>
          </a:stretch>
        </p:blipFill>
        <p:spPr>
          <a:xfrm>
            <a:off x="5255252" y="1545625"/>
            <a:ext cx="6305550" cy="3546475"/>
          </a:xfrm>
          <a:prstGeom prst="rect">
            <a:avLst/>
          </a:prstGeom>
        </p:spPr>
      </p:pic>
      <p:sp>
        <p:nvSpPr>
          <p:cNvPr id="4" name="TextBox 3">
            <a:extLst>
              <a:ext uri="{FF2B5EF4-FFF2-40B4-BE49-F238E27FC236}">
                <a16:creationId xmlns:a16="http://schemas.microsoft.com/office/drawing/2014/main" id="{CB99AA7D-67FA-4EC2-ADC4-D8152B7FDADD}"/>
              </a:ext>
            </a:extLst>
          </p:cNvPr>
          <p:cNvSpPr txBox="1"/>
          <p:nvPr/>
        </p:nvSpPr>
        <p:spPr>
          <a:xfrm>
            <a:off x="628814" y="1900631"/>
            <a:ext cx="3396667" cy="4678204"/>
          </a:xfrm>
          <a:prstGeom prst="rect">
            <a:avLst/>
          </a:prstGeom>
          <a:noFill/>
        </p:spPr>
        <p:txBody>
          <a:bodyPr wrap="square" rtlCol="0">
            <a:spAutoFit/>
          </a:bodyPr>
          <a:lstStyle/>
          <a:p>
            <a:pPr marL="285750" indent="-285750">
              <a:buFont typeface="Arial" panose="020B0604020202020204" pitchFamily="34" charset="0"/>
              <a:buChar char="•"/>
            </a:pPr>
            <a:r>
              <a:rPr lang="es-MX" sz="2000" dirty="0">
                <a:solidFill>
                  <a:schemeClr val="bg1"/>
                </a:solidFill>
              </a:rPr>
              <a:t>When an individual experiences </a:t>
            </a:r>
            <a:r>
              <a:rPr lang="es-MX" sz="2000" u="sng" dirty="0">
                <a:solidFill>
                  <a:schemeClr val="bg1"/>
                </a:solidFill>
              </a:rPr>
              <a:t>out-of-proportion</a:t>
            </a:r>
            <a:r>
              <a:rPr lang="es-MX" sz="2000" dirty="0">
                <a:solidFill>
                  <a:schemeClr val="bg1"/>
                </a:solidFill>
              </a:rPr>
              <a:t> levels of anxiety related to </a:t>
            </a:r>
            <a:r>
              <a:rPr lang="es-MX" sz="2000" u="sng" dirty="0">
                <a:solidFill>
                  <a:schemeClr val="bg1"/>
                </a:solidFill>
              </a:rPr>
              <a:t>social or performance situations</a:t>
            </a:r>
            <a:r>
              <a:rPr lang="es-MX" sz="2000" dirty="0">
                <a:solidFill>
                  <a:schemeClr val="bg1"/>
                </a:solidFill>
              </a:rPr>
              <a:t>, where there is a possibility that they </a:t>
            </a:r>
            <a:r>
              <a:rPr lang="en-US" sz="2000" dirty="0">
                <a:solidFill>
                  <a:schemeClr val="bg1"/>
                </a:solidFill>
              </a:rPr>
              <a:t>will</a:t>
            </a:r>
            <a:r>
              <a:rPr lang="es-MX" sz="2000" dirty="0">
                <a:solidFill>
                  <a:schemeClr val="bg1"/>
                </a:solidFill>
              </a:rPr>
              <a:t> be </a:t>
            </a:r>
            <a:r>
              <a:rPr lang="es-MX" sz="2000" dirty="0" err="1">
                <a:solidFill>
                  <a:schemeClr val="bg1"/>
                </a:solidFill>
              </a:rPr>
              <a:t>evaluated</a:t>
            </a:r>
            <a:r>
              <a:rPr lang="es-MX" sz="2000" dirty="0">
                <a:solidFill>
                  <a:schemeClr val="bg1"/>
                </a:solidFill>
              </a:rPr>
              <a:t> negatively.</a:t>
            </a:r>
          </a:p>
          <a:p>
            <a:pPr marL="285750" indent="-285750">
              <a:buFont typeface="Arial" panose="020B0604020202020204" pitchFamily="34" charset="0"/>
              <a:buChar char="•"/>
            </a:pPr>
            <a:r>
              <a:rPr lang="en-US" sz="2000" dirty="0">
                <a:solidFill>
                  <a:schemeClr val="bg1"/>
                </a:solidFill>
              </a:rPr>
              <a:t>Some individuals report feeling concerned that their anxiety symptoms will be obvious to others via blushing, stuttering, sweating, trembling, etc. </a:t>
            </a:r>
            <a:r>
              <a:rPr lang="es-MX" sz="2000" dirty="0">
                <a:solidFill>
                  <a:schemeClr val="bg1"/>
                </a:solidFill>
              </a:rPr>
              <a:t> </a:t>
            </a:r>
          </a:p>
          <a:p>
            <a:pPr marL="285750" indent="-285750">
              <a:buFont typeface="Arial" panose="020B0604020202020204" pitchFamily="34" charset="0"/>
              <a:buChar char="•"/>
            </a:pPr>
            <a:endParaRPr lang="es-MX" sz="2000" dirty="0">
              <a:solidFill>
                <a:schemeClr val="bg1"/>
              </a:solidFill>
            </a:endParaRPr>
          </a:p>
        </p:txBody>
      </p:sp>
    </p:spTree>
    <p:extLst>
      <p:ext uri="{BB962C8B-B14F-4D97-AF65-F5344CB8AC3E}">
        <p14:creationId xmlns:p14="http://schemas.microsoft.com/office/powerpoint/2010/main" val="327916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2242</Words>
  <Application>Microsoft Office PowerPoint</Application>
  <PresentationFormat>Widescreen</PresentationFormat>
  <Paragraphs>181</Paragraphs>
  <Slides>33</Slides>
  <Notes>5</Notes>
  <HiddenSlides>0</HiddenSlides>
  <MMClips>4</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Lato</vt:lpstr>
      <vt:lpstr>Tw Cen MT</vt:lpstr>
      <vt:lpstr>Tw Cen MT Condensed</vt:lpstr>
      <vt:lpstr>Wingdings</vt:lpstr>
      <vt:lpstr>Wingdings 3</vt:lpstr>
      <vt:lpstr>Integral</vt:lpstr>
      <vt:lpstr>Anxiety Disorders Module 7</vt:lpstr>
      <vt:lpstr>Learning Objectives </vt:lpstr>
      <vt:lpstr>7.1. Clinical Presentation</vt:lpstr>
      <vt:lpstr>Introduction</vt:lpstr>
      <vt:lpstr>Generalized Anxiety Disorder (GAD)</vt:lpstr>
      <vt:lpstr>Specific Phobias</vt:lpstr>
      <vt:lpstr>Phobia list :  https://www.fearof.net/   </vt:lpstr>
      <vt:lpstr>Agoraphobia </vt:lpstr>
      <vt:lpstr>Social Anxiety Disorder </vt:lpstr>
      <vt:lpstr>Panic Disorder F41.0</vt:lpstr>
      <vt:lpstr>7.2. Epidemiology</vt:lpstr>
      <vt:lpstr>Prevalence rates</vt:lpstr>
      <vt:lpstr>Prevalence rates</vt:lpstr>
      <vt:lpstr>7.3. Comorbidity</vt:lpstr>
      <vt:lpstr>Comorbidity</vt:lpstr>
      <vt:lpstr>7.4. Etiology</vt:lpstr>
      <vt:lpstr>Biological</vt:lpstr>
      <vt:lpstr>Psychological</vt:lpstr>
      <vt:lpstr>Sociocultural</vt:lpstr>
      <vt:lpstr>7.5. Treatment</vt:lpstr>
      <vt:lpstr>Treatments for generalized anxiety disorder</vt:lpstr>
      <vt:lpstr>Treatment for specific phobias </vt:lpstr>
      <vt:lpstr>Treatments for Agoraphobia</vt:lpstr>
      <vt:lpstr>Treatments for social anxiety disorder</vt:lpstr>
      <vt:lpstr>Treatments for panic disorder</vt:lpstr>
      <vt:lpstr>Chemicals to reduce panic</vt:lpstr>
      <vt:lpstr>Handling panic</vt:lpstr>
      <vt:lpstr>Exposure therapy</vt:lpstr>
      <vt:lpstr>Section 7.1 Review Questions</vt:lpstr>
      <vt:lpstr>Section 7.2 Review Questions</vt:lpstr>
      <vt:lpstr>Section 7.3 Review Questions</vt:lpstr>
      <vt:lpstr>Section 7.4 Review Questions</vt:lpstr>
      <vt:lpstr>Section 7.5 Review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Disorders Module 7</dc:title>
  <dc:creator>Madeleine Stewart</dc:creator>
  <cp:lastModifiedBy>Daffin, Lee William,Jr</cp:lastModifiedBy>
  <cp:revision>20</cp:revision>
  <dcterms:created xsi:type="dcterms:W3CDTF">2019-10-26T23:23:00Z</dcterms:created>
  <dcterms:modified xsi:type="dcterms:W3CDTF">2023-08-16T01:32:53Z</dcterms:modified>
</cp:coreProperties>
</file>