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279" r:id="rId3"/>
    <p:sldId id="257" r:id="rId4"/>
    <p:sldId id="258" r:id="rId5"/>
    <p:sldId id="259" r:id="rId6"/>
    <p:sldId id="260" r:id="rId7"/>
    <p:sldId id="278" r:id="rId8"/>
    <p:sldId id="261" r:id="rId9"/>
    <p:sldId id="262" r:id="rId10"/>
    <p:sldId id="263" r:id="rId11"/>
    <p:sldId id="264" r:id="rId12"/>
    <p:sldId id="265" r:id="rId13"/>
    <p:sldId id="266" r:id="rId14"/>
    <p:sldId id="267" r:id="rId15"/>
    <p:sldId id="268" r:id="rId16"/>
    <p:sldId id="269" r:id="rId17"/>
    <p:sldId id="271" r:id="rId18"/>
    <p:sldId id="270" r:id="rId19"/>
    <p:sldId id="272" r:id="rId20"/>
    <p:sldId id="273" r:id="rId21"/>
    <p:sldId id="274" r:id="rId22"/>
    <p:sldId id="275" r:id="rId23"/>
    <p:sldId id="276" r:id="rId24"/>
    <p:sldId id="27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6EF7C7-4E91-4AB6-A32F-E23FEF54CFB5}" v="2115" dt="2020-02-09T22:40:02.5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0761D6-58EE-4788-B4D8-6F861295938C}"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5142132E-BB2D-4C7B-8184-4EF018F11BA2}">
      <dgm:prSet/>
      <dgm:spPr/>
      <dgm:t>
        <a:bodyPr/>
        <a:lstStyle/>
        <a:p>
          <a:r>
            <a:rPr lang="en-US" b="0" i="0"/>
            <a:t>Symptoms occur </a:t>
          </a:r>
          <a:r>
            <a:rPr lang="en-US" b="1" i="0" u="sng"/>
            <a:t>within 3 months</a:t>
          </a:r>
          <a:r>
            <a:rPr lang="en-US" b="0" i="0"/>
            <a:t> of an identifiable stressor and cause significant distress and impairment </a:t>
          </a:r>
          <a:endParaRPr lang="en-US"/>
        </a:p>
      </dgm:t>
    </dgm:pt>
    <dgm:pt modelId="{93903CA3-3311-4D16-8EB7-60F96068C2D5}" type="parTrans" cxnId="{C448F119-9B1C-49EE-AD4A-DCD60CF5C288}">
      <dgm:prSet/>
      <dgm:spPr/>
      <dgm:t>
        <a:bodyPr/>
        <a:lstStyle/>
        <a:p>
          <a:endParaRPr lang="en-US"/>
        </a:p>
      </dgm:t>
    </dgm:pt>
    <dgm:pt modelId="{C63E5CA8-531D-482D-8724-5413EB49B331}" type="sibTrans" cxnId="{C448F119-9B1C-49EE-AD4A-DCD60CF5C288}">
      <dgm:prSet/>
      <dgm:spPr/>
      <dgm:t>
        <a:bodyPr/>
        <a:lstStyle/>
        <a:p>
          <a:endParaRPr lang="en-US"/>
        </a:p>
      </dgm:t>
    </dgm:pt>
    <dgm:pt modelId="{CF04DD9B-63B4-4504-806C-A847BD2B0140}">
      <dgm:prSet/>
      <dgm:spPr/>
      <dgm:t>
        <a:bodyPr/>
        <a:lstStyle/>
        <a:p>
          <a:r>
            <a:rPr lang="en-US" b="0" i="0"/>
            <a:t>Sometimes, abnormally extreme grief can count as an adjustment disorder.</a:t>
          </a:r>
          <a:endParaRPr lang="en-US"/>
        </a:p>
      </dgm:t>
    </dgm:pt>
    <dgm:pt modelId="{8A314EFA-9C49-420B-96EE-547BCD9DE117}" type="parTrans" cxnId="{8D18BFE4-1960-4AED-9F25-7757CBBF98DA}">
      <dgm:prSet/>
      <dgm:spPr/>
      <dgm:t>
        <a:bodyPr/>
        <a:lstStyle/>
        <a:p>
          <a:endParaRPr lang="en-US"/>
        </a:p>
      </dgm:t>
    </dgm:pt>
    <dgm:pt modelId="{08DC9339-7BFA-4C4F-884A-9536A5F2DEDB}" type="sibTrans" cxnId="{8D18BFE4-1960-4AED-9F25-7757CBBF98DA}">
      <dgm:prSet/>
      <dgm:spPr/>
      <dgm:t>
        <a:bodyPr/>
        <a:lstStyle/>
        <a:p>
          <a:endParaRPr lang="en-US"/>
        </a:p>
      </dgm:t>
    </dgm:pt>
    <dgm:pt modelId="{9300939D-1948-4334-A80F-3A71F385026F}">
      <dgm:prSet/>
      <dgm:spPr/>
      <dgm:t>
        <a:bodyPr/>
        <a:lstStyle/>
        <a:p>
          <a:r>
            <a:rPr lang="en-US" b="0" i="0"/>
            <a:t>Less intense than PTSD and ASD</a:t>
          </a:r>
          <a:endParaRPr lang="en-US"/>
        </a:p>
      </dgm:t>
    </dgm:pt>
    <dgm:pt modelId="{F02323D7-AACA-42FD-BE32-325A61A1FD23}" type="parTrans" cxnId="{CF41D608-7976-42C8-AA1F-11510BA4D652}">
      <dgm:prSet/>
      <dgm:spPr/>
      <dgm:t>
        <a:bodyPr/>
        <a:lstStyle/>
        <a:p>
          <a:endParaRPr lang="en-US"/>
        </a:p>
      </dgm:t>
    </dgm:pt>
    <dgm:pt modelId="{D9F15D9B-78A7-427F-AECF-E3483B83EE35}" type="sibTrans" cxnId="{CF41D608-7976-42C8-AA1F-11510BA4D652}">
      <dgm:prSet/>
      <dgm:spPr/>
      <dgm:t>
        <a:bodyPr/>
        <a:lstStyle/>
        <a:p>
          <a:endParaRPr lang="en-US"/>
        </a:p>
      </dgm:t>
    </dgm:pt>
    <dgm:pt modelId="{94935506-E8DD-4567-9427-AC868F19A98C}">
      <dgm:prSet/>
      <dgm:spPr/>
      <dgm:t>
        <a:bodyPr/>
        <a:lstStyle/>
        <a:p>
          <a:r>
            <a:rPr lang="en-US" b="0" i="0"/>
            <a:t>Must be classified “with” certain moods/behaviors unless “unspecified”:</a:t>
          </a:r>
          <a:endParaRPr lang="en-US"/>
        </a:p>
      </dgm:t>
    </dgm:pt>
    <dgm:pt modelId="{2A76602A-1975-462A-981A-80A356710C64}" type="parTrans" cxnId="{A0868AEB-0085-446B-A3A4-BDCB82EE286C}">
      <dgm:prSet/>
      <dgm:spPr/>
      <dgm:t>
        <a:bodyPr/>
        <a:lstStyle/>
        <a:p>
          <a:endParaRPr lang="en-US"/>
        </a:p>
      </dgm:t>
    </dgm:pt>
    <dgm:pt modelId="{9ED1C8AD-26E9-4666-BA6A-4C7F1DEF27B2}" type="sibTrans" cxnId="{A0868AEB-0085-446B-A3A4-BDCB82EE286C}">
      <dgm:prSet/>
      <dgm:spPr/>
      <dgm:t>
        <a:bodyPr/>
        <a:lstStyle/>
        <a:p>
          <a:endParaRPr lang="en-US"/>
        </a:p>
      </dgm:t>
    </dgm:pt>
    <dgm:pt modelId="{A503FCC4-A994-45CA-9068-1F39C04C3C26}">
      <dgm:prSet/>
      <dgm:spPr/>
      <dgm:t>
        <a:bodyPr/>
        <a:lstStyle/>
        <a:p>
          <a:r>
            <a:rPr lang="en-US" b="0" i="0"/>
            <a:t>With depressed mood</a:t>
          </a:r>
          <a:endParaRPr lang="en-US"/>
        </a:p>
      </dgm:t>
    </dgm:pt>
    <dgm:pt modelId="{62F83553-8BA7-4653-B53F-99F6611CF089}" type="parTrans" cxnId="{1D651234-A60B-4094-BA8F-8178AC5BBAEC}">
      <dgm:prSet/>
      <dgm:spPr/>
      <dgm:t>
        <a:bodyPr/>
        <a:lstStyle/>
        <a:p>
          <a:endParaRPr lang="en-US"/>
        </a:p>
      </dgm:t>
    </dgm:pt>
    <dgm:pt modelId="{04EB4AB4-5DA4-4458-8923-DDD4EDBC1E02}" type="sibTrans" cxnId="{1D651234-A60B-4094-BA8F-8178AC5BBAEC}">
      <dgm:prSet/>
      <dgm:spPr/>
      <dgm:t>
        <a:bodyPr/>
        <a:lstStyle/>
        <a:p>
          <a:endParaRPr lang="en-US"/>
        </a:p>
      </dgm:t>
    </dgm:pt>
    <dgm:pt modelId="{461D308D-980A-417F-99DA-E143CA363239}">
      <dgm:prSet/>
      <dgm:spPr/>
      <dgm:t>
        <a:bodyPr/>
        <a:lstStyle/>
        <a:p>
          <a:r>
            <a:rPr lang="en-US" b="0" i="0"/>
            <a:t>With anxiety</a:t>
          </a:r>
          <a:endParaRPr lang="en-US"/>
        </a:p>
      </dgm:t>
    </dgm:pt>
    <dgm:pt modelId="{4A97E82D-226B-4B84-B030-619BAE8D2EB2}" type="parTrans" cxnId="{58B8986D-3120-4C68-8542-CECD5104E3F2}">
      <dgm:prSet/>
      <dgm:spPr/>
      <dgm:t>
        <a:bodyPr/>
        <a:lstStyle/>
        <a:p>
          <a:endParaRPr lang="en-US"/>
        </a:p>
      </dgm:t>
    </dgm:pt>
    <dgm:pt modelId="{4EA89B39-57ED-480A-8E51-FE895DE55A95}" type="sibTrans" cxnId="{58B8986D-3120-4C68-8542-CECD5104E3F2}">
      <dgm:prSet/>
      <dgm:spPr/>
      <dgm:t>
        <a:bodyPr/>
        <a:lstStyle/>
        <a:p>
          <a:endParaRPr lang="en-US"/>
        </a:p>
      </dgm:t>
    </dgm:pt>
    <dgm:pt modelId="{42E68E00-568B-4158-981C-F3693A05EF6F}">
      <dgm:prSet/>
      <dgm:spPr/>
      <dgm:t>
        <a:bodyPr/>
        <a:lstStyle/>
        <a:p>
          <a:r>
            <a:rPr lang="en-US" b="0" i="0"/>
            <a:t>With mixed anxiety and depressed mood</a:t>
          </a:r>
          <a:endParaRPr lang="en-US"/>
        </a:p>
      </dgm:t>
    </dgm:pt>
    <dgm:pt modelId="{C7876AB5-DD76-4D0D-83D9-D95CC4195C55}" type="parTrans" cxnId="{9480D5CC-F4A4-4452-B3CB-B0045763F176}">
      <dgm:prSet/>
      <dgm:spPr/>
      <dgm:t>
        <a:bodyPr/>
        <a:lstStyle/>
        <a:p>
          <a:endParaRPr lang="en-US"/>
        </a:p>
      </dgm:t>
    </dgm:pt>
    <dgm:pt modelId="{5A24DBA1-CFDC-4B42-BE66-58463FEA25BE}" type="sibTrans" cxnId="{9480D5CC-F4A4-4452-B3CB-B0045763F176}">
      <dgm:prSet/>
      <dgm:spPr/>
      <dgm:t>
        <a:bodyPr/>
        <a:lstStyle/>
        <a:p>
          <a:endParaRPr lang="en-US"/>
        </a:p>
      </dgm:t>
    </dgm:pt>
    <dgm:pt modelId="{357F9091-84B5-4ABF-AF50-BD59172E0F1F}">
      <dgm:prSet/>
      <dgm:spPr/>
      <dgm:t>
        <a:bodyPr/>
        <a:lstStyle/>
        <a:p>
          <a:r>
            <a:rPr lang="en-US" b="0" i="0"/>
            <a:t>With disturbance of conduct</a:t>
          </a:r>
          <a:endParaRPr lang="en-US"/>
        </a:p>
      </dgm:t>
    </dgm:pt>
    <dgm:pt modelId="{89ED7D83-510A-444B-AE9F-8632D600D279}" type="parTrans" cxnId="{CADE4569-1F69-4AD5-A3F1-6E914A8D189D}">
      <dgm:prSet/>
      <dgm:spPr/>
      <dgm:t>
        <a:bodyPr/>
        <a:lstStyle/>
        <a:p>
          <a:endParaRPr lang="en-US"/>
        </a:p>
      </dgm:t>
    </dgm:pt>
    <dgm:pt modelId="{153E69FF-B88C-45B7-84D8-D1CF736F3DA6}" type="sibTrans" cxnId="{CADE4569-1F69-4AD5-A3F1-6E914A8D189D}">
      <dgm:prSet/>
      <dgm:spPr/>
      <dgm:t>
        <a:bodyPr/>
        <a:lstStyle/>
        <a:p>
          <a:endParaRPr lang="en-US"/>
        </a:p>
      </dgm:t>
    </dgm:pt>
    <dgm:pt modelId="{7EC1CDED-C01B-41DD-AF28-B71908B9A33B}">
      <dgm:prSet/>
      <dgm:spPr/>
      <dgm:t>
        <a:bodyPr/>
        <a:lstStyle/>
        <a:p>
          <a:r>
            <a:rPr lang="en-US" b="0" i="0"/>
            <a:t>With mixed disturbance of emotions and conduct</a:t>
          </a:r>
          <a:endParaRPr lang="en-US"/>
        </a:p>
      </dgm:t>
    </dgm:pt>
    <dgm:pt modelId="{8B02A34B-5092-40DE-A729-9837FA7D639E}" type="parTrans" cxnId="{70B281C8-D744-4E6F-BC64-FE87F831D686}">
      <dgm:prSet/>
      <dgm:spPr/>
      <dgm:t>
        <a:bodyPr/>
        <a:lstStyle/>
        <a:p>
          <a:endParaRPr lang="en-US"/>
        </a:p>
      </dgm:t>
    </dgm:pt>
    <dgm:pt modelId="{7D255E31-33E3-449E-B0ED-27CA299AF777}" type="sibTrans" cxnId="{70B281C8-D744-4E6F-BC64-FE87F831D686}">
      <dgm:prSet/>
      <dgm:spPr/>
      <dgm:t>
        <a:bodyPr/>
        <a:lstStyle/>
        <a:p>
          <a:endParaRPr lang="en-US"/>
        </a:p>
      </dgm:t>
    </dgm:pt>
    <dgm:pt modelId="{0B29CCA5-F5A2-4D61-B068-26739FFF4E44}" type="pres">
      <dgm:prSet presAssocID="{DE0761D6-58EE-4788-B4D8-6F861295938C}" presName="Name0" presStyleCnt="0">
        <dgm:presLayoutVars>
          <dgm:dir/>
          <dgm:animLvl val="lvl"/>
          <dgm:resizeHandles val="exact"/>
        </dgm:presLayoutVars>
      </dgm:prSet>
      <dgm:spPr/>
    </dgm:pt>
    <dgm:pt modelId="{DA30E505-E91E-4ED5-A42A-4F22CBB19B9D}" type="pres">
      <dgm:prSet presAssocID="{94935506-E8DD-4567-9427-AC868F19A98C}" presName="boxAndChildren" presStyleCnt="0"/>
      <dgm:spPr/>
    </dgm:pt>
    <dgm:pt modelId="{55BA9EF6-BB9A-4D9E-ADCC-1797D2855030}" type="pres">
      <dgm:prSet presAssocID="{94935506-E8DD-4567-9427-AC868F19A98C}" presName="parentTextBox" presStyleLbl="node1" presStyleIdx="0" presStyleCnt="3"/>
      <dgm:spPr/>
    </dgm:pt>
    <dgm:pt modelId="{CD894762-8566-43BA-A098-F78492CEB897}" type="pres">
      <dgm:prSet presAssocID="{94935506-E8DD-4567-9427-AC868F19A98C}" presName="entireBox" presStyleLbl="node1" presStyleIdx="0" presStyleCnt="3"/>
      <dgm:spPr/>
    </dgm:pt>
    <dgm:pt modelId="{B774CD13-A4D8-45A4-B226-76364BA44331}" type="pres">
      <dgm:prSet presAssocID="{94935506-E8DD-4567-9427-AC868F19A98C}" presName="descendantBox" presStyleCnt="0"/>
      <dgm:spPr/>
    </dgm:pt>
    <dgm:pt modelId="{93591DBE-D87A-4338-A88B-5EBCEDC07CC3}" type="pres">
      <dgm:prSet presAssocID="{A503FCC4-A994-45CA-9068-1F39C04C3C26}" presName="childTextBox" presStyleLbl="fgAccFollowNode1" presStyleIdx="0" presStyleCnt="6">
        <dgm:presLayoutVars>
          <dgm:bulletEnabled val="1"/>
        </dgm:presLayoutVars>
      </dgm:prSet>
      <dgm:spPr/>
    </dgm:pt>
    <dgm:pt modelId="{EABA589D-4A5C-48FC-BA84-35836F68DFBD}" type="pres">
      <dgm:prSet presAssocID="{461D308D-980A-417F-99DA-E143CA363239}" presName="childTextBox" presStyleLbl="fgAccFollowNode1" presStyleIdx="1" presStyleCnt="6">
        <dgm:presLayoutVars>
          <dgm:bulletEnabled val="1"/>
        </dgm:presLayoutVars>
      </dgm:prSet>
      <dgm:spPr/>
    </dgm:pt>
    <dgm:pt modelId="{0676E9A7-02E3-4DCA-BECA-3DD2E07F3E23}" type="pres">
      <dgm:prSet presAssocID="{42E68E00-568B-4158-981C-F3693A05EF6F}" presName="childTextBox" presStyleLbl="fgAccFollowNode1" presStyleIdx="2" presStyleCnt="6">
        <dgm:presLayoutVars>
          <dgm:bulletEnabled val="1"/>
        </dgm:presLayoutVars>
      </dgm:prSet>
      <dgm:spPr/>
    </dgm:pt>
    <dgm:pt modelId="{C0B80351-5FAF-4228-A5CC-382CFD03CE11}" type="pres">
      <dgm:prSet presAssocID="{357F9091-84B5-4ABF-AF50-BD59172E0F1F}" presName="childTextBox" presStyleLbl="fgAccFollowNode1" presStyleIdx="3" presStyleCnt="6">
        <dgm:presLayoutVars>
          <dgm:bulletEnabled val="1"/>
        </dgm:presLayoutVars>
      </dgm:prSet>
      <dgm:spPr/>
    </dgm:pt>
    <dgm:pt modelId="{A99E00C2-4F87-4E1B-B9D4-A9BF42698A69}" type="pres">
      <dgm:prSet presAssocID="{7EC1CDED-C01B-41DD-AF28-B71908B9A33B}" presName="childTextBox" presStyleLbl="fgAccFollowNode1" presStyleIdx="4" presStyleCnt="6">
        <dgm:presLayoutVars>
          <dgm:bulletEnabled val="1"/>
        </dgm:presLayoutVars>
      </dgm:prSet>
      <dgm:spPr/>
    </dgm:pt>
    <dgm:pt modelId="{75690261-3912-48F4-8287-2DD7C64D7D4E}" type="pres">
      <dgm:prSet presAssocID="{D9F15D9B-78A7-427F-AECF-E3483B83EE35}" presName="sp" presStyleCnt="0"/>
      <dgm:spPr/>
    </dgm:pt>
    <dgm:pt modelId="{0FF78F2F-09F3-4882-9BC5-FEB802EFF242}" type="pres">
      <dgm:prSet presAssocID="{9300939D-1948-4334-A80F-3A71F385026F}" presName="arrowAndChildren" presStyleCnt="0"/>
      <dgm:spPr/>
    </dgm:pt>
    <dgm:pt modelId="{811114EC-D460-415E-A606-61BFCED27F2A}" type="pres">
      <dgm:prSet presAssocID="{9300939D-1948-4334-A80F-3A71F385026F}" presName="parentTextArrow" presStyleLbl="node1" presStyleIdx="1" presStyleCnt="3"/>
      <dgm:spPr/>
    </dgm:pt>
    <dgm:pt modelId="{F9F4F05B-45EF-40B5-BF67-7982F957E041}" type="pres">
      <dgm:prSet presAssocID="{C63E5CA8-531D-482D-8724-5413EB49B331}" presName="sp" presStyleCnt="0"/>
      <dgm:spPr/>
    </dgm:pt>
    <dgm:pt modelId="{7E244FC8-1E03-4C44-8412-7AB6557D92B1}" type="pres">
      <dgm:prSet presAssocID="{5142132E-BB2D-4C7B-8184-4EF018F11BA2}" presName="arrowAndChildren" presStyleCnt="0"/>
      <dgm:spPr/>
    </dgm:pt>
    <dgm:pt modelId="{07DC0C75-FEFC-447A-8E15-B14FF3CBC19B}" type="pres">
      <dgm:prSet presAssocID="{5142132E-BB2D-4C7B-8184-4EF018F11BA2}" presName="parentTextArrow" presStyleLbl="node1" presStyleIdx="1" presStyleCnt="3"/>
      <dgm:spPr/>
    </dgm:pt>
    <dgm:pt modelId="{B32F5749-46B0-48D0-83DC-C564B3DF7021}" type="pres">
      <dgm:prSet presAssocID="{5142132E-BB2D-4C7B-8184-4EF018F11BA2}" presName="arrow" presStyleLbl="node1" presStyleIdx="2" presStyleCnt="3"/>
      <dgm:spPr/>
    </dgm:pt>
    <dgm:pt modelId="{F17EEBA7-143A-4442-A7E7-8C2CC9F0159A}" type="pres">
      <dgm:prSet presAssocID="{5142132E-BB2D-4C7B-8184-4EF018F11BA2}" presName="descendantArrow" presStyleCnt="0"/>
      <dgm:spPr/>
    </dgm:pt>
    <dgm:pt modelId="{915CBD5B-0CA1-4B1C-8E4B-0A5594C42543}" type="pres">
      <dgm:prSet presAssocID="{CF04DD9B-63B4-4504-806C-A847BD2B0140}" presName="childTextArrow" presStyleLbl="fgAccFollowNode1" presStyleIdx="5" presStyleCnt="6">
        <dgm:presLayoutVars>
          <dgm:bulletEnabled val="1"/>
        </dgm:presLayoutVars>
      </dgm:prSet>
      <dgm:spPr/>
    </dgm:pt>
  </dgm:ptLst>
  <dgm:cxnLst>
    <dgm:cxn modelId="{CF41D608-7976-42C8-AA1F-11510BA4D652}" srcId="{DE0761D6-58EE-4788-B4D8-6F861295938C}" destId="{9300939D-1948-4334-A80F-3A71F385026F}" srcOrd="1" destOrd="0" parTransId="{F02323D7-AACA-42FD-BE32-325A61A1FD23}" sibTransId="{D9F15D9B-78A7-427F-AECF-E3483B83EE35}"/>
    <dgm:cxn modelId="{26B98811-D100-48BB-B702-48D6E1492FC8}" type="presOf" srcId="{7EC1CDED-C01B-41DD-AF28-B71908B9A33B}" destId="{A99E00C2-4F87-4E1B-B9D4-A9BF42698A69}" srcOrd="0" destOrd="0" presId="urn:microsoft.com/office/officeart/2005/8/layout/process4"/>
    <dgm:cxn modelId="{BD1BF912-1549-46A9-A548-69F54D6FB1F9}" type="presOf" srcId="{461D308D-980A-417F-99DA-E143CA363239}" destId="{EABA589D-4A5C-48FC-BA84-35836F68DFBD}" srcOrd="0" destOrd="0" presId="urn:microsoft.com/office/officeart/2005/8/layout/process4"/>
    <dgm:cxn modelId="{FE514A15-26DC-4FEC-ABB8-B36347DA275D}" type="presOf" srcId="{CF04DD9B-63B4-4504-806C-A847BD2B0140}" destId="{915CBD5B-0CA1-4B1C-8E4B-0A5594C42543}" srcOrd="0" destOrd="0" presId="urn:microsoft.com/office/officeart/2005/8/layout/process4"/>
    <dgm:cxn modelId="{C448F119-9B1C-49EE-AD4A-DCD60CF5C288}" srcId="{DE0761D6-58EE-4788-B4D8-6F861295938C}" destId="{5142132E-BB2D-4C7B-8184-4EF018F11BA2}" srcOrd="0" destOrd="0" parTransId="{93903CA3-3311-4D16-8EB7-60F96068C2D5}" sibTransId="{C63E5CA8-531D-482D-8724-5413EB49B331}"/>
    <dgm:cxn modelId="{1D651234-A60B-4094-BA8F-8178AC5BBAEC}" srcId="{94935506-E8DD-4567-9427-AC868F19A98C}" destId="{A503FCC4-A994-45CA-9068-1F39C04C3C26}" srcOrd="0" destOrd="0" parTransId="{62F83553-8BA7-4653-B53F-99F6611CF089}" sibTransId="{04EB4AB4-5DA4-4458-8923-DDD4EDBC1E02}"/>
    <dgm:cxn modelId="{D6C26E35-3E17-4EDC-B02F-9C1545AD15B8}" type="presOf" srcId="{DE0761D6-58EE-4788-B4D8-6F861295938C}" destId="{0B29CCA5-F5A2-4D61-B068-26739FFF4E44}" srcOrd="0" destOrd="0" presId="urn:microsoft.com/office/officeart/2005/8/layout/process4"/>
    <dgm:cxn modelId="{16036069-B02A-4203-989D-2F464B539CA1}" type="presOf" srcId="{357F9091-84B5-4ABF-AF50-BD59172E0F1F}" destId="{C0B80351-5FAF-4228-A5CC-382CFD03CE11}" srcOrd="0" destOrd="0" presId="urn:microsoft.com/office/officeart/2005/8/layout/process4"/>
    <dgm:cxn modelId="{CADE4569-1F69-4AD5-A3F1-6E914A8D189D}" srcId="{94935506-E8DD-4567-9427-AC868F19A98C}" destId="{357F9091-84B5-4ABF-AF50-BD59172E0F1F}" srcOrd="3" destOrd="0" parTransId="{89ED7D83-510A-444B-AE9F-8632D600D279}" sibTransId="{153E69FF-B88C-45B7-84D8-D1CF736F3DA6}"/>
    <dgm:cxn modelId="{58B8986D-3120-4C68-8542-CECD5104E3F2}" srcId="{94935506-E8DD-4567-9427-AC868F19A98C}" destId="{461D308D-980A-417F-99DA-E143CA363239}" srcOrd="1" destOrd="0" parTransId="{4A97E82D-226B-4B84-B030-619BAE8D2EB2}" sibTransId="{4EA89B39-57ED-480A-8E51-FE895DE55A95}"/>
    <dgm:cxn modelId="{D3D61755-121E-46FD-AD94-18DB7BEA3748}" type="presOf" srcId="{94935506-E8DD-4567-9427-AC868F19A98C}" destId="{55BA9EF6-BB9A-4D9E-ADCC-1797D2855030}" srcOrd="0" destOrd="0" presId="urn:microsoft.com/office/officeart/2005/8/layout/process4"/>
    <dgm:cxn modelId="{D3BCE35A-97D3-412A-8CA9-64FAE817881F}" type="presOf" srcId="{A503FCC4-A994-45CA-9068-1F39C04C3C26}" destId="{93591DBE-D87A-4338-A88B-5EBCEDC07CC3}" srcOrd="0" destOrd="0" presId="urn:microsoft.com/office/officeart/2005/8/layout/process4"/>
    <dgm:cxn modelId="{C26AE59C-5093-485E-8492-38F2BB2FE39C}" type="presOf" srcId="{9300939D-1948-4334-A80F-3A71F385026F}" destId="{811114EC-D460-415E-A606-61BFCED27F2A}" srcOrd="0" destOrd="0" presId="urn:microsoft.com/office/officeart/2005/8/layout/process4"/>
    <dgm:cxn modelId="{BA7EAF9D-5F89-46EE-BB63-C7334F5EB773}" type="presOf" srcId="{5142132E-BB2D-4C7B-8184-4EF018F11BA2}" destId="{B32F5749-46B0-48D0-83DC-C564B3DF7021}" srcOrd="1" destOrd="0" presId="urn:microsoft.com/office/officeart/2005/8/layout/process4"/>
    <dgm:cxn modelId="{DDA531A0-1191-4689-8522-DE2D1D6E9D78}" type="presOf" srcId="{42E68E00-568B-4158-981C-F3693A05EF6F}" destId="{0676E9A7-02E3-4DCA-BECA-3DD2E07F3E23}" srcOrd="0" destOrd="0" presId="urn:microsoft.com/office/officeart/2005/8/layout/process4"/>
    <dgm:cxn modelId="{94668FC1-1274-492A-9B17-723263572826}" type="presOf" srcId="{94935506-E8DD-4567-9427-AC868F19A98C}" destId="{CD894762-8566-43BA-A098-F78492CEB897}" srcOrd="1" destOrd="0" presId="urn:microsoft.com/office/officeart/2005/8/layout/process4"/>
    <dgm:cxn modelId="{EABEC5C6-B1C6-4FAB-8F43-37C8991B44A7}" type="presOf" srcId="{5142132E-BB2D-4C7B-8184-4EF018F11BA2}" destId="{07DC0C75-FEFC-447A-8E15-B14FF3CBC19B}" srcOrd="0" destOrd="0" presId="urn:microsoft.com/office/officeart/2005/8/layout/process4"/>
    <dgm:cxn modelId="{70B281C8-D744-4E6F-BC64-FE87F831D686}" srcId="{94935506-E8DD-4567-9427-AC868F19A98C}" destId="{7EC1CDED-C01B-41DD-AF28-B71908B9A33B}" srcOrd="4" destOrd="0" parTransId="{8B02A34B-5092-40DE-A729-9837FA7D639E}" sibTransId="{7D255E31-33E3-449E-B0ED-27CA299AF777}"/>
    <dgm:cxn modelId="{9480D5CC-F4A4-4452-B3CB-B0045763F176}" srcId="{94935506-E8DD-4567-9427-AC868F19A98C}" destId="{42E68E00-568B-4158-981C-F3693A05EF6F}" srcOrd="2" destOrd="0" parTransId="{C7876AB5-DD76-4D0D-83D9-D95CC4195C55}" sibTransId="{5A24DBA1-CFDC-4B42-BE66-58463FEA25BE}"/>
    <dgm:cxn modelId="{8D18BFE4-1960-4AED-9F25-7757CBBF98DA}" srcId="{5142132E-BB2D-4C7B-8184-4EF018F11BA2}" destId="{CF04DD9B-63B4-4504-806C-A847BD2B0140}" srcOrd="0" destOrd="0" parTransId="{8A314EFA-9C49-420B-96EE-547BCD9DE117}" sibTransId="{08DC9339-7BFA-4C4F-884A-9536A5F2DEDB}"/>
    <dgm:cxn modelId="{A0868AEB-0085-446B-A3A4-BDCB82EE286C}" srcId="{DE0761D6-58EE-4788-B4D8-6F861295938C}" destId="{94935506-E8DD-4567-9427-AC868F19A98C}" srcOrd="2" destOrd="0" parTransId="{2A76602A-1975-462A-981A-80A356710C64}" sibTransId="{9ED1C8AD-26E9-4666-BA6A-4C7F1DEF27B2}"/>
    <dgm:cxn modelId="{8D7A6354-CB1D-4E83-9D82-7DFBEBC1BE09}" type="presParOf" srcId="{0B29CCA5-F5A2-4D61-B068-26739FFF4E44}" destId="{DA30E505-E91E-4ED5-A42A-4F22CBB19B9D}" srcOrd="0" destOrd="0" presId="urn:microsoft.com/office/officeart/2005/8/layout/process4"/>
    <dgm:cxn modelId="{FA1A57EB-C5F0-480C-BF7B-87F9EBED640E}" type="presParOf" srcId="{DA30E505-E91E-4ED5-A42A-4F22CBB19B9D}" destId="{55BA9EF6-BB9A-4D9E-ADCC-1797D2855030}" srcOrd="0" destOrd="0" presId="urn:microsoft.com/office/officeart/2005/8/layout/process4"/>
    <dgm:cxn modelId="{D132158C-FD76-4BA1-8AD4-EA6786734788}" type="presParOf" srcId="{DA30E505-E91E-4ED5-A42A-4F22CBB19B9D}" destId="{CD894762-8566-43BA-A098-F78492CEB897}" srcOrd="1" destOrd="0" presId="urn:microsoft.com/office/officeart/2005/8/layout/process4"/>
    <dgm:cxn modelId="{44AAC0A6-EEE5-4934-B3AA-4EE92D7A7FFB}" type="presParOf" srcId="{DA30E505-E91E-4ED5-A42A-4F22CBB19B9D}" destId="{B774CD13-A4D8-45A4-B226-76364BA44331}" srcOrd="2" destOrd="0" presId="urn:microsoft.com/office/officeart/2005/8/layout/process4"/>
    <dgm:cxn modelId="{8792CCD5-AAE1-4BE0-93C9-3FBACACB9D8A}" type="presParOf" srcId="{B774CD13-A4D8-45A4-B226-76364BA44331}" destId="{93591DBE-D87A-4338-A88B-5EBCEDC07CC3}" srcOrd="0" destOrd="0" presId="urn:microsoft.com/office/officeart/2005/8/layout/process4"/>
    <dgm:cxn modelId="{383B42E3-37A0-48AA-AF98-40D548251D51}" type="presParOf" srcId="{B774CD13-A4D8-45A4-B226-76364BA44331}" destId="{EABA589D-4A5C-48FC-BA84-35836F68DFBD}" srcOrd="1" destOrd="0" presId="urn:microsoft.com/office/officeart/2005/8/layout/process4"/>
    <dgm:cxn modelId="{D08892F1-F824-49B4-B63D-023F1AD5ECF6}" type="presParOf" srcId="{B774CD13-A4D8-45A4-B226-76364BA44331}" destId="{0676E9A7-02E3-4DCA-BECA-3DD2E07F3E23}" srcOrd="2" destOrd="0" presId="urn:microsoft.com/office/officeart/2005/8/layout/process4"/>
    <dgm:cxn modelId="{A72E6DFC-EEB8-4488-83E1-36174ABEF884}" type="presParOf" srcId="{B774CD13-A4D8-45A4-B226-76364BA44331}" destId="{C0B80351-5FAF-4228-A5CC-382CFD03CE11}" srcOrd="3" destOrd="0" presId="urn:microsoft.com/office/officeart/2005/8/layout/process4"/>
    <dgm:cxn modelId="{8256E502-92AA-49A9-9E88-864C1E0188F3}" type="presParOf" srcId="{B774CD13-A4D8-45A4-B226-76364BA44331}" destId="{A99E00C2-4F87-4E1B-B9D4-A9BF42698A69}" srcOrd="4" destOrd="0" presId="urn:microsoft.com/office/officeart/2005/8/layout/process4"/>
    <dgm:cxn modelId="{BD4F6BAB-BD39-4F41-B60F-80CEDC9F74E1}" type="presParOf" srcId="{0B29CCA5-F5A2-4D61-B068-26739FFF4E44}" destId="{75690261-3912-48F4-8287-2DD7C64D7D4E}" srcOrd="1" destOrd="0" presId="urn:microsoft.com/office/officeart/2005/8/layout/process4"/>
    <dgm:cxn modelId="{3F3C23F5-5D25-4EBB-A032-AE67BA1B88DD}" type="presParOf" srcId="{0B29CCA5-F5A2-4D61-B068-26739FFF4E44}" destId="{0FF78F2F-09F3-4882-9BC5-FEB802EFF242}" srcOrd="2" destOrd="0" presId="urn:microsoft.com/office/officeart/2005/8/layout/process4"/>
    <dgm:cxn modelId="{A18EB105-0404-427A-A452-C173B6228470}" type="presParOf" srcId="{0FF78F2F-09F3-4882-9BC5-FEB802EFF242}" destId="{811114EC-D460-415E-A606-61BFCED27F2A}" srcOrd="0" destOrd="0" presId="urn:microsoft.com/office/officeart/2005/8/layout/process4"/>
    <dgm:cxn modelId="{270FBC4D-7318-4F0B-93F8-ABE1882F27AB}" type="presParOf" srcId="{0B29CCA5-F5A2-4D61-B068-26739FFF4E44}" destId="{F9F4F05B-45EF-40B5-BF67-7982F957E041}" srcOrd="3" destOrd="0" presId="urn:microsoft.com/office/officeart/2005/8/layout/process4"/>
    <dgm:cxn modelId="{A873F4DB-861D-4180-A492-F4FA8608CD8B}" type="presParOf" srcId="{0B29CCA5-F5A2-4D61-B068-26739FFF4E44}" destId="{7E244FC8-1E03-4C44-8412-7AB6557D92B1}" srcOrd="4" destOrd="0" presId="urn:microsoft.com/office/officeart/2005/8/layout/process4"/>
    <dgm:cxn modelId="{8FF76905-5E41-4632-9936-8326EF0F423F}" type="presParOf" srcId="{7E244FC8-1E03-4C44-8412-7AB6557D92B1}" destId="{07DC0C75-FEFC-447A-8E15-B14FF3CBC19B}" srcOrd="0" destOrd="0" presId="urn:microsoft.com/office/officeart/2005/8/layout/process4"/>
    <dgm:cxn modelId="{9C7577C4-2E68-4AF3-84EB-0F583AC0F9F6}" type="presParOf" srcId="{7E244FC8-1E03-4C44-8412-7AB6557D92B1}" destId="{B32F5749-46B0-48D0-83DC-C564B3DF7021}" srcOrd="1" destOrd="0" presId="urn:microsoft.com/office/officeart/2005/8/layout/process4"/>
    <dgm:cxn modelId="{999B251A-3196-4EE1-9EA3-F62F3EFF564A}" type="presParOf" srcId="{7E244FC8-1E03-4C44-8412-7AB6557D92B1}" destId="{F17EEBA7-143A-4442-A7E7-8C2CC9F0159A}" srcOrd="2" destOrd="0" presId="urn:microsoft.com/office/officeart/2005/8/layout/process4"/>
    <dgm:cxn modelId="{7BE850EA-D1E3-4A2C-851E-BD124AD3198A}" type="presParOf" srcId="{F17EEBA7-143A-4442-A7E7-8C2CC9F0159A}" destId="{915CBD5B-0CA1-4B1C-8E4B-0A5594C42543}"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894762-8566-43BA-A098-F78492CEB897}">
      <dsp:nvSpPr>
        <dsp:cNvPr id="0" name=""/>
        <dsp:cNvSpPr/>
      </dsp:nvSpPr>
      <dsp:spPr>
        <a:xfrm>
          <a:off x="0" y="3710114"/>
          <a:ext cx="6116795" cy="121774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0" i="0" kern="1200"/>
            <a:t>Must be classified “with” certain moods/behaviors unless “unspecified”:</a:t>
          </a:r>
          <a:endParaRPr lang="en-US" sz="1500" kern="1200"/>
        </a:p>
      </dsp:txBody>
      <dsp:txXfrm>
        <a:off x="0" y="3710114"/>
        <a:ext cx="6116795" cy="657580"/>
      </dsp:txXfrm>
    </dsp:sp>
    <dsp:sp modelId="{93591DBE-D87A-4338-A88B-5EBCEDC07CC3}">
      <dsp:nvSpPr>
        <dsp:cNvPr id="0" name=""/>
        <dsp:cNvSpPr/>
      </dsp:nvSpPr>
      <dsp:spPr>
        <a:xfrm>
          <a:off x="746" y="4343340"/>
          <a:ext cx="1223060" cy="560161"/>
        </a:xfrm>
        <a:prstGeom prst="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b="0" i="0" kern="1200"/>
            <a:t>With depressed mood</a:t>
          </a:r>
          <a:endParaRPr lang="en-US" sz="900" kern="1200"/>
        </a:p>
      </dsp:txBody>
      <dsp:txXfrm>
        <a:off x="746" y="4343340"/>
        <a:ext cx="1223060" cy="560161"/>
      </dsp:txXfrm>
    </dsp:sp>
    <dsp:sp modelId="{EABA589D-4A5C-48FC-BA84-35836F68DFBD}">
      <dsp:nvSpPr>
        <dsp:cNvPr id="0" name=""/>
        <dsp:cNvSpPr/>
      </dsp:nvSpPr>
      <dsp:spPr>
        <a:xfrm>
          <a:off x="1223807" y="4343340"/>
          <a:ext cx="1223060" cy="560161"/>
        </a:xfrm>
        <a:prstGeom prst="rect">
          <a:avLst/>
        </a:prstGeom>
        <a:solidFill>
          <a:schemeClr val="accent2">
            <a:tint val="40000"/>
            <a:alpha val="90000"/>
            <a:hueOff val="-4120837"/>
            <a:satOff val="212"/>
            <a:lumOff val="11"/>
            <a:alphaOff val="0"/>
          </a:schemeClr>
        </a:solidFill>
        <a:ln w="19050" cap="rnd" cmpd="sng" algn="ctr">
          <a:solidFill>
            <a:schemeClr val="accent2">
              <a:tint val="40000"/>
              <a:alpha val="90000"/>
              <a:hueOff val="-4120837"/>
              <a:satOff val="212"/>
              <a:lumOff val="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b="0" i="0" kern="1200"/>
            <a:t>With anxiety</a:t>
          </a:r>
          <a:endParaRPr lang="en-US" sz="900" kern="1200"/>
        </a:p>
      </dsp:txBody>
      <dsp:txXfrm>
        <a:off x="1223807" y="4343340"/>
        <a:ext cx="1223060" cy="560161"/>
      </dsp:txXfrm>
    </dsp:sp>
    <dsp:sp modelId="{0676E9A7-02E3-4DCA-BECA-3DD2E07F3E23}">
      <dsp:nvSpPr>
        <dsp:cNvPr id="0" name=""/>
        <dsp:cNvSpPr/>
      </dsp:nvSpPr>
      <dsp:spPr>
        <a:xfrm>
          <a:off x="2446867" y="4343340"/>
          <a:ext cx="1223060" cy="560161"/>
        </a:xfrm>
        <a:prstGeom prst="rect">
          <a:avLst/>
        </a:prstGeom>
        <a:solidFill>
          <a:schemeClr val="accent2">
            <a:tint val="40000"/>
            <a:alpha val="90000"/>
            <a:hueOff val="-8241674"/>
            <a:satOff val="424"/>
            <a:lumOff val="22"/>
            <a:alphaOff val="0"/>
          </a:schemeClr>
        </a:solidFill>
        <a:ln w="19050" cap="rnd" cmpd="sng" algn="ctr">
          <a:solidFill>
            <a:schemeClr val="accent2">
              <a:tint val="40000"/>
              <a:alpha val="90000"/>
              <a:hueOff val="-8241674"/>
              <a:satOff val="424"/>
              <a:lumOff val="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b="0" i="0" kern="1200"/>
            <a:t>With mixed anxiety and depressed mood</a:t>
          </a:r>
          <a:endParaRPr lang="en-US" sz="900" kern="1200"/>
        </a:p>
      </dsp:txBody>
      <dsp:txXfrm>
        <a:off x="2446867" y="4343340"/>
        <a:ext cx="1223060" cy="560161"/>
      </dsp:txXfrm>
    </dsp:sp>
    <dsp:sp modelId="{C0B80351-5FAF-4228-A5CC-382CFD03CE11}">
      <dsp:nvSpPr>
        <dsp:cNvPr id="0" name=""/>
        <dsp:cNvSpPr/>
      </dsp:nvSpPr>
      <dsp:spPr>
        <a:xfrm>
          <a:off x="3669927" y="4343340"/>
          <a:ext cx="1223060" cy="560161"/>
        </a:xfrm>
        <a:prstGeom prst="rect">
          <a:avLst/>
        </a:prstGeom>
        <a:solidFill>
          <a:schemeClr val="accent2">
            <a:tint val="40000"/>
            <a:alpha val="90000"/>
            <a:hueOff val="-12362511"/>
            <a:satOff val="637"/>
            <a:lumOff val="33"/>
            <a:alphaOff val="0"/>
          </a:schemeClr>
        </a:solidFill>
        <a:ln w="19050" cap="rnd" cmpd="sng" algn="ctr">
          <a:solidFill>
            <a:schemeClr val="accent2">
              <a:tint val="40000"/>
              <a:alpha val="90000"/>
              <a:hueOff val="-12362511"/>
              <a:satOff val="637"/>
              <a:lumOff val="3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b="0" i="0" kern="1200"/>
            <a:t>With disturbance of conduct</a:t>
          </a:r>
          <a:endParaRPr lang="en-US" sz="900" kern="1200"/>
        </a:p>
      </dsp:txBody>
      <dsp:txXfrm>
        <a:off x="3669927" y="4343340"/>
        <a:ext cx="1223060" cy="560161"/>
      </dsp:txXfrm>
    </dsp:sp>
    <dsp:sp modelId="{A99E00C2-4F87-4E1B-B9D4-A9BF42698A69}">
      <dsp:nvSpPr>
        <dsp:cNvPr id="0" name=""/>
        <dsp:cNvSpPr/>
      </dsp:nvSpPr>
      <dsp:spPr>
        <a:xfrm>
          <a:off x="4892987" y="4343340"/>
          <a:ext cx="1223060" cy="560161"/>
        </a:xfrm>
        <a:prstGeom prst="rect">
          <a:avLst/>
        </a:prstGeom>
        <a:solidFill>
          <a:schemeClr val="accent2">
            <a:tint val="40000"/>
            <a:alpha val="90000"/>
            <a:hueOff val="-16483348"/>
            <a:satOff val="849"/>
            <a:lumOff val="44"/>
            <a:alphaOff val="0"/>
          </a:schemeClr>
        </a:solidFill>
        <a:ln w="19050" cap="rnd" cmpd="sng" algn="ctr">
          <a:solidFill>
            <a:schemeClr val="accent2">
              <a:tint val="40000"/>
              <a:alpha val="90000"/>
              <a:hueOff val="-16483348"/>
              <a:satOff val="849"/>
              <a:lumOff val="4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b="0" i="0" kern="1200"/>
            <a:t>With mixed disturbance of emotions and conduct</a:t>
          </a:r>
          <a:endParaRPr lang="en-US" sz="900" kern="1200"/>
        </a:p>
      </dsp:txBody>
      <dsp:txXfrm>
        <a:off x="4892987" y="4343340"/>
        <a:ext cx="1223060" cy="560161"/>
      </dsp:txXfrm>
    </dsp:sp>
    <dsp:sp modelId="{811114EC-D460-415E-A606-61BFCED27F2A}">
      <dsp:nvSpPr>
        <dsp:cNvPr id="0" name=""/>
        <dsp:cNvSpPr/>
      </dsp:nvSpPr>
      <dsp:spPr>
        <a:xfrm rot="10800000">
          <a:off x="0" y="1855492"/>
          <a:ext cx="6116795" cy="1872887"/>
        </a:xfrm>
        <a:prstGeom prst="upArrowCallout">
          <a:avLst/>
        </a:prstGeom>
        <a:solidFill>
          <a:schemeClr val="accent2">
            <a:hueOff val="-9882860"/>
            <a:satOff val="45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0" i="0" kern="1200"/>
            <a:t>Less intense than PTSD and ASD</a:t>
          </a:r>
          <a:endParaRPr lang="en-US" sz="1500" kern="1200"/>
        </a:p>
      </dsp:txBody>
      <dsp:txXfrm rot="10800000">
        <a:off x="0" y="1855492"/>
        <a:ext cx="6116795" cy="1216946"/>
      </dsp:txXfrm>
    </dsp:sp>
    <dsp:sp modelId="{B32F5749-46B0-48D0-83DC-C564B3DF7021}">
      <dsp:nvSpPr>
        <dsp:cNvPr id="0" name=""/>
        <dsp:cNvSpPr/>
      </dsp:nvSpPr>
      <dsp:spPr>
        <a:xfrm rot="10800000">
          <a:off x="0" y="871"/>
          <a:ext cx="6116795" cy="1872887"/>
        </a:xfrm>
        <a:prstGeom prst="upArrowCallout">
          <a:avLst/>
        </a:prstGeom>
        <a:solidFill>
          <a:schemeClr val="accent2">
            <a:hueOff val="-19765721"/>
            <a:satOff val="90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0" i="0" kern="1200"/>
            <a:t>Symptoms occur </a:t>
          </a:r>
          <a:r>
            <a:rPr lang="en-US" sz="1500" b="1" i="0" u="sng" kern="1200"/>
            <a:t>within 3 months</a:t>
          </a:r>
          <a:r>
            <a:rPr lang="en-US" sz="1500" b="0" i="0" kern="1200"/>
            <a:t> of an identifiable stressor and cause significant distress and impairment </a:t>
          </a:r>
          <a:endParaRPr lang="en-US" sz="1500" kern="1200"/>
        </a:p>
      </dsp:txBody>
      <dsp:txXfrm rot="-10800000">
        <a:off x="0" y="871"/>
        <a:ext cx="6116795" cy="657383"/>
      </dsp:txXfrm>
    </dsp:sp>
    <dsp:sp modelId="{915CBD5B-0CA1-4B1C-8E4B-0A5594C42543}">
      <dsp:nvSpPr>
        <dsp:cNvPr id="0" name=""/>
        <dsp:cNvSpPr/>
      </dsp:nvSpPr>
      <dsp:spPr>
        <a:xfrm>
          <a:off x="0" y="658254"/>
          <a:ext cx="6116795" cy="559993"/>
        </a:xfrm>
        <a:prstGeom prst="rect">
          <a:avLst/>
        </a:prstGeom>
        <a:solidFill>
          <a:schemeClr val="accent2">
            <a:tint val="40000"/>
            <a:alpha val="90000"/>
            <a:hueOff val="-20604185"/>
            <a:satOff val="1061"/>
            <a:lumOff val="55"/>
            <a:alphaOff val="0"/>
          </a:schemeClr>
        </a:solidFill>
        <a:ln w="19050" cap="rnd" cmpd="sng" algn="ctr">
          <a:solidFill>
            <a:schemeClr val="accent2">
              <a:tint val="40000"/>
              <a:alpha val="90000"/>
              <a:hueOff val="-20604185"/>
              <a:satOff val="1061"/>
              <a:lumOff val="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b="0" i="0" kern="1200"/>
            <a:t>Sometimes, abnormally extreme grief can count as an adjustment disorder.</a:t>
          </a:r>
          <a:endParaRPr lang="en-US" sz="900" kern="1200"/>
        </a:p>
      </dsp:txBody>
      <dsp:txXfrm>
        <a:off x="0" y="658254"/>
        <a:ext cx="6116795" cy="55999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4FF6F6-71F5-4FD8-8072-FA90361ED1B4}" type="datetimeFigureOut">
              <a:rPr lang="en-US" smtClean="0"/>
              <a:t>8/23/2020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871ACC-196A-4DD8-BDC9-7FFAD38E84E2}" type="slidenum">
              <a:rPr lang="en-US" smtClean="0"/>
              <a:t>‹#›</a:t>
            </a:fld>
            <a:endParaRPr lang="en-US"/>
          </a:p>
        </p:txBody>
      </p:sp>
    </p:spTree>
    <p:extLst>
      <p:ext uri="{BB962C8B-B14F-4D97-AF65-F5344CB8AC3E}">
        <p14:creationId xmlns:p14="http://schemas.microsoft.com/office/powerpoint/2010/main" val="215480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time_continue=2&amp;v=LpPGkPjp_SU"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dictionary.apa.org/prevalence"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dictionary.apa.org/comorbidity"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lw2x1dzt7bE"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psychologytoday.com/us/conditions/acute-stress-disorder"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dmenUjp6mlE"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dictionary.apa.org/affect-display" TargetMode="External"/><Relationship Id="rId4" Type="http://schemas.openxmlformats.org/officeDocument/2006/relationships/hyperlink" Target="https://dictionary.apa.org/affect"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video to the right includes a woman’s depiction of her own PTSD experience. If the video doesn’t load, this is the URL: </a:t>
            </a:r>
            <a:r>
              <a:rPr lang="en-US" dirty="0">
                <a:hlinkClick r:id="rId3"/>
              </a:rPr>
              <a:t>https://www.youtube.com/watch?time_continue=2&amp;v=LpPGkPjp_SU</a:t>
            </a:r>
            <a:endParaRPr lang="en-US" dirty="0"/>
          </a:p>
          <a:p>
            <a:endParaRPr lang="en-US" dirty="0"/>
          </a:p>
        </p:txBody>
      </p:sp>
      <p:sp>
        <p:nvSpPr>
          <p:cNvPr id="4" name="Slide Number Placeholder 3"/>
          <p:cNvSpPr>
            <a:spLocks noGrp="1"/>
          </p:cNvSpPr>
          <p:nvPr>
            <p:ph type="sldNum" sz="quarter" idx="5"/>
          </p:nvPr>
        </p:nvSpPr>
        <p:spPr/>
        <p:txBody>
          <a:bodyPr/>
          <a:lstStyle/>
          <a:p>
            <a:fld id="{DA871ACC-196A-4DD8-BDC9-7FFAD38E84E2}" type="slidenum">
              <a:rPr lang="en-US" smtClean="0"/>
              <a:t>4</a:t>
            </a:fld>
            <a:endParaRPr lang="en-US"/>
          </a:p>
        </p:txBody>
      </p:sp>
    </p:spTree>
    <p:extLst>
      <p:ext uri="{BB962C8B-B14F-4D97-AF65-F5344CB8AC3E}">
        <p14:creationId xmlns:p14="http://schemas.microsoft.com/office/powerpoint/2010/main" val="6567371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871ACC-196A-4DD8-BDC9-7FFAD38E84E2}" type="slidenum">
              <a:rPr lang="en-US" smtClean="0"/>
              <a:t>18</a:t>
            </a:fld>
            <a:endParaRPr lang="en-US"/>
          </a:p>
        </p:txBody>
      </p:sp>
    </p:spTree>
    <p:extLst>
      <p:ext uri="{BB962C8B-B14F-4D97-AF65-F5344CB8AC3E}">
        <p14:creationId xmlns:p14="http://schemas.microsoft.com/office/powerpoint/2010/main" val="3675625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4-6 are specific to EMDR </a:t>
            </a:r>
          </a:p>
        </p:txBody>
      </p:sp>
      <p:sp>
        <p:nvSpPr>
          <p:cNvPr id="4" name="Slide Number Placeholder 3"/>
          <p:cNvSpPr>
            <a:spLocks noGrp="1"/>
          </p:cNvSpPr>
          <p:nvPr>
            <p:ph type="sldNum" sz="quarter" idx="5"/>
          </p:nvPr>
        </p:nvSpPr>
        <p:spPr/>
        <p:txBody>
          <a:bodyPr/>
          <a:lstStyle/>
          <a:p>
            <a:fld id="{DA871ACC-196A-4DD8-BDC9-7FFAD38E84E2}" type="slidenum">
              <a:rPr lang="en-US" smtClean="0"/>
              <a:t>23</a:t>
            </a:fld>
            <a:endParaRPr lang="en-US"/>
          </a:p>
        </p:txBody>
      </p:sp>
    </p:spTree>
    <p:extLst>
      <p:ext uri="{BB962C8B-B14F-4D97-AF65-F5344CB8AC3E}">
        <p14:creationId xmlns:p14="http://schemas.microsoft.com/office/powerpoint/2010/main" val="3155817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this important? Well, these four categories and the symptoms within them can lead to distressing outcomes (i.e., depression-like symptoms and sleep disturbances).</a:t>
            </a:r>
          </a:p>
        </p:txBody>
      </p:sp>
      <p:sp>
        <p:nvSpPr>
          <p:cNvPr id="4" name="Slide Number Placeholder 3"/>
          <p:cNvSpPr>
            <a:spLocks noGrp="1"/>
          </p:cNvSpPr>
          <p:nvPr>
            <p:ph type="sldNum" sz="quarter" idx="5"/>
          </p:nvPr>
        </p:nvSpPr>
        <p:spPr/>
        <p:txBody>
          <a:bodyPr/>
          <a:lstStyle/>
          <a:p>
            <a:fld id="{DA871ACC-196A-4DD8-BDC9-7FFAD38E84E2}" type="slidenum">
              <a:rPr lang="en-US" smtClean="0"/>
              <a:t>5</a:t>
            </a:fld>
            <a:endParaRPr lang="en-US"/>
          </a:p>
        </p:txBody>
      </p:sp>
    </p:spTree>
    <p:extLst>
      <p:ext uri="{BB962C8B-B14F-4D97-AF65-F5344CB8AC3E}">
        <p14:creationId xmlns:p14="http://schemas.microsoft.com/office/powerpoint/2010/main" val="2052208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“prevalence” refers to the “total number or percentage of cases (e.g., of a disease or disorder) existing in a population, either at a given point in time...or during a specified period” (APA </a:t>
            </a:r>
            <a:r>
              <a:rPr lang="en-US" dirty="0">
                <a:hlinkClick r:id="rId3"/>
              </a:rPr>
              <a:t>https://dictionary.apa.org/prevalence</a:t>
            </a:r>
            <a:r>
              <a:rPr lang="en-US" dirty="0"/>
              <a:t>)</a:t>
            </a:r>
          </a:p>
          <a:p>
            <a:endParaRPr lang="en-US" dirty="0"/>
          </a:p>
          <a:p>
            <a:r>
              <a:rPr lang="en-US" dirty="0"/>
              <a:t>Comorbidity refers to “the simultaneous presence in an individual or more than one illness, disease, or disorder” (APA, </a:t>
            </a:r>
            <a:r>
              <a:rPr lang="en-US" dirty="0">
                <a:hlinkClick r:id="rId4"/>
              </a:rPr>
              <a:t>https://dictionary.apa.org/comorbidity</a:t>
            </a:r>
            <a:r>
              <a:rPr lang="en-US" dirty="0"/>
              <a:t>)</a:t>
            </a:r>
          </a:p>
        </p:txBody>
      </p:sp>
      <p:sp>
        <p:nvSpPr>
          <p:cNvPr id="4" name="Slide Number Placeholder 3"/>
          <p:cNvSpPr>
            <a:spLocks noGrp="1"/>
          </p:cNvSpPr>
          <p:nvPr>
            <p:ph type="sldNum" sz="quarter" idx="5"/>
          </p:nvPr>
        </p:nvSpPr>
        <p:spPr/>
        <p:txBody>
          <a:bodyPr/>
          <a:lstStyle/>
          <a:p>
            <a:fld id="{DA871ACC-196A-4DD8-BDC9-7FFAD38E84E2}" type="slidenum">
              <a:rPr lang="en-US" smtClean="0"/>
              <a:t>6</a:t>
            </a:fld>
            <a:endParaRPr lang="en-US"/>
          </a:p>
        </p:txBody>
      </p:sp>
    </p:spTree>
    <p:extLst>
      <p:ext uri="{BB962C8B-B14F-4D97-AF65-F5344CB8AC3E}">
        <p14:creationId xmlns:p14="http://schemas.microsoft.com/office/powerpoint/2010/main" val="3371245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video is a silent review of the basics of Acute Stress Disorder. If the video does not load, here is the link: </a:t>
            </a:r>
            <a:r>
              <a:rPr lang="en-US" dirty="0">
                <a:hlinkClick r:id="rId3"/>
              </a:rPr>
              <a:t>https://www.youtube.com/watch?v=lw2x1dzt7bE</a:t>
            </a:r>
            <a:endParaRPr lang="en-US" dirty="0"/>
          </a:p>
        </p:txBody>
      </p:sp>
      <p:sp>
        <p:nvSpPr>
          <p:cNvPr id="4" name="Slide Number Placeholder 3"/>
          <p:cNvSpPr>
            <a:spLocks noGrp="1"/>
          </p:cNvSpPr>
          <p:nvPr>
            <p:ph type="sldNum" sz="quarter" idx="5"/>
          </p:nvPr>
        </p:nvSpPr>
        <p:spPr/>
        <p:txBody>
          <a:bodyPr/>
          <a:lstStyle/>
          <a:p>
            <a:fld id="{DA871ACC-196A-4DD8-BDC9-7FFAD38E84E2}" type="slidenum">
              <a:rPr lang="en-US" smtClean="0"/>
              <a:t>8</a:t>
            </a:fld>
            <a:endParaRPr lang="en-US"/>
          </a:p>
        </p:txBody>
      </p:sp>
    </p:spTree>
    <p:extLst>
      <p:ext uri="{BB962C8B-B14F-4D97-AF65-F5344CB8AC3E}">
        <p14:creationId xmlns:p14="http://schemas.microsoft.com/office/powerpoint/2010/main" val="1091181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Quoted definitions of the five categories from Psychology Today (</a:t>
            </a:r>
            <a:r>
              <a:rPr lang="en-US" dirty="0">
                <a:hlinkClick r:id="rId3"/>
              </a:rPr>
              <a:t>https://www.psychologytoday.com/us/conditions/acute-stress-disorder</a:t>
            </a:r>
            <a:r>
              <a:rPr lang="en-US" dirty="0"/>
              <a:t>)</a:t>
            </a:r>
          </a:p>
        </p:txBody>
      </p:sp>
      <p:sp>
        <p:nvSpPr>
          <p:cNvPr id="4" name="Slide Number Placeholder 3"/>
          <p:cNvSpPr>
            <a:spLocks noGrp="1"/>
          </p:cNvSpPr>
          <p:nvPr>
            <p:ph type="sldNum" sz="quarter" idx="5"/>
          </p:nvPr>
        </p:nvSpPr>
        <p:spPr/>
        <p:txBody>
          <a:bodyPr/>
          <a:lstStyle/>
          <a:p>
            <a:fld id="{DA871ACC-196A-4DD8-BDC9-7FFAD38E84E2}" type="slidenum">
              <a:rPr lang="en-US" smtClean="0"/>
              <a:t>9</a:t>
            </a:fld>
            <a:endParaRPr lang="en-US"/>
          </a:p>
        </p:txBody>
      </p:sp>
    </p:spTree>
    <p:extLst>
      <p:ext uri="{BB962C8B-B14F-4D97-AF65-F5344CB8AC3E}">
        <p14:creationId xmlns:p14="http://schemas.microsoft.com/office/powerpoint/2010/main" val="1636424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the video is very short, I included it because symptommedia has tons of example videos of this disorder on YouTube. While the video above doesn’t directly talk about triggering stimuli, some videos do. If this video doesn’t load, here is the link: </a:t>
            </a:r>
            <a:r>
              <a:rPr lang="en-US" dirty="0">
                <a:hlinkClick r:id="rId3"/>
              </a:rPr>
              <a:t>https://www.youtube.com/watch?v=dmenUjp6mlE</a:t>
            </a:r>
            <a:r>
              <a:rPr lang="en-US" dirty="0"/>
              <a:t>. </a:t>
            </a:r>
          </a:p>
          <a:p>
            <a:endParaRPr lang="en-US" dirty="0"/>
          </a:p>
          <a:p>
            <a:r>
              <a:rPr lang="en-US" dirty="0"/>
              <a:t>“Affect” refers to “any experience of feeling or emotion, ranging from suffering to elation, from the simplest to the most complex sensations of feeling, and from the most normal to the most pathological emotional reactions”; can be positive or negative (APA, </a:t>
            </a:r>
            <a:r>
              <a:rPr lang="en-US" dirty="0">
                <a:hlinkClick r:id="rId4"/>
              </a:rPr>
              <a:t>https://dictionary.apa.org/affect</a:t>
            </a:r>
            <a:r>
              <a:rPr lang="en-US" dirty="0"/>
              <a:t>)</a:t>
            </a:r>
          </a:p>
          <a:p>
            <a:endParaRPr lang="en-US" dirty="0"/>
          </a:p>
          <a:p>
            <a:r>
              <a:rPr lang="en-US" dirty="0"/>
              <a:t>“Affect display” refers to “a facial, vocal, or gestural behavior that serves as an indicator of affect” (APA, </a:t>
            </a:r>
            <a:r>
              <a:rPr lang="en-US" dirty="0">
                <a:hlinkClick r:id="rId5"/>
              </a:rPr>
              <a:t>https://dictionary.apa.org/affect-display</a:t>
            </a:r>
            <a:r>
              <a:rPr lang="en-US" dirty="0"/>
              <a:t>)</a:t>
            </a:r>
          </a:p>
        </p:txBody>
      </p:sp>
      <p:sp>
        <p:nvSpPr>
          <p:cNvPr id="4" name="Slide Number Placeholder 3"/>
          <p:cNvSpPr>
            <a:spLocks noGrp="1"/>
          </p:cNvSpPr>
          <p:nvPr>
            <p:ph type="sldNum" sz="quarter" idx="5"/>
          </p:nvPr>
        </p:nvSpPr>
        <p:spPr/>
        <p:txBody>
          <a:bodyPr/>
          <a:lstStyle/>
          <a:p>
            <a:fld id="{DA871ACC-196A-4DD8-BDC9-7FFAD38E84E2}" type="slidenum">
              <a:rPr lang="en-US" smtClean="0"/>
              <a:t>11</a:t>
            </a:fld>
            <a:endParaRPr lang="en-US"/>
          </a:p>
        </p:txBody>
      </p:sp>
    </p:spTree>
    <p:extLst>
      <p:ext uri="{BB962C8B-B14F-4D97-AF65-F5344CB8AC3E}">
        <p14:creationId xmlns:p14="http://schemas.microsoft.com/office/powerpoint/2010/main" val="1155014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takeaways: (1) What is the HPA axis? (2) What is the amygdala? (3) What is epinephrine? (4) What is cortisol? (5) What does this information have to do with PTSD? </a:t>
            </a:r>
          </a:p>
        </p:txBody>
      </p:sp>
      <p:sp>
        <p:nvSpPr>
          <p:cNvPr id="4" name="Slide Number Placeholder 3"/>
          <p:cNvSpPr>
            <a:spLocks noGrp="1"/>
          </p:cNvSpPr>
          <p:nvPr>
            <p:ph type="sldNum" sz="quarter" idx="5"/>
          </p:nvPr>
        </p:nvSpPr>
        <p:spPr/>
        <p:txBody>
          <a:bodyPr/>
          <a:lstStyle/>
          <a:p>
            <a:fld id="{DA871ACC-196A-4DD8-BDC9-7FFAD38E84E2}" type="slidenum">
              <a:rPr lang="en-US" smtClean="0"/>
              <a:t>15</a:t>
            </a:fld>
            <a:endParaRPr lang="en-US"/>
          </a:p>
        </p:txBody>
      </p:sp>
    </p:spTree>
    <p:extLst>
      <p:ext uri="{BB962C8B-B14F-4D97-AF65-F5344CB8AC3E}">
        <p14:creationId xmlns:p14="http://schemas.microsoft.com/office/powerpoint/2010/main" val="3561732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takeaway: What two things predispose an individual with another psychological condition to PTSD/ASD/Adjustment Disorder?</a:t>
            </a:r>
          </a:p>
        </p:txBody>
      </p:sp>
      <p:sp>
        <p:nvSpPr>
          <p:cNvPr id="4" name="Slide Number Placeholder 3"/>
          <p:cNvSpPr>
            <a:spLocks noGrp="1"/>
          </p:cNvSpPr>
          <p:nvPr>
            <p:ph type="sldNum" sz="quarter" idx="5"/>
          </p:nvPr>
        </p:nvSpPr>
        <p:spPr/>
        <p:txBody>
          <a:bodyPr/>
          <a:lstStyle/>
          <a:p>
            <a:fld id="{DA871ACC-196A-4DD8-BDC9-7FFAD38E84E2}" type="slidenum">
              <a:rPr lang="en-US" smtClean="0"/>
              <a:t>16</a:t>
            </a:fld>
            <a:endParaRPr lang="en-US"/>
          </a:p>
        </p:txBody>
      </p:sp>
    </p:spTree>
    <p:extLst>
      <p:ext uri="{BB962C8B-B14F-4D97-AF65-F5344CB8AC3E}">
        <p14:creationId xmlns:p14="http://schemas.microsoft.com/office/powerpoint/2010/main" val="3410253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kind of support might this include? </a:t>
            </a:r>
          </a:p>
        </p:txBody>
      </p:sp>
      <p:sp>
        <p:nvSpPr>
          <p:cNvPr id="4" name="Slide Number Placeholder 3"/>
          <p:cNvSpPr>
            <a:spLocks noGrp="1"/>
          </p:cNvSpPr>
          <p:nvPr>
            <p:ph type="sldNum" sz="quarter" idx="5"/>
          </p:nvPr>
        </p:nvSpPr>
        <p:spPr/>
        <p:txBody>
          <a:bodyPr/>
          <a:lstStyle/>
          <a:p>
            <a:fld id="{DA871ACC-196A-4DD8-BDC9-7FFAD38E84E2}" type="slidenum">
              <a:rPr lang="en-US" smtClean="0"/>
              <a:t>17</a:t>
            </a:fld>
            <a:endParaRPr lang="en-US"/>
          </a:p>
        </p:txBody>
      </p:sp>
    </p:spTree>
    <p:extLst>
      <p:ext uri="{BB962C8B-B14F-4D97-AF65-F5344CB8AC3E}">
        <p14:creationId xmlns:p14="http://schemas.microsoft.com/office/powerpoint/2010/main" val="41465927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8/23/2020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8/23/2020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8/23/2020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8/23/2020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8/23/2020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8/23/2020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video" Target="https://www.youtube.com/embed/dmenUjp6mlE?feature=oembed" TargetMode="Externa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8.xml"/><Relationship Id="rId1" Type="http://schemas.openxmlformats.org/officeDocument/2006/relationships/video" Target="https://www.youtube.com/embed/LpPGkPjp_SU?feature=oembed"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video" Target="https://www.youtube.com/embed/lw2x1dzt7bE?feature=oembed" TargetMode="Externa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3120E-7C79-481C-8829-C4C0A1480E35}"/>
              </a:ext>
            </a:extLst>
          </p:cNvPr>
          <p:cNvSpPr>
            <a:spLocks noGrp="1"/>
          </p:cNvSpPr>
          <p:nvPr>
            <p:ph type="ctrTitle"/>
          </p:nvPr>
        </p:nvSpPr>
        <p:spPr/>
        <p:txBody>
          <a:bodyPr/>
          <a:lstStyle/>
          <a:p>
            <a:r>
              <a:rPr lang="en-US" dirty="0"/>
              <a:t>Trauma and Stressor-Related Disorders</a:t>
            </a:r>
            <a:br>
              <a:rPr lang="en-US" dirty="0"/>
            </a:br>
            <a:r>
              <a:rPr lang="en-US" sz="2400" dirty="0"/>
              <a:t>Module 5</a:t>
            </a:r>
            <a:endParaRPr lang="en-US" dirty="0"/>
          </a:p>
        </p:txBody>
      </p:sp>
      <p:sp>
        <p:nvSpPr>
          <p:cNvPr id="3" name="Subtitle 2">
            <a:extLst>
              <a:ext uri="{FF2B5EF4-FFF2-40B4-BE49-F238E27FC236}">
                <a16:creationId xmlns:a16="http://schemas.microsoft.com/office/drawing/2014/main" id="{C3F49381-0D30-4B86-804C-B038C1CAE558}"/>
              </a:ext>
            </a:extLst>
          </p:cNvPr>
          <p:cNvSpPr>
            <a:spLocks noGrp="1"/>
          </p:cNvSpPr>
          <p:nvPr>
            <p:ph type="subTitle" idx="1"/>
          </p:nvPr>
        </p:nvSpPr>
        <p:spPr/>
        <p:txBody>
          <a:bodyPr/>
          <a:lstStyle/>
          <a:p>
            <a:r>
              <a:rPr lang="en-US" dirty="0"/>
              <a:t>PowerPoint by Madeleine Stewart</a:t>
            </a:r>
          </a:p>
          <a:p>
            <a:r>
              <a:rPr lang="en-US"/>
              <a:t>Professor: _______________________</a:t>
            </a:r>
            <a:endParaRPr lang="en-US" dirty="0"/>
          </a:p>
        </p:txBody>
      </p:sp>
    </p:spTree>
    <p:extLst>
      <p:ext uri="{BB962C8B-B14F-4D97-AF65-F5344CB8AC3E}">
        <p14:creationId xmlns:p14="http://schemas.microsoft.com/office/powerpoint/2010/main" val="3431176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FA560-756C-447C-A080-95C063DD20DA}"/>
              </a:ext>
            </a:extLst>
          </p:cNvPr>
          <p:cNvSpPr>
            <a:spLocks noGrp="1"/>
          </p:cNvSpPr>
          <p:nvPr>
            <p:ph type="title"/>
          </p:nvPr>
        </p:nvSpPr>
        <p:spPr/>
        <p:txBody>
          <a:bodyPr/>
          <a:lstStyle/>
          <a:p>
            <a:r>
              <a:rPr lang="en-US" dirty="0"/>
              <a:t>ASD Prevalence and Comorbidity</a:t>
            </a:r>
          </a:p>
        </p:txBody>
      </p:sp>
      <p:sp>
        <p:nvSpPr>
          <p:cNvPr id="3" name="Content Placeholder 2">
            <a:extLst>
              <a:ext uri="{FF2B5EF4-FFF2-40B4-BE49-F238E27FC236}">
                <a16:creationId xmlns:a16="http://schemas.microsoft.com/office/drawing/2014/main" id="{218A4294-C6CA-480A-96F1-7A139BC5C822}"/>
              </a:ext>
            </a:extLst>
          </p:cNvPr>
          <p:cNvSpPr>
            <a:spLocks noGrp="1"/>
          </p:cNvSpPr>
          <p:nvPr>
            <p:ph idx="1"/>
          </p:nvPr>
        </p:nvSpPr>
        <p:spPr/>
        <p:txBody>
          <a:bodyPr/>
          <a:lstStyle/>
          <a:p>
            <a:r>
              <a:rPr lang="en-US" dirty="0"/>
              <a:t>Estimated that anywhere between 7-30% of individuals who experience a traumatic event will develop ASD</a:t>
            </a:r>
          </a:p>
          <a:p>
            <a:r>
              <a:rPr lang="en-US" dirty="0"/>
              <a:t>About 50% of those with ASD will go on to develop PTSD</a:t>
            </a:r>
          </a:p>
          <a:p>
            <a:r>
              <a:rPr lang="en-US" dirty="0"/>
              <a:t>More prevalent in females than males, possibly because of neurobiological differences in the sexes’ stress responses </a:t>
            </a:r>
          </a:p>
          <a:p>
            <a:r>
              <a:rPr lang="en-US" dirty="0"/>
              <a:t>Comorbidity hasn’t been studied</a:t>
            </a:r>
          </a:p>
        </p:txBody>
      </p:sp>
    </p:spTree>
    <p:extLst>
      <p:ext uri="{BB962C8B-B14F-4D97-AF65-F5344CB8AC3E}">
        <p14:creationId xmlns:p14="http://schemas.microsoft.com/office/powerpoint/2010/main" val="305949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BB65B-23CE-49E8-B885-A74FE8E61F44}"/>
              </a:ext>
            </a:extLst>
          </p:cNvPr>
          <p:cNvSpPr>
            <a:spLocks noGrp="1"/>
          </p:cNvSpPr>
          <p:nvPr>
            <p:ph type="title"/>
          </p:nvPr>
        </p:nvSpPr>
        <p:spPr/>
        <p:txBody>
          <a:bodyPr/>
          <a:lstStyle/>
          <a:p>
            <a:r>
              <a:rPr lang="en-US" dirty="0"/>
              <a:t>Adjustment Disorder</a:t>
            </a:r>
          </a:p>
        </p:txBody>
      </p:sp>
      <p:pic>
        <p:nvPicPr>
          <p:cNvPr id="5" name="Online Media 4" title="Adjustment Disorder with Mixed Anxiety &amp; Depressed Mood Example Video">
            <a:hlinkClick r:id="" action="ppaction://media"/>
            <a:extLst>
              <a:ext uri="{FF2B5EF4-FFF2-40B4-BE49-F238E27FC236}">
                <a16:creationId xmlns:a16="http://schemas.microsoft.com/office/drawing/2014/main" id="{15A782F0-CEAD-439F-8E68-11A468C6C42A}"/>
              </a:ext>
            </a:extLst>
          </p:cNvPr>
          <p:cNvPicPr>
            <a:picLocks noGrp="1" noRot="1" noChangeAspect="1"/>
          </p:cNvPicPr>
          <p:nvPr>
            <p:ph idx="1"/>
            <a:videoFile r:link="rId1"/>
          </p:nvPr>
        </p:nvPicPr>
        <p:blipFill>
          <a:blip r:embed="rId4"/>
          <a:stretch>
            <a:fillRect/>
          </a:stretch>
        </p:blipFill>
        <p:spPr>
          <a:xfrm>
            <a:off x="5514680" y="1295400"/>
            <a:ext cx="5522365" cy="4729479"/>
          </a:xfrm>
          <a:prstGeom prst="rect">
            <a:avLst/>
          </a:prstGeom>
        </p:spPr>
      </p:pic>
      <p:sp>
        <p:nvSpPr>
          <p:cNvPr id="4" name="Text Placeholder 3">
            <a:extLst>
              <a:ext uri="{FF2B5EF4-FFF2-40B4-BE49-F238E27FC236}">
                <a16:creationId xmlns:a16="http://schemas.microsoft.com/office/drawing/2014/main" id="{EB30B55E-8D2F-4CB6-A819-EBDA150C3398}"/>
              </a:ext>
            </a:extLst>
          </p:cNvPr>
          <p:cNvSpPr>
            <a:spLocks noGrp="1"/>
          </p:cNvSpPr>
          <p:nvPr>
            <p:ph type="body" sz="half" idx="2"/>
          </p:nvPr>
        </p:nvSpPr>
        <p:spPr/>
        <p:txBody>
          <a:bodyPr/>
          <a:lstStyle/>
          <a:p>
            <a:r>
              <a:rPr lang="en-US" dirty="0"/>
              <a:t>Key Questions:</a:t>
            </a:r>
          </a:p>
          <a:p>
            <a:pPr marL="342900" indent="-342900">
              <a:buFont typeface="+mj-lt"/>
              <a:buAutoNum type="arabicPeriod"/>
            </a:pPr>
            <a:r>
              <a:rPr lang="en-US" dirty="0"/>
              <a:t>From what pivotal event in this man’s life is he struggling to adjust? </a:t>
            </a:r>
          </a:p>
          <a:p>
            <a:pPr marL="342900" indent="-342900">
              <a:buFont typeface="+mj-lt"/>
              <a:buAutoNum type="arabicPeriod"/>
            </a:pPr>
            <a:r>
              <a:rPr lang="en-US" dirty="0"/>
              <a:t>Notice the man’s physical </a:t>
            </a:r>
            <a:r>
              <a:rPr lang="en-US" b="1" u="sng" dirty="0"/>
              <a:t>affect</a:t>
            </a:r>
            <a:r>
              <a:rPr lang="en-US" dirty="0"/>
              <a:t>. What do you see?  </a:t>
            </a:r>
          </a:p>
        </p:txBody>
      </p:sp>
    </p:spTree>
    <p:extLst>
      <p:ext uri="{BB962C8B-B14F-4D97-AF65-F5344CB8AC3E}">
        <p14:creationId xmlns:p14="http://schemas.microsoft.com/office/powerpoint/2010/main" val="372714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A000C36E-AAFD-4188-BB55-FAE4A82728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13CB6D4A-4ADE-4BAF-BB67-7E9E8AB2C8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flipH="1">
            <a:off x="343043" y="402165"/>
            <a:ext cx="673865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2065753A-F15B-43F6-B811-03D543426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9519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a:extLst>
              <a:ext uri="{FF2B5EF4-FFF2-40B4-BE49-F238E27FC236}">
                <a16:creationId xmlns:a16="http://schemas.microsoft.com/office/drawing/2014/main" id="{219AED55-7F29-4A42-9B4E-43EA05510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677511" flipH="1">
            <a:off x="6355223"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a:extLst>
              <a:ext uri="{FF2B5EF4-FFF2-40B4-BE49-F238E27FC236}">
                <a16:creationId xmlns:a16="http://schemas.microsoft.com/office/drawing/2014/main" id="{3394EDF3-F539-40F8-9354-FE02885829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400000" flipH="1">
            <a:off x="4512068"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0" name="Oval 19">
            <a:extLst>
              <a:ext uri="{FF2B5EF4-FFF2-40B4-BE49-F238E27FC236}">
                <a16:creationId xmlns:a16="http://schemas.microsoft.com/office/drawing/2014/main" id="{25236E71-242B-4CE7-96BC-B66F91F9DF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81884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a:extLst>
              <a:ext uri="{FF2B5EF4-FFF2-40B4-BE49-F238E27FC236}">
                <a16:creationId xmlns:a16="http://schemas.microsoft.com/office/drawing/2014/main" id="{683A5930-ABB0-4C7A-8E96-AB945DFB0D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flipH="1">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50A64A31-6028-43E4-B05B-A9A1B0DDD2CC}"/>
              </a:ext>
            </a:extLst>
          </p:cNvPr>
          <p:cNvSpPr>
            <a:spLocks noGrp="1"/>
          </p:cNvSpPr>
          <p:nvPr>
            <p:ph type="title"/>
          </p:nvPr>
        </p:nvSpPr>
        <p:spPr>
          <a:xfrm>
            <a:off x="8471239" y="973667"/>
            <a:ext cx="2942210" cy="4833745"/>
          </a:xfrm>
        </p:spPr>
        <p:txBody>
          <a:bodyPr>
            <a:normAutofit/>
          </a:bodyPr>
          <a:lstStyle/>
          <a:p>
            <a:r>
              <a:rPr lang="en-US" sz="3600">
                <a:solidFill>
                  <a:srgbClr val="EBEBEB"/>
                </a:solidFill>
              </a:rPr>
              <a:t>What is Adjustment Disorder? </a:t>
            </a:r>
          </a:p>
        </p:txBody>
      </p:sp>
      <p:sp>
        <p:nvSpPr>
          <p:cNvPr id="24" name="Rectangle 23">
            <a:extLst>
              <a:ext uri="{FF2B5EF4-FFF2-40B4-BE49-F238E27FC236}">
                <a16:creationId xmlns:a16="http://schemas.microsoft.com/office/drawing/2014/main" id="{33E51D9F-DA72-49DE-9183-76B062B38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3" name="Content Placeholder 2" descr="Symptoms occur within 3 months of an identifiable stressor and cause significant distress and impairment. An adjustment disorder is less intense than PTSD and ASD. And it must be classified with certain moods/behaviors unless unspecified. ">
            <a:extLst>
              <a:ext uri="{FF2B5EF4-FFF2-40B4-BE49-F238E27FC236}">
                <a16:creationId xmlns:a16="http://schemas.microsoft.com/office/drawing/2014/main" id="{47B426B6-9865-4E42-A30A-A38E82DF4303}"/>
              </a:ext>
            </a:extLst>
          </p:cNvPr>
          <p:cNvGraphicFramePr>
            <a:graphicFrameLocks noGrp="1"/>
          </p:cNvGraphicFramePr>
          <p:nvPr>
            <p:ph idx="1"/>
            <p:extLst>
              <p:ext uri="{D42A27DB-BD31-4B8C-83A1-F6EECF244321}">
                <p14:modId xmlns:p14="http://schemas.microsoft.com/office/powerpoint/2010/main" val="2991358511"/>
              </p:ext>
            </p:extLst>
          </p:nvPr>
        </p:nvGraphicFramePr>
        <p:xfrm>
          <a:off x="964907" y="973667"/>
          <a:ext cx="6116795" cy="4928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4490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C3B76-04B2-4F7B-A8E0-9EF844E87734}"/>
              </a:ext>
            </a:extLst>
          </p:cNvPr>
          <p:cNvSpPr>
            <a:spLocks noGrp="1"/>
          </p:cNvSpPr>
          <p:nvPr>
            <p:ph type="title"/>
          </p:nvPr>
        </p:nvSpPr>
        <p:spPr>
          <a:xfrm>
            <a:off x="1154954" y="838200"/>
            <a:ext cx="8761413" cy="1140882"/>
          </a:xfrm>
        </p:spPr>
        <p:txBody>
          <a:bodyPr/>
          <a:lstStyle/>
          <a:p>
            <a:r>
              <a:rPr lang="en-US" dirty="0"/>
              <a:t>Adjustment Disorder Prevalence and Comorbidity</a:t>
            </a:r>
          </a:p>
        </p:txBody>
      </p:sp>
      <p:sp>
        <p:nvSpPr>
          <p:cNvPr id="3" name="Content Placeholder 2">
            <a:extLst>
              <a:ext uri="{FF2B5EF4-FFF2-40B4-BE49-F238E27FC236}">
                <a16:creationId xmlns:a16="http://schemas.microsoft.com/office/drawing/2014/main" id="{1C367341-9978-4787-9665-26AB275F56D5}"/>
              </a:ext>
            </a:extLst>
          </p:cNvPr>
          <p:cNvSpPr>
            <a:spLocks noGrp="1"/>
          </p:cNvSpPr>
          <p:nvPr>
            <p:ph idx="1"/>
          </p:nvPr>
        </p:nvSpPr>
        <p:spPr/>
        <p:txBody>
          <a:bodyPr/>
          <a:lstStyle/>
          <a:p>
            <a:r>
              <a:rPr lang="en-US" dirty="0"/>
              <a:t>Common</a:t>
            </a:r>
          </a:p>
          <a:p>
            <a:r>
              <a:rPr lang="en-US" dirty="0"/>
              <a:t>Accounts for about half of psychiatric hospital admissions and, therefore, is the #1 most common diagnosis </a:t>
            </a:r>
          </a:p>
          <a:p>
            <a:r>
              <a:rPr lang="en-US" dirty="0"/>
              <a:t>Accounts for 5-20% of outpatient referrals </a:t>
            </a:r>
          </a:p>
          <a:p>
            <a:r>
              <a:rPr lang="en-US" dirty="0"/>
              <a:t>High comorbidity with other medical conditions</a:t>
            </a:r>
          </a:p>
          <a:p>
            <a:pPr lvl="1"/>
            <a:r>
              <a:rPr lang="en-US" dirty="0"/>
              <a:t>BUT, the symptoms of adjustment disorder must be separate from other symptoms (especially those symptoms of other psychological conditions), otherwise a different diagnosis is needed</a:t>
            </a:r>
          </a:p>
        </p:txBody>
      </p:sp>
    </p:spTree>
    <p:extLst>
      <p:ext uri="{BB962C8B-B14F-4D97-AF65-F5344CB8AC3E}">
        <p14:creationId xmlns:p14="http://schemas.microsoft.com/office/powerpoint/2010/main" val="2725402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6A524-9541-443E-939A-40DDD63F0F2E}"/>
              </a:ext>
            </a:extLst>
          </p:cNvPr>
          <p:cNvSpPr>
            <a:spLocks noGrp="1"/>
          </p:cNvSpPr>
          <p:nvPr>
            <p:ph type="title"/>
          </p:nvPr>
        </p:nvSpPr>
        <p:spPr/>
        <p:txBody>
          <a:bodyPr/>
          <a:lstStyle/>
          <a:p>
            <a:r>
              <a:rPr lang="en-US" dirty="0"/>
              <a:t>Etiology of Trauma or Stressor-Related Disorders</a:t>
            </a:r>
          </a:p>
        </p:txBody>
      </p:sp>
      <p:sp>
        <p:nvSpPr>
          <p:cNvPr id="3" name="Text Placeholder 2">
            <a:extLst>
              <a:ext uri="{FF2B5EF4-FFF2-40B4-BE49-F238E27FC236}">
                <a16:creationId xmlns:a16="http://schemas.microsoft.com/office/drawing/2014/main" id="{2CAECA70-C3E9-4B5C-871A-E6210911D0C9}"/>
              </a:ext>
            </a:extLst>
          </p:cNvPr>
          <p:cNvSpPr>
            <a:spLocks noGrp="1"/>
          </p:cNvSpPr>
          <p:nvPr>
            <p:ph type="body" idx="1"/>
          </p:nvPr>
        </p:nvSpPr>
        <p:spPr/>
        <p:txBody>
          <a:bodyPr/>
          <a:lstStyle/>
          <a:p>
            <a:pPr marL="457200" indent="-457200">
              <a:buAutoNum type="arabicPeriod"/>
            </a:pPr>
            <a:r>
              <a:rPr lang="en-US" dirty="0"/>
              <a:t>Biological</a:t>
            </a:r>
          </a:p>
          <a:p>
            <a:pPr marL="457200" indent="-457200">
              <a:buAutoNum type="arabicPeriod"/>
            </a:pPr>
            <a:r>
              <a:rPr lang="en-US" dirty="0"/>
              <a:t>Cognitive</a:t>
            </a:r>
          </a:p>
          <a:p>
            <a:pPr marL="457200" indent="-457200">
              <a:buAutoNum type="arabicPeriod"/>
            </a:pPr>
            <a:r>
              <a:rPr lang="en-US" dirty="0"/>
              <a:t>Social</a:t>
            </a:r>
          </a:p>
          <a:p>
            <a:pPr marL="457200" indent="-457200">
              <a:buAutoNum type="arabicPeriod"/>
            </a:pPr>
            <a:r>
              <a:rPr lang="en-US" dirty="0"/>
              <a:t>sociocultural</a:t>
            </a:r>
          </a:p>
        </p:txBody>
      </p:sp>
    </p:spTree>
    <p:extLst>
      <p:ext uri="{BB962C8B-B14F-4D97-AF65-F5344CB8AC3E}">
        <p14:creationId xmlns:p14="http://schemas.microsoft.com/office/powerpoint/2010/main" val="2282317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7084313B-C03D-4981-9786-879159A603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2" name="Rectangle 11">
              <a:extLst>
                <a:ext uri="{FF2B5EF4-FFF2-40B4-BE49-F238E27FC236}">
                  <a16:creationId xmlns:a16="http://schemas.microsoft.com/office/drawing/2014/main" id="{A99190B9-52DD-45DC-BE21-AACE88FEC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Oval 12">
              <a:extLst>
                <a:ext uri="{FF2B5EF4-FFF2-40B4-BE49-F238E27FC236}">
                  <a16:creationId xmlns:a16="http://schemas.microsoft.com/office/drawing/2014/main" id="{D1EE260A-12FB-4D71-A318-71BED7FF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B52EC39A-8D44-4CEF-820F-A442CFA42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2D010773-529F-4A3D-A0AB-E7CE12DC6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D7582733-2D5B-4103-A63C-0D0D81780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6D073C2A-0E86-458E-88D4-27124FDAD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01A64F04-7AF7-48B9-A1B0-956BBCEEF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989ABE99-7694-4211-A627-459BE5422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254B4214-6F53-497C-8322-9CE8158AA3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2" name="Rectangle 21">
            <a:extLst>
              <a:ext uri="{FF2B5EF4-FFF2-40B4-BE49-F238E27FC236}">
                <a16:creationId xmlns:a16="http://schemas.microsoft.com/office/drawing/2014/main" id="{20E145FF-1D18-4246-A2BA-9F6B4D5336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38" name="Rectangle 23">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25">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7" name="Rectangle 26">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2" name="Title 1">
            <a:extLst>
              <a:ext uri="{FF2B5EF4-FFF2-40B4-BE49-F238E27FC236}">
                <a16:creationId xmlns:a16="http://schemas.microsoft.com/office/drawing/2014/main" id="{B0770768-EE45-4273-B18E-996F2973EF01}"/>
              </a:ext>
            </a:extLst>
          </p:cNvPr>
          <p:cNvSpPr>
            <a:spLocks noGrp="1"/>
          </p:cNvSpPr>
          <p:nvPr>
            <p:ph type="title"/>
          </p:nvPr>
        </p:nvSpPr>
        <p:spPr>
          <a:xfrm>
            <a:off x="836247" y="1085549"/>
            <a:ext cx="3430947" cy="4686903"/>
          </a:xfrm>
        </p:spPr>
        <p:txBody>
          <a:bodyPr vert="horz" lIns="91440" tIns="45720" rIns="91440" bIns="45720" rtlCol="0" anchor="ctr">
            <a:normAutofit/>
          </a:bodyPr>
          <a:lstStyle/>
          <a:p>
            <a:pPr algn="r"/>
            <a:r>
              <a:rPr lang="en-US" sz="3600" b="0" i="0" kern="1200">
                <a:solidFill>
                  <a:schemeClr val="tx1"/>
                </a:solidFill>
                <a:latin typeface="+mj-lt"/>
                <a:ea typeface="+mj-ea"/>
                <a:cs typeface="+mj-cs"/>
              </a:rPr>
              <a:t>Biological Causes</a:t>
            </a:r>
          </a:p>
        </p:txBody>
      </p:sp>
      <p:cxnSp>
        <p:nvCxnSpPr>
          <p:cNvPr id="30" name="Straight Connector 29">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40" name="Text Placeholder 4">
            <a:extLst>
              <a:ext uri="{FF2B5EF4-FFF2-40B4-BE49-F238E27FC236}">
                <a16:creationId xmlns:a16="http://schemas.microsoft.com/office/drawing/2014/main" id="{51128A51-23E6-4625-8E9F-0CC6C688C24C}"/>
              </a:ext>
            </a:extLst>
          </p:cNvPr>
          <p:cNvSpPr>
            <a:spLocks noGrp="1"/>
          </p:cNvSpPr>
          <p:nvPr>
            <p:ph type="body" sz="half" idx="2"/>
          </p:nvPr>
        </p:nvSpPr>
        <p:spPr>
          <a:xfrm>
            <a:off x="5033337" y="1857643"/>
            <a:ext cx="5579707" cy="4008964"/>
          </a:xfrm>
        </p:spPr>
        <p:txBody>
          <a:bodyPr vert="horz" lIns="91440" tIns="45720" rIns="91440" bIns="45720" rtlCol="0" anchor="ctr">
            <a:normAutofit/>
          </a:bodyPr>
          <a:lstStyle/>
          <a:p>
            <a:pPr marL="285750" indent="-285750">
              <a:buFont typeface="Wingdings 3" charset="2"/>
              <a:buChar char=""/>
            </a:pPr>
            <a:r>
              <a:rPr lang="en-US" sz="1600" b="0" i="0" kern="1200" dirty="0">
                <a:solidFill>
                  <a:schemeClr val="tx1"/>
                </a:solidFill>
                <a:latin typeface="+mn-lt"/>
                <a:ea typeface="+mn-ea"/>
                <a:cs typeface="+mn-cs"/>
              </a:rPr>
              <a:t>Hypothalamic-pituitary-adrenal (HPA) axis </a:t>
            </a:r>
            <a:r>
              <a:rPr lang="en-US" sz="1600" b="0" i="0" kern="1200" dirty="0">
                <a:solidFill>
                  <a:schemeClr val="tx1"/>
                </a:solidFill>
                <a:latin typeface="+mn-lt"/>
                <a:ea typeface="+mn-ea"/>
                <a:cs typeface="+mn-cs"/>
                <a:sym typeface="Wingdings" panose="05000000000000000000" pitchFamily="2" charset="2"/>
              </a:rPr>
              <a:t> involved in fear producing response</a:t>
            </a:r>
          </a:p>
          <a:p>
            <a:pPr marL="285750" indent="-285750">
              <a:buFont typeface="Wingdings 3" charset="2"/>
              <a:buChar char=""/>
            </a:pPr>
            <a:r>
              <a:rPr lang="en-US" sz="1600" b="0" i="0" kern="1200" dirty="0">
                <a:solidFill>
                  <a:schemeClr val="tx1"/>
                </a:solidFill>
                <a:latin typeface="+mn-lt"/>
                <a:ea typeface="+mn-ea"/>
                <a:cs typeface="+mn-cs"/>
                <a:sym typeface="Wingdings" panose="05000000000000000000" pitchFamily="2" charset="2"/>
              </a:rPr>
              <a:t>Amygdala  integrative system that causes the physiological response to stress/trauma </a:t>
            </a:r>
          </a:p>
          <a:p>
            <a:pPr marL="285750" indent="-285750">
              <a:buFont typeface="Wingdings 3" charset="2"/>
              <a:buChar char=""/>
            </a:pPr>
            <a:r>
              <a:rPr lang="en-US" sz="1600" b="0" i="0" kern="1200" dirty="0">
                <a:solidFill>
                  <a:schemeClr val="tx1"/>
                </a:solidFill>
                <a:latin typeface="+mn-lt"/>
                <a:ea typeface="+mn-ea"/>
                <a:cs typeface="+mn-cs"/>
                <a:sym typeface="Wingdings" panose="05000000000000000000" pitchFamily="2" charset="2"/>
              </a:rPr>
              <a:t>Amygdala communicates with the HPA axis, and then the HPA axis releases hormones (epinephrine and cortisol)</a:t>
            </a:r>
          </a:p>
          <a:p>
            <a:pPr marL="742950" lvl="1" indent="-285750">
              <a:buFont typeface="Wingdings 3" charset="2"/>
              <a:buChar char=""/>
            </a:pPr>
            <a:r>
              <a:rPr lang="en-US" sz="1600" b="0" i="0" kern="1200" dirty="0">
                <a:solidFill>
                  <a:schemeClr val="tx1"/>
                </a:solidFill>
                <a:latin typeface="+mn-lt"/>
                <a:ea typeface="+mn-ea"/>
                <a:cs typeface="+mn-cs"/>
                <a:sym typeface="Wingdings" panose="05000000000000000000" pitchFamily="2" charset="2"/>
              </a:rPr>
              <a:t>Epinephrine  increases blood pressure, heart rate, alertness and muscle tension</a:t>
            </a:r>
          </a:p>
          <a:p>
            <a:pPr marL="742950" lvl="1" indent="-285750">
              <a:buFont typeface="Wingdings 3" charset="2"/>
              <a:buChar char=""/>
            </a:pPr>
            <a:r>
              <a:rPr lang="en-US" sz="1600" b="0" i="0" kern="1200" dirty="0">
                <a:solidFill>
                  <a:schemeClr val="tx1"/>
                </a:solidFill>
                <a:latin typeface="+mn-lt"/>
                <a:ea typeface="+mn-ea"/>
                <a:cs typeface="+mn-cs"/>
                <a:sym typeface="Wingdings" panose="05000000000000000000" pitchFamily="2" charset="2"/>
              </a:rPr>
              <a:t>Cortisol  helps return the body to homeostasis after the stressful event</a:t>
            </a:r>
          </a:p>
          <a:p>
            <a:pPr marL="285750" indent="-285750">
              <a:buFont typeface="Wingdings 3" charset="2"/>
              <a:buChar char=""/>
            </a:pPr>
            <a:r>
              <a:rPr lang="en-US" sz="1600" b="0" i="0" kern="1200" dirty="0">
                <a:solidFill>
                  <a:schemeClr val="tx1"/>
                </a:solidFill>
                <a:latin typeface="+mn-lt"/>
                <a:ea typeface="+mn-ea"/>
                <a:cs typeface="+mn-cs"/>
                <a:sym typeface="Wingdings" panose="05000000000000000000" pitchFamily="2" charset="2"/>
              </a:rPr>
              <a:t>PTSD shows heightened amygdala reactivity</a:t>
            </a:r>
          </a:p>
          <a:p>
            <a:endParaRPr lang="en-US" b="0" i="0" kern="1200" dirty="0">
              <a:solidFill>
                <a:schemeClr val="tx1"/>
              </a:solidFill>
              <a:latin typeface="+mn-lt"/>
              <a:ea typeface="+mn-ea"/>
              <a:cs typeface="+mn-cs"/>
              <a:sym typeface="Wingdings" panose="05000000000000000000" pitchFamily="2" charset="2"/>
            </a:endParaRPr>
          </a:p>
          <a:p>
            <a:pPr>
              <a:buFont typeface="Wingdings 3" charset="2"/>
              <a:buChar char=""/>
            </a:pPr>
            <a:endParaRPr lang="en-US" b="0" i="0" kern="1200" dirty="0">
              <a:solidFill>
                <a:schemeClr val="tx1"/>
              </a:solidFill>
              <a:latin typeface="+mn-lt"/>
              <a:ea typeface="+mn-ea"/>
              <a:cs typeface="+mn-cs"/>
            </a:endParaRPr>
          </a:p>
        </p:txBody>
      </p:sp>
    </p:spTree>
    <p:extLst>
      <p:ext uri="{BB962C8B-B14F-4D97-AF65-F5344CB8AC3E}">
        <p14:creationId xmlns:p14="http://schemas.microsoft.com/office/powerpoint/2010/main" val="925345022"/>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7084313B-C03D-4981-9786-879159A603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2" name="Rectangle 11">
              <a:extLst>
                <a:ext uri="{FF2B5EF4-FFF2-40B4-BE49-F238E27FC236}">
                  <a16:creationId xmlns:a16="http://schemas.microsoft.com/office/drawing/2014/main" id="{A99190B9-52DD-45DC-BE21-AACE88FEC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a:extLst>
                <a:ext uri="{FF2B5EF4-FFF2-40B4-BE49-F238E27FC236}">
                  <a16:creationId xmlns:a16="http://schemas.microsoft.com/office/drawing/2014/main" id="{D1EE260A-12FB-4D71-A318-71BED7FF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B52EC39A-8D44-4CEF-820F-A442CFA42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2D010773-529F-4A3D-A0AB-E7CE12DC6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D7582733-2D5B-4103-A63C-0D0D81780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6D073C2A-0E86-458E-88D4-27124FDAD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01A64F04-7AF7-48B9-A1B0-956BBCEEF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989ABE99-7694-4211-A627-459BE5422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254B4214-6F53-497C-8322-9CE8158AA3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2" name="Rectangle 21">
            <a:extLst>
              <a:ext uri="{FF2B5EF4-FFF2-40B4-BE49-F238E27FC236}">
                <a16:creationId xmlns:a16="http://schemas.microsoft.com/office/drawing/2014/main" id="{20E145FF-1D18-4246-A2BA-9F6B4D5336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4" name="Rectangle 23">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7" name="Rectangle 26">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4" name="Title 3">
            <a:extLst>
              <a:ext uri="{FF2B5EF4-FFF2-40B4-BE49-F238E27FC236}">
                <a16:creationId xmlns:a16="http://schemas.microsoft.com/office/drawing/2014/main" id="{F5A81459-82B1-4D0A-A681-7C2A64B29055}"/>
              </a:ext>
            </a:extLst>
          </p:cNvPr>
          <p:cNvSpPr>
            <a:spLocks noGrp="1"/>
          </p:cNvSpPr>
          <p:nvPr>
            <p:ph type="title"/>
          </p:nvPr>
        </p:nvSpPr>
        <p:spPr>
          <a:xfrm>
            <a:off x="836247" y="1085549"/>
            <a:ext cx="3430947" cy="4686903"/>
          </a:xfrm>
        </p:spPr>
        <p:txBody>
          <a:bodyPr vert="horz" lIns="91440" tIns="45720" rIns="91440" bIns="45720" rtlCol="0" anchor="ctr">
            <a:normAutofit/>
          </a:bodyPr>
          <a:lstStyle/>
          <a:p>
            <a:pPr algn="r"/>
            <a:r>
              <a:rPr lang="en-US" sz="3600" b="0" i="0" kern="1200">
                <a:solidFill>
                  <a:schemeClr val="tx1"/>
                </a:solidFill>
                <a:latin typeface="+mj-lt"/>
                <a:ea typeface="+mj-ea"/>
                <a:cs typeface="+mj-cs"/>
              </a:rPr>
              <a:t>Cognitive</a:t>
            </a:r>
          </a:p>
        </p:txBody>
      </p:sp>
      <p:cxnSp>
        <p:nvCxnSpPr>
          <p:cNvPr id="30" name="Straight Connector 29">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FF15C6CE-4DBF-42C5-A88D-A7E1AC62E05C}"/>
              </a:ext>
            </a:extLst>
          </p:cNvPr>
          <p:cNvSpPr>
            <a:spLocks noGrp="1"/>
          </p:cNvSpPr>
          <p:nvPr>
            <p:ph type="body" sz="half" idx="2"/>
          </p:nvPr>
        </p:nvSpPr>
        <p:spPr>
          <a:xfrm>
            <a:off x="5041399" y="1085549"/>
            <a:ext cx="5579707" cy="4686903"/>
          </a:xfrm>
        </p:spPr>
        <p:txBody>
          <a:bodyPr vert="horz" lIns="91440" tIns="45720" rIns="91440" bIns="45720" rtlCol="0" anchor="ctr">
            <a:normAutofit/>
          </a:bodyPr>
          <a:lstStyle/>
          <a:p>
            <a:r>
              <a:rPr lang="en-US" sz="2400" b="0" i="0" kern="1200" dirty="0">
                <a:solidFill>
                  <a:schemeClr val="tx1"/>
                </a:solidFill>
                <a:latin typeface="+mn-lt"/>
                <a:ea typeface="+mn-ea"/>
                <a:cs typeface="+mn-cs"/>
              </a:rPr>
              <a:t>Preexisting conditions may predispose an individual to develop this kind of disorder because those individuals may ruminate/over-analyze the stressful/traumatic event and because those individuals may already have negative cognitive styles and processes.</a:t>
            </a:r>
          </a:p>
        </p:txBody>
      </p:sp>
    </p:spTree>
    <p:extLst>
      <p:ext uri="{BB962C8B-B14F-4D97-AF65-F5344CB8AC3E}">
        <p14:creationId xmlns:p14="http://schemas.microsoft.com/office/powerpoint/2010/main" val="2353543663"/>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7084313B-C03D-4981-9786-879159A603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2" name="Rectangle 11">
              <a:extLst>
                <a:ext uri="{FF2B5EF4-FFF2-40B4-BE49-F238E27FC236}">
                  <a16:creationId xmlns:a16="http://schemas.microsoft.com/office/drawing/2014/main" id="{A99190B9-52DD-45DC-BE21-AACE88FEC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a:extLst>
                <a:ext uri="{FF2B5EF4-FFF2-40B4-BE49-F238E27FC236}">
                  <a16:creationId xmlns:a16="http://schemas.microsoft.com/office/drawing/2014/main" id="{D1EE260A-12FB-4D71-A318-71BED7FF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B52EC39A-8D44-4CEF-820F-A442CFA42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2D010773-529F-4A3D-A0AB-E7CE12DC6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D7582733-2D5B-4103-A63C-0D0D81780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6D073C2A-0E86-458E-88D4-27124FDAD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01A64F04-7AF7-48B9-A1B0-956BBCEEF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989ABE99-7694-4211-A627-459BE5422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254B4214-6F53-497C-8322-9CE8158AA3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2" name="Rectangle 21">
            <a:extLst>
              <a:ext uri="{FF2B5EF4-FFF2-40B4-BE49-F238E27FC236}">
                <a16:creationId xmlns:a16="http://schemas.microsoft.com/office/drawing/2014/main" id="{20E145FF-1D18-4246-A2BA-9F6B4D5336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4" name="Rectangle 23">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7" name="Rectangle 26">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4" name="Title 3">
            <a:extLst>
              <a:ext uri="{FF2B5EF4-FFF2-40B4-BE49-F238E27FC236}">
                <a16:creationId xmlns:a16="http://schemas.microsoft.com/office/drawing/2014/main" id="{F5A81459-82B1-4D0A-A681-7C2A64B29055}"/>
              </a:ext>
            </a:extLst>
          </p:cNvPr>
          <p:cNvSpPr>
            <a:spLocks noGrp="1"/>
          </p:cNvSpPr>
          <p:nvPr>
            <p:ph type="title"/>
          </p:nvPr>
        </p:nvSpPr>
        <p:spPr>
          <a:xfrm>
            <a:off x="836247" y="1085549"/>
            <a:ext cx="3430947" cy="4686903"/>
          </a:xfrm>
        </p:spPr>
        <p:txBody>
          <a:bodyPr vert="horz" lIns="91440" tIns="45720" rIns="91440" bIns="45720" rtlCol="0" anchor="ctr">
            <a:normAutofit/>
          </a:bodyPr>
          <a:lstStyle/>
          <a:p>
            <a:pPr algn="r"/>
            <a:r>
              <a:rPr lang="en-US" dirty="0">
                <a:solidFill>
                  <a:schemeClr val="tx1"/>
                </a:solidFill>
              </a:rPr>
              <a:t>Social</a:t>
            </a:r>
            <a:endParaRPr lang="en-US" sz="3600" b="0" i="0" kern="1200" dirty="0">
              <a:solidFill>
                <a:schemeClr val="tx1"/>
              </a:solidFill>
              <a:latin typeface="+mj-lt"/>
              <a:ea typeface="+mj-ea"/>
              <a:cs typeface="+mj-cs"/>
            </a:endParaRPr>
          </a:p>
        </p:txBody>
      </p:sp>
      <p:cxnSp>
        <p:nvCxnSpPr>
          <p:cNvPr id="30" name="Straight Connector 29">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FF15C6CE-4DBF-42C5-A88D-A7E1AC62E05C}"/>
              </a:ext>
            </a:extLst>
          </p:cNvPr>
          <p:cNvSpPr>
            <a:spLocks noGrp="1"/>
          </p:cNvSpPr>
          <p:nvPr>
            <p:ph type="body" sz="half" idx="2"/>
          </p:nvPr>
        </p:nvSpPr>
        <p:spPr>
          <a:xfrm>
            <a:off x="5041399" y="1085549"/>
            <a:ext cx="5579707" cy="4686903"/>
          </a:xfrm>
        </p:spPr>
        <p:txBody>
          <a:bodyPr vert="horz" lIns="91440" tIns="45720" rIns="91440" bIns="45720" rtlCol="0" anchor="ctr">
            <a:normAutofit/>
          </a:bodyPr>
          <a:lstStyle/>
          <a:p>
            <a:r>
              <a:rPr lang="en-US" sz="2400" b="0" i="0" kern="1200" dirty="0">
                <a:solidFill>
                  <a:schemeClr val="tx1"/>
                </a:solidFill>
                <a:latin typeface="+mn-lt"/>
                <a:ea typeface="+mn-ea"/>
                <a:cs typeface="+mn-cs"/>
              </a:rPr>
              <a:t>Support helps protect individuals from developing PTSD</a:t>
            </a:r>
          </a:p>
        </p:txBody>
      </p:sp>
    </p:spTree>
    <p:extLst>
      <p:ext uri="{BB962C8B-B14F-4D97-AF65-F5344CB8AC3E}">
        <p14:creationId xmlns:p14="http://schemas.microsoft.com/office/powerpoint/2010/main" val="2026281120"/>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7084313B-C03D-4981-9786-879159A603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2" name="Rectangle 11">
              <a:extLst>
                <a:ext uri="{FF2B5EF4-FFF2-40B4-BE49-F238E27FC236}">
                  <a16:creationId xmlns:a16="http://schemas.microsoft.com/office/drawing/2014/main" id="{A99190B9-52DD-45DC-BE21-AACE88FEC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a:extLst>
                <a:ext uri="{FF2B5EF4-FFF2-40B4-BE49-F238E27FC236}">
                  <a16:creationId xmlns:a16="http://schemas.microsoft.com/office/drawing/2014/main" id="{D1EE260A-12FB-4D71-A318-71BED7FF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B52EC39A-8D44-4CEF-820F-A442CFA42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2D010773-529F-4A3D-A0AB-E7CE12DC6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D7582733-2D5B-4103-A63C-0D0D81780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6D073C2A-0E86-458E-88D4-27124FDAD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01A64F04-7AF7-48B9-A1B0-956BBCEEF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989ABE99-7694-4211-A627-459BE5422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254B4214-6F53-497C-8322-9CE8158AA3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2" name="Rectangle 21">
            <a:extLst>
              <a:ext uri="{FF2B5EF4-FFF2-40B4-BE49-F238E27FC236}">
                <a16:creationId xmlns:a16="http://schemas.microsoft.com/office/drawing/2014/main" id="{20E145FF-1D18-4246-A2BA-9F6B4D5336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4" name="Rectangle 23">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7" name="Rectangle 26">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4" name="Title 3">
            <a:extLst>
              <a:ext uri="{FF2B5EF4-FFF2-40B4-BE49-F238E27FC236}">
                <a16:creationId xmlns:a16="http://schemas.microsoft.com/office/drawing/2014/main" id="{F5A81459-82B1-4D0A-A681-7C2A64B29055}"/>
              </a:ext>
            </a:extLst>
          </p:cNvPr>
          <p:cNvSpPr>
            <a:spLocks noGrp="1"/>
          </p:cNvSpPr>
          <p:nvPr>
            <p:ph type="title"/>
          </p:nvPr>
        </p:nvSpPr>
        <p:spPr>
          <a:xfrm>
            <a:off x="836247" y="1085549"/>
            <a:ext cx="3430947" cy="4686903"/>
          </a:xfrm>
        </p:spPr>
        <p:txBody>
          <a:bodyPr vert="horz" lIns="91440" tIns="45720" rIns="91440" bIns="45720" rtlCol="0" anchor="ctr">
            <a:normAutofit/>
          </a:bodyPr>
          <a:lstStyle/>
          <a:p>
            <a:pPr algn="r"/>
            <a:r>
              <a:rPr lang="en-US" sz="3600" b="0" i="0" kern="1200" dirty="0">
                <a:solidFill>
                  <a:schemeClr val="tx1"/>
                </a:solidFill>
                <a:latin typeface="+mj-lt"/>
                <a:ea typeface="+mj-ea"/>
                <a:cs typeface="+mj-cs"/>
              </a:rPr>
              <a:t>Sociocultural</a:t>
            </a:r>
          </a:p>
        </p:txBody>
      </p:sp>
      <p:cxnSp>
        <p:nvCxnSpPr>
          <p:cNvPr id="30" name="Straight Connector 29">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FF15C6CE-4DBF-42C5-A88D-A7E1AC62E05C}"/>
              </a:ext>
            </a:extLst>
          </p:cNvPr>
          <p:cNvSpPr>
            <a:spLocks noGrp="1"/>
          </p:cNvSpPr>
          <p:nvPr>
            <p:ph type="body" sz="half" idx="2"/>
          </p:nvPr>
        </p:nvSpPr>
        <p:spPr>
          <a:xfrm>
            <a:off x="5041399" y="1085549"/>
            <a:ext cx="5579707" cy="4686903"/>
          </a:xfrm>
        </p:spPr>
        <p:txBody>
          <a:bodyPr vert="horz" lIns="91440" tIns="45720" rIns="91440" bIns="45720" rtlCol="0" anchor="ctr">
            <a:normAutofit lnSpcReduction="10000"/>
          </a:bodyPr>
          <a:lstStyle/>
          <a:p>
            <a:pPr marL="342900" indent="-342900">
              <a:buFont typeface="Arial" panose="020B0604020202020204" pitchFamily="34" charset="0"/>
              <a:buChar char="•"/>
            </a:pPr>
            <a:r>
              <a:rPr lang="en-US" sz="2400" b="0" i="0" kern="1200" dirty="0">
                <a:solidFill>
                  <a:schemeClr val="tx1"/>
                </a:solidFill>
                <a:latin typeface="+mn-lt"/>
                <a:ea typeface="+mn-ea"/>
                <a:cs typeface="+mn-cs"/>
              </a:rPr>
              <a:t>May be due to differences in the interpretation of events between cultures</a:t>
            </a:r>
          </a:p>
          <a:p>
            <a:pPr marL="342900" indent="-342900">
              <a:buFont typeface="Arial" panose="020B0604020202020204" pitchFamily="34" charset="0"/>
              <a:buChar char="•"/>
            </a:pPr>
            <a:r>
              <a:rPr lang="en-US" sz="2400" dirty="0">
                <a:solidFill>
                  <a:schemeClr val="tx1"/>
                </a:solidFill>
              </a:rPr>
              <a:t>Hispanic groups experience the most traumatic symptoms across the board </a:t>
            </a:r>
          </a:p>
          <a:p>
            <a:pPr marL="342900" indent="-342900">
              <a:buFont typeface="Arial" panose="020B0604020202020204" pitchFamily="34" charset="0"/>
              <a:buChar char="•"/>
            </a:pPr>
            <a:r>
              <a:rPr lang="en-US" sz="2400" dirty="0">
                <a:solidFill>
                  <a:schemeClr val="tx1"/>
                </a:solidFill>
              </a:rPr>
              <a:t>More prevalent in females than males (possibly because of stigmas against getting treatment and because of females’ greater likelihood of exposure to traumatic experiences)</a:t>
            </a:r>
            <a:endParaRPr lang="en-US" sz="2400" b="0" i="0" kern="1200" dirty="0">
              <a:solidFill>
                <a:schemeClr val="tx1"/>
              </a:solidFill>
              <a:latin typeface="+mn-lt"/>
              <a:ea typeface="+mn-ea"/>
              <a:cs typeface="+mn-cs"/>
            </a:endParaRPr>
          </a:p>
        </p:txBody>
      </p:sp>
    </p:spTree>
    <p:extLst>
      <p:ext uri="{BB962C8B-B14F-4D97-AF65-F5344CB8AC3E}">
        <p14:creationId xmlns:p14="http://schemas.microsoft.com/office/powerpoint/2010/main" val="3180956899"/>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5C6EC-CF2D-49BD-B9DC-53C0BDE14C2F}"/>
              </a:ext>
            </a:extLst>
          </p:cNvPr>
          <p:cNvSpPr>
            <a:spLocks noGrp="1"/>
          </p:cNvSpPr>
          <p:nvPr>
            <p:ph type="title"/>
          </p:nvPr>
        </p:nvSpPr>
        <p:spPr/>
        <p:txBody>
          <a:bodyPr/>
          <a:lstStyle/>
          <a:p>
            <a:r>
              <a:rPr lang="en-US" dirty="0"/>
              <a:t>Treatment of Trauma or Stressor-Related Disorders</a:t>
            </a:r>
          </a:p>
        </p:txBody>
      </p:sp>
      <p:sp>
        <p:nvSpPr>
          <p:cNvPr id="3" name="Text Placeholder 2">
            <a:extLst>
              <a:ext uri="{FF2B5EF4-FFF2-40B4-BE49-F238E27FC236}">
                <a16:creationId xmlns:a16="http://schemas.microsoft.com/office/drawing/2014/main" id="{61B92F8C-F670-467D-BE60-C4365D344EF0}"/>
              </a:ext>
            </a:extLst>
          </p:cNvPr>
          <p:cNvSpPr>
            <a:spLocks noGrp="1"/>
          </p:cNvSpPr>
          <p:nvPr>
            <p:ph type="body" idx="1"/>
          </p:nvPr>
        </p:nvSpPr>
        <p:spPr>
          <a:xfrm>
            <a:off x="6895559" y="2286001"/>
            <a:ext cx="4141487" cy="3000374"/>
          </a:xfrm>
        </p:spPr>
        <p:txBody>
          <a:bodyPr>
            <a:normAutofit fontScale="92500" lnSpcReduction="10000"/>
          </a:bodyPr>
          <a:lstStyle/>
          <a:p>
            <a:pPr marL="457200" indent="-457200">
              <a:buAutoNum type="arabicPeriod"/>
            </a:pPr>
            <a:r>
              <a:rPr lang="en-US" dirty="0"/>
              <a:t>Psychological debriefing</a:t>
            </a:r>
          </a:p>
          <a:p>
            <a:pPr marL="457200" indent="-457200">
              <a:buAutoNum type="arabicPeriod"/>
            </a:pPr>
            <a:r>
              <a:rPr lang="en-US" dirty="0"/>
              <a:t>Exposure therapy</a:t>
            </a:r>
          </a:p>
          <a:p>
            <a:pPr marL="457200" indent="-457200">
              <a:buAutoNum type="arabicPeriod"/>
            </a:pPr>
            <a:r>
              <a:rPr lang="en-US" dirty="0"/>
              <a:t>Cognitive behavioral therapy (CBt)</a:t>
            </a:r>
          </a:p>
          <a:p>
            <a:pPr marL="457200" indent="-457200">
              <a:buAutoNum type="arabicPeriod"/>
            </a:pPr>
            <a:r>
              <a:rPr lang="en-US" dirty="0"/>
              <a:t>Eye movement desensitization and reprocessing (emdr)</a:t>
            </a:r>
          </a:p>
          <a:p>
            <a:pPr marL="457200" indent="-457200">
              <a:buAutoNum type="arabicPeriod"/>
            </a:pPr>
            <a:r>
              <a:rPr lang="en-US" dirty="0"/>
              <a:t>Psychopharmacological treatment</a:t>
            </a:r>
          </a:p>
        </p:txBody>
      </p:sp>
    </p:spTree>
    <p:extLst>
      <p:ext uri="{BB962C8B-B14F-4D97-AF65-F5344CB8AC3E}">
        <p14:creationId xmlns:p14="http://schemas.microsoft.com/office/powerpoint/2010/main" val="1902143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C9E7F-135E-465E-9398-E2B90B647F97}"/>
              </a:ext>
            </a:extLst>
          </p:cNvPr>
          <p:cNvSpPr>
            <a:spLocks noGrp="1"/>
          </p:cNvSpPr>
          <p:nvPr>
            <p:ph type="title"/>
          </p:nvPr>
        </p:nvSpPr>
        <p:spPr/>
        <p:txBody>
          <a:bodyPr/>
          <a:lstStyle/>
          <a:p>
            <a:r>
              <a:rPr lang="en-US" dirty="0"/>
              <a:t>Learning Objectives </a:t>
            </a:r>
          </a:p>
        </p:txBody>
      </p:sp>
      <p:sp>
        <p:nvSpPr>
          <p:cNvPr id="3" name="Content Placeholder 2">
            <a:extLst>
              <a:ext uri="{FF2B5EF4-FFF2-40B4-BE49-F238E27FC236}">
                <a16:creationId xmlns:a16="http://schemas.microsoft.com/office/drawing/2014/main" id="{27AF8AC2-009F-41F8-9016-148D60AA9A2A}"/>
              </a:ext>
            </a:extLst>
          </p:cNvPr>
          <p:cNvSpPr>
            <a:spLocks noGrp="1"/>
          </p:cNvSpPr>
          <p:nvPr>
            <p:ph idx="1"/>
          </p:nvPr>
        </p:nvSpPr>
        <p:spPr/>
        <p:txBody>
          <a:bodyPr/>
          <a:lstStyle/>
          <a:p>
            <a:r>
              <a:rPr lang="en-US" dirty="0"/>
              <a:t>Explain what stressors are. </a:t>
            </a:r>
          </a:p>
          <a:p>
            <a:r>
              <a:rPr lang="en-US" dirty="0"/>
              <a:t>Describe how trauma- and stressor-related disorders present. </a:t>
            </a:r>
          </a:p>
          <a:p>
            <a:r>
              <a:rPr lang="en-US" dirty="0"/>
              <a:t>Describe the epidemiology of trauma- and stressor-related disorders.</a:t>
            </a:r>
          </a:p>
          <a:p>
            <a:r>
              <a:rPr lang="en-US" dirty="0"/>
              <a:t>Describe comorbidity in relation to trauma- and stressor-related disorders. </a:t>
            </a:r>
          </a:p>
          <a:p>
            <a:r>
              <a:rPr lang="en-US" dirty="0"/>
              <a:t>Describe the etiology of trauma- and stressor-related disorders.</a:t>
            </a:r>
          </a:p>
          <a:p>
            <a:r>
              <a:rPr lang="en-US" dirty="0"/>
              <a:t>Describe treatment options for trauma- and stressor-related disorders. </a:t>
            </a:r>
          </a:p>
        </p:txBody>
      </p:sp>
    </p:spTree>
    <p:extLst>
      <p:ext uri="{BB962C8B-B14F-4D97-AF65-F5344CB8AC3E}">
        <p14:creationId xmlns:p14="http://schemas.microsoft.com/office/powerpoint/2010/main" val="4020412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C1CDA-1E84-4772-B4CE-25CE756B8F11}"/>
              </a:ext>
            </a:extLst>
          </p:cNvPr>
          <p:cNvSpPr>
            <a:spLocks noGrp="1"/>
          </p:cNvSpPr>
          <p:nvPr>
            <p:ph type="title"/>
          </p:nvPr>
        </p:nvSpPr>
        <p:spPr/>
        <p:txBody>
          <a:bodyPr/>
          <a:lstStyle/>
          <a:p>
            <a:r>
              <a:rPr lang="en-US" dirty="0"/>
              <a:t>Psychological Debriefing</a:t>
            </a:r>
          </a:p>
        </p:txBody>
      </p:sp>
      <p:sp>
        <p:nvSpPr>
          <p:cNvPr id="3" name="Content Placeholder 2">
            <a:extLst>
              <a:ext uri="{FF2B5EF4-FFF2-40B4-BE49-F238E27FC236}">
                <a16:creationId xmlns:a16="http://schemas.microsoft.com/office/drawing/2014/main" id="{AA6866DB-0789-46C6-90DB-014AC75BE944}"/>
              </a:ext>
            </a:extLst>
          </p:cNvPr>
          <p:cNvSpPr>
            <a:spLocks noGrp="1"/>
          </p:cNvSpPr>
          <p:nvPr>
            <p:ph idx="1"/>
          </p:nvPr>
        </p:nvSpPr>
        <p:spPr/>
        <p:txBody>
          <a:bodyPr>
            <a:normAutofit lnSpcReduction="10000"/>
          </a:bodyPr>
          <a:lstStyle/>
          <a:p>
            <a:r>
              <a:rPr lang="en-US" dirty="0"/>
              <a:t>Considered a type of crisis intervention that requires individuals who have recently experienced a traumatic event to discuss or process their thoughts and feelings related to the traumatic event, typically within 72 hours</a:t>
            </a:r>
          </a:p>
          <a:p>
            <a:r>
              <a:rPr lang="en-US" dirty="0"/>
              <a:t>Process: (1) identify the facts; (2) evaluate thoughts and emotions before, during, and after the event; (3) normalize the reaction; (4) discuss how to hope and create a support system </a:t>
            </a:r>
          </a:p>
          <a:p>
            <a:r>
              <a:rPr lang="en-US" dirty="0"/>
              <a:t>Pro: may allow for faster recovery times</a:t>
            </a:r>
          </a:p>
          <a:p>
            <a:r>
              <a:rPr lang="en-US" dirty="0"/>
              <a:t>Cons: doesn’t reduce the amount or severity of symptoms; may cause patients to ruminate on the event and cause the disorder to become worse </a:t>
            </a:r>
          </a:p>
        </p:txBody>
      </p:sp>
    </p:spTree>
    <p:extLst>
      <p:ext uri="{BB962C8B-B14F-4D97-AF65-F5344CB8AC3E}">
        <p14:creationId xmlns:p14="http://schemas.microsoft.com/office/powerpoint/2010/main" val="2903559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24DE2-4893-4083-BF4F-511C88EE3CE4}"/>
              </a:ext>
            </a:extLst>
          </p:cNvPr>
          <p:cNvSpPr>
            <a:spLocks noGrp="1"/>
          </p:cNvSpPr>
          <p:nvPr>
            <p:ph type="title"/>
          </p:nvPr>
        </p:nvSpPr>
        <p:spPr/>
        <p:txBody>
          <a:bodyPr/>
          <a:lstStyle/>
          <a:p>
            <a:r>
              <a:rPr lang="en-US" dirty="0"/>
              <a:t>Exposure Therapy</a:t>
            </a:r>
          </a:p>
        </p:txBody>
      </p:sp>
      <p:sp>
        <p:nvSpPr>
          <p:cNvPr id="3" name="Content Placeholder 2">
            <a:extLst>
              <a:ext uri="{FF2B5EF4-FFF2-40B4-BE49-F238E27FC236}">
                <a16:creationId xmlns:a16="http://schemas.microsoft.com/office/drawing/2014/main" id="{E1B67730-09F5-4E95-ACC0-63EE91E91052}"/>
              </a:ext>
            </a:extLst>
          </p:cNvPr>
          <p:cNvSpPr>
            <a:spLocks noGrp="1"/>
          </p:cNvSpPr>
          <p:nvPr>
            <p:ph idx="1"/>
          </p:nvPr>
        </p:nvSpPr>
        <p:spPr/>
        <p:txBody>
          <a:bodyPr/>
          <a:lstStyle/>
          <a:p>
            <a:r>
              <a:rPr lang="en-US" dirty="0"/>
              <a:t>Helps extinguish fears</a:t>
            </a:r>
          </a:p>
          <a:p>
            <a:r>
              <a:rPr lang="en-US" dirty="0"/>
              <a:t>Three types: </a:t>
            </a:r>
          </a:p>
          <a:p>
            <a:pPr lvl="1"/>
            <a:r>
              <a:rPr lang="en-US" dirty="0"/>
              <a:t>(1) Imaginal </a:t>
            </a:r>
            <a:r>
              <a:rPr lang="en-US" dirty="0">
                <a:sym typeface="Wingdings" panose="05000000000000000000" pitchFamily="2" charset="2"/>
              </a:rPr>
              <a:t> the individual is aske to re-create, or imagine, specific details of the traumatic event; gradual process</a:t>
            </a:r>
          </a:p>
          <a:p>
            <a:pPr lvl="1"/>
            <a:r>
              <a:rPr lang="en-US" dirty="0">
                <a:sym typeface="Wingdings" panose="05000000000000000000" pitchFamily="2" charset="2"/>
              </a:rPr>
              <a:t>(2) In vivo  the individual is reminded of the traumatic event through the use of videos, images, or other tangible objects related to the traumatic event that induces a heightened arousal response; gradual process</a:t>
            </a:r>
          </a:p>
          <a:p>
            <a:pPr lvl="1"/>
            <a:r>
              <a:rPr lang="en-US" dirty="0">
                <a:sym typeface="Wingdings" panose="05000000000000000000" pitchFamily="2" charset="2"/>
              </a:rPr>
              <a:t>(3) Flooding  disregards the gradual nature of the fear hierarchy; may be more effective, but is the most distressing type of exposure therapy </a:t>
            </a:r>
            <a:endParaRPr lang="en-US" dirty="0"/>
          </a:p>
        </p:txBody>
      </p:sp>
    </p:spTree>
    <p:extLst>
      <p:ext uri="{BB962C8B-B14F-4D97-AF65-F5344CB8AC3E}">
        <p14:creationId xmlns:p14="http://schemas.microsoft.com/office/powerpoint/2010/main" val="394482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A2D17-263B-4DD9-A85D-E7EDEFCBEB91}"/>
              </a:ext>
            </a:extLst>
          </p:cNvPr>
          <p:cNvSpPr>
            <a:spLocks noGrp="1"/>
          </p:cNvSpPr>
          <p:nvPr>
            <p:ph type="title"/>
          </p:nvPr>
        </p:nvSpPr>
        <p:spPr/>
        <p:txBody>
          <a:bodyPr/>
          <a:lstStyle/>
          <a:p>
            <a:r>
              <a:rPr lang="en-US" dirty="0"/>
              <a:t>Cognitive Behavioral Therapy (CBT)</a:t>
            </a:r>
          </a:p>
        </p:txBody>
      </p:sp>
      <p:sp>
        <p:nvSpPr>
          <p:cNvPr id="3" name="Content Placeholder 2">
            <a:extLst>
              <a:ext uri="{FF2B5EF4-FFF2-40B4-BE49-F238E27FC236}">
                <a16:creationId xmlns:a16="http://schemas.microsoft.com/office/drawing/2014/main" id="{AA7C979D-59CF-41FA-8E4B-5539AF909546}"/>
              </a:ext>
            </a:extLst>
          </p:cNvPr>
          <p:cNvSpPr>
            <a:spLocks noGrp="1"/>
          </p:cNvSpPr>
          <p:nvPr>
            <p:ph idx="1"/>
          </p:nvPr>
        </p:nvSpPr>
        <p:spPr/>
        <p:txBody>
          <a:bodyPr/>
          <a:lstStyle/>
          <a:p>
            <a:r>
              <a:rPr lang="en-US" dirty="0"/>
              <a:t>Trauma-focused CBT (TF-CBT) can be summarized by acronym PRACTICE:</a:t>
            </a:r>
          </a:p>
          <a:p>
            <a:pPr lvl="1"/>
            <a:r>
              <a:rPr lang="en-US" b="1" dirty="0"/>
              <a:t>P</a:t>
            </a:r>
            <a:r>
              <a:rPr lang="en-US" dirty="0"/>
              <a:t>sychoeducation about the traumatic event</a:t>
            </a:r>
          </a:p>
          <a:p>
            <a:pPr lvl="1"/>
            <a:r>
              <a:rPr lang="en-US" b="1" dirty="0"/>
              <a:t>R</a:t>
            </a:r>
            <a:r>
              <a:rPr lang="en-US" dirty="0"/>
              <a:t>elaxation training </a:t>
            </a:r>
          </a:p>
          <a:p>
            <a:pPr lvl="1"/>
            <a:r>
              <a:rPr lang="en-US" b="1" dirty="0"/>
              <a:t>A</a:t>
            </a:r>
            <a:r>
              <a:rPr lang="en-US" dirty="0"/>
              <a:t>ffect</a:t>
            </a:r>
          </a:p>
          <a:p>
            <a:pPr lvl="1"/>
            <a:r>
              <a:rPr lang="en-US" b="1" dirty="0"/>
              <a:t>C</a:t>
            </a:r>
            <a:r>
              <a:rPr lang="en-US" dirty="0"/>
              <a:t>orrecting maladaptive thoughts</a:t>
            </a:r>
          </a:p>
          <a:p>
            <a:pPr lvl="1"/>
            <a:r>
              <a:rPr lang="en-US" b="1" dirty="0"/>
              <a:t>T</a:t>
            </a:r>
            <a:r>
              <a:rPr lang="en-US" dirty="0"/>
              <a:t>rauma narrative</a:t>
            </a:r>
          </a:p>
          <a:p>
            <a:pPr lvl="1"/>
            <a:r>
              <a:rPr lang="en-US" b="1" dirty="0"/>
              <a:t>I</a:t>
            </a:r>
            <a:r>
              <a:rPr lang="en-US" dirty="0"/>
              <a:t>n vivo</a:t>
            </a:r>
          </a:p>
          <a:p>
            <a:pPr lvl="1"/>
            <a:r>
              <a:rPr lang="en-US" b="1" dirty="0"/>
              <a:t>C</a:t>
            </a:r>
            <a:r>
              <a:rPr lang="en-US" dirty="0"/>
              <a:t>o-joint family session </a:t>
            </a:r>
          </a:p>
          <a:p>
            <a:pPr lvl="1"/>
            <a:r>
              <a:rPr lang="en-US" b="1" dirty="0"/>
              <a:t>E</a:t>
            </a:r>
            <a:r>
              <a:rPr lang="en-US" dirty="0"/>
              <a:t>nhancing security </a:t>
            </a:r>
          </a:p>
        </p:txBody>
      </p:sp>
    </p:spTree>
    <p:extLst>
      <p:ext uri="{BB962C8B-B14F-4D97-AF65-F5344CB8AC3E}">
        <p14:creationId xmlns:p14="http://schemas.microsoft.com/office/powerpoint/2010/main" val="581402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E3FAF-680D-4363-9ECA-2DC4481046D9}"/>
              </a:ext>
            </a:extLst>
          </p:cNvPr>
          <p:cNvSpPr>
            <a:spLocks noGrp="1"/>
          </p:cNvSpPr>
          <p:nvPr>
            <p:ph type="title"/>
          </p:nvPr>
        </p:nvSpPr>
        <p:spPr/>
        <p:txBody>
          <a:bodyPr/>
          <a:lstStyle/>
          <a:p>
            <a:r>
              <a:rPr lang="en-US" dirty="0"/>
              <a:t>EMDR	</a:t>
            </a:r>
          </a:p>
        </p:txBody>
      </p:sp>
      <p:sp>
        <p:nvSpPr>
          <p:cNvPr id="3" name="Content Placeholder 2">
            <a:extLst>
              <a:ext uri="{FF2B5EF4-FFF2-40B4-BE49-F238E27FC236}">
                <a16:creationId xmlns:a16="http://schemas.microsoft.com/office/drawing/2014/main" id="{1C93C156-73D8-4510-9CE3-94696A263E5C}"/>
              </a:ext>
            </a:extLst>
          </p:cNvPr>
          <p:cNvSpPr>
            <a:spLocks noGrp="1"/>
          </p:cNvSpPr>
          <p:nvPr>
            <p:ph idx="1"/>
          </p:nvPr>
        </p:nvSpPr>
        <p:spPr/>
        <p:txBody>
          <a:bodyPr>
            <a:normAutofit fontScale="85000" lnSpcReduction="20000"/>
          </a:bodyPr>
          <a:lstStyle/>
          <a:p>
            <a:r>
              <a:rPr lang="en-US" dirty="0"/>
              <a:t>Controversial because it originated from the personal observation of Francine Shapiro who concluded that lateral eye movements facilitate cognitive processing of traumatic thoughts</a:t>
            </a:r>
          </a:p>
          <a:p>
            <a:r>
              <a:rPr lang="en-US" dirty="0"/>
              <a:t>8 steps</a:t>
            </a:r>
          </a:p>
          <a:p>
            <a:pPr lvl="1"/>
            <a:r>
              <a:rPr lang="en-US" dirty="0"/>
              <a:t>(1) Patient history and treatment planning </a:t>
            </a:r>
          </a:p>
          <a:p>
            <a:pPr lvl="1"/>
            <a:r>
              <a:rPr lang="en-US" dirty="0"/>
              <a:t>(2) Preparation and education</a:t>
            </a:r>
          </a:p>
          <a:p>
            <a:pPr lvl="1"/>
            <a:r>
              <a:rPr lang="en-US" dirty="0"/>
              <a:t>(3) Assessment and identification of triggers</a:t>
            </a:r>
          </a:p>
          <a:p>
            <a:pPr lvl="1"/>
            <a:r>
              <a:rPr lang="en-US" b="1" dirty="0"/>
              <a:t>(4)</a:t>
            </a:r>
            <a:r>
              <a:rPr lang="en-US" dirty="0"/>
              <a:t> Desensitization while holding a trigger in mind and moving eyes</a:t>
            </a:r>
          </a:p>
          <a:p>
            <a:pPr lvl="1"/>
            <a:r>
              <a:rPr lang="en-US" b="1" dirty="0"/>
              <a:t>(5)</a:t>
            </a:r>
            <a:r>
              <a:rPr lang="en-US" dirty="0"/>
              <a:t> Installation of positive cognitions while holding a positive thing in mind and moving eyes </a:t>
            </a:r>
          </a:p>
          <a:p>
            <a:pPr lvl="1"/>
            <a:r>
              <a:rPr lang="en-US" b="1" dirty="0"/>
              <a:t>(6)</a:t>
            </a:r>
            <a:r>
              <a:rPr lang="en-US" dirty="0"/>
              <a:t> Body scan while moving eyes </a:t>
            </a:r>
          </a:p>
          <a:p>
            <a:pPr lvl="1"/>
            <a:r>
              <a:rPr lang="en-US" dirty="0"/>
              <a:t>(7) Closure with coping strategies </a:t>
            </a:r>
          </a:p>
          <a:p>
            <a:pPr lvl="1"/>
            <a:r>
              <a:rPr lang="en-US" dirty="0"/>
              <a:t>(8) Reevaluation</a:t>
            </a:r>
          </a:p>
        </p:txBody>
      </p:sp>
    </p:spTree>
    <p:extLst>
      <p:ext uri="{BB962C8B-B14F-4D97-AF65-F5344CB8AC3E}">
        <p14:creationId xmlns:p14="http://schemas.microsoft.com/office/powerpoint/2010/main" val="3504939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89AD3-01D9-4B4F-9540-6603C4108B5F}"/>
              </a:ext>
            </a:extLst>
          </p:cNvPr>
          <p:cNvSpPr>
            <a:spLocks noGrp="1"/>
          </p:cNvSpPr>
          <p:nvPr>
            <p:ph type="title"/>
          </p:nvPr>
        </p:nvSpPr>
        <p:spPr/>
        <p:txBody>
          <a:bodyPr/>
          <a:lstStyle/>
          <a:p>
            <a:r>
              <a:rPr lang="en-US" dirty="0"/>
              <a:t>Pharmacological Treatment </a:t>
            </a:r>
          </a:p>
        </p:txBody>
      </p:sp>
      <p:sp>
        <p:nvSpPr>
          <p:cNvPr id="3" name="Content Placeholder 2">
            <a:extLst>
              <a:ext uri="{FF2B5EF4-FFF2-40B4-BE49-F238E27FC236}">
                <a16:creationId xmlns:a16="http://schemas.microsoft.com/office/drawing/2014/main" id="{73001041-01E5-4439-AA91-A773C7FA31DC}"/>
              </a:ext>
            </a:extLst>
          </p:cNvPr>
          <p:cNvSpPr>
            <a:spLocks noGrp="1"/>
          </p:cNvSpPr>
          <p:nvPr>
            <p:ph idx="1"/>
          </p:nvPr>
        </p:nvSpPr>
        <p:spPr/>
        <p:txBody>
          <a:bodyPr/>
          <a:lstStyle/>
          <a:p>
            <a:r>
              <a:rPr lang="en-US" dirty="0"/>
              <a:t>Medication should not be used without any other therapy </a:t>
            </a:r>
          </a:p>
          <a:p>
            <a:r>
              <a:rPr lang="en-US" dirty="0"/>
              <a:t>Effective as a second line of treatment </a:t>
            </a:r>
          </a:p>
          <a:p>
            <a:r>
              <a:rPr lang="en-US" dirty="0"/>
              <a:t>Types of medicine</a:t>
            </a:r>
          </a:p>
          <a:p>
            <a:pPr lvl="1"/>
            <a:r>
              <a:rPr lang="en-US" dirty="0"/>
              <a:t>Selective Serotonin Reuptake Inhibitors (SSRIs) </a:t>
            </a:r>
            <a:r>
              <a:rPr lang="en-US" dirty="0">
                <a:sym typeface="Wingdings" panose="05000000000000000000" pitchFamily="2" charset="2"/>
              </a:rPr>
              <a:t> increase the amount of serotonin available to neurotransmitters</a:t>
            </a:r>
          </a:p>
          <a:p>
            <a:pPr lvl="1"/>
            <a:r>
              <a:rPr lang="en-US" dirty="0">
                <a:sym typeface="Wingdings" panose="05000000000000000000" pitchFamily="2" charset="2"/>
              </a:rPr>
              <a:t>Tricyclic Antidepressants (TCAs) and Monoamine Oxidase Inhibitors (MAOIs)  most effective in those individuals with co-occurring major depressive disorder and those individuals who don’t response to SSRIs</a:t>
            </a:r>
            <a:endParaRPr lang="en-US" dirty="0"/>
          </a:p>
          <a:p>
            <a:endParaRPr lang="en-US" dirty="0"/>
          </a:p>
        </p:txBody>
      </p:sp>
    </p:spTree>
    <p:extLst>
      <p:ext uri="{BB962C8B-B14F-4D97-AF65-F5344CB8AC3E}">
        <p14:creationId xmlns:p14="http://schemas.microsoft.com/office/powerpoint/2010/main" val="2036250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FD0B1-B2D2-41BA-A7A6-8E052FE45F04}"/>
              </a:ext>
            </a:extLst>
          </p:cNvPr>
          <p:cNvSpPr>
            <a:spLocks noGrp="1"/>
          </p:cNvSpPr>
          <p:nvPr>
            <p:ph type="title"/>
          </p:nvPr>
        </p:nvSpPr>
        <p:spPr/>
        <p:txBody>
          <a:bodyPr/>
          <a:lstStyle/>
          <a:p>
            <a:r>
              <a:rPr lang="en-US" dirty="0"/>
              <a:t>What is a stressor?</a:t>
            </a:r>
          </a:p>
        </p:txBody>
      </p:sp>
      <p:sp>
        <p:nvSpPr>
          <p:cNvPr id="3" name="Content Placeholder 2">
            <a:extLst>
              <a:ext uri="{FF2B5EF4-FFF2-40B4-BE49-F238E27FC236}">
                <a16:creationId xmlns:a16="http://schemas.microsoft.com/office/drawing/2014/main" id="{32467DD3-7308-4CDC-BF81-111C299C2D4E}"/>
              </a:ext>
            </a:extLst>
          </p:cNvPr>
          <p:cNvSpPr>
            <a:spLocks noGrp="1"/>
          </p:cNvSpPr>
          <p:nvPr>
            <p:ph idx="1"/>
          </p:nvPr>
        </p:nvSpPr>
        <p:spPr/>
        <p:txBody>
          <a:bodyPr/>
          <a:lstStyle/>
          <a:p>
            <a:r>
              <a:rPr lang="en-US" dirty="0"/>
              <a:t>An event that’s witnessed or experienced firsthand that increases physical or psychological demands on the individual</a:t>
            </a:r>
          </a:p>
          <a:p>
            <a:r>
              <a:rPr lang="en-US" dirty="0"/>
              <a:t>E.g., combat, sexual assault</a:t>
            </a:r>
          </a:p>
          <a:p>
            <a:pPr lvl="1"/>
            <a:r>
              <a:rPr lang="en-US" dirty="0"/>
              <a:t>Shell Shock </a:t>
            </a:r>
            <a:r>
              <a:rPr lang="en-US" dirty="0">
                <a:sym typeface="Wingdings" panose="05000000000000000000" pitchFamily="2" charset="2"/>
              </a:rPr>
              <a:t> the combat-related trauma experienced by soldiers from World War I </a:t>
            </a:r>
          </a:p>
          <a:p>
            <a:pPr lvl="1"/>
            <a:r>
              <a:rPr lang="en-US" dirty="0">
                <a:sym typeface="Wingdings" panose="05000000000000000000" pitchFamily="2" charset="2"/>
              </a:rPr>
              <a:t>Rape  some heartbreaking statistics from the textbook...</a:t>
            </a:r>
          </a:p>
          <a:p>
            <a:pPr lvl="2"/>
            <a:r>
              <a:rPr lang="en-US" dirty="0">
                <a:sym typeface="Wingdings" panose="05000000000000000000" pitchFamily="2" charset="2"/>
              </a:rPr>
              <a:t>“Occurs in one out of every five women and one in every 71 men”</a:t>
            </a:r>
          </a:p>
          <a:p>
            <a:pPr lvl="2"/>
            <a:r>
              <a:rPr lang="en-US" dirty="0">
                <a:sym typeface="Wingdings" panose="05000000000000000000" pitchFamily="2" charset="2"/>
              </a:rPr>
              <a:t>“Estimated that nearly 81% of female and 35% of male rape victims report both </a:t>
            </a:r>
            <a:r>
              <a:rPr lang="en-US" b="1" u="sng" dirty="0">
                <a:sym typeface="Wingdings" panose="05000000000000000000" pitchFamily="2" charset="2"/>
              </a:rPr>
              <a:t>acute stress disorder</a:t>
            </a:r>
            <a:r>
              <a:rPr lang="en-US" dirty="0">
                <a:sym typeface="Wingdings" panose="05000000000000000000" pitchFamily="2" charset="2"/>
              </a:rPr>
              <a:t> and </a:t>
            </a:r>
            <a:r>
              <a:rPr lang="en-US" b="1" u="sng" dirty="0">
                <a:sym typeface="Wingdings" panose="05000000000000000000" pitchFamily="2" charset="2"/>
              </a:rPr>
              <a:t>posttraumatic stress disorder</a:t>
            </a:r>
            <a:r>
              <a:rPr lang="en-US" dirty="0">
                <a:sym typeface="Wingdings" panose="05000000000000000000" pitchFamily="2" charset="2"/>
              </a:rPr>
              <a:t> symptoms”</a:t>
            </a:r>
            <a:endParaRPr lang="en-US" dirty="0"/>
          </a:p>
        </p:txBody>
      </p:sp>
    </p:spTree>
    <p:extLst>
      <p:ext uri="{BB962C8B-B14F-4D97-AF65-F5344CB8AC3E}">
        <p14:creationId xmlns:p14="http://schemas.microsoft.com/office/powerpoint/2010/main" val="1997968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3DC990-FCB5-4FA4-94F4-C38501567434}"/>
              </a:ext>
            </a:extLst>
          </p:cNvPr>
          <p:cNvSpPr>
            <a:spLocks noGrp="1"/>
          </p:cNvSpPr>
          <p:nvPr>
            <p:ph type="title"/>
          </p:nvPr>
        </p:nvSpPr>
        <p:spPr/>
        <p:txBody>
          <a:bodyPr/>
          <a:lstStyle/>
          <a:p>
            <a:r>
              <a:rPr lang="en-US" dirty="0"/>
              <a:t>Posttraumatic Stress Disorder (PTSD)</a:t>
            </a:r>
          </a:p>
        </p:txBody>
      </p:sp>
      <p:pic>
        <p:nvPicPr>
          <p:cNvPr id="7" name="Online Media 6" title="Post-Traumatic Stress Disorder">
            <a:hlinkClick r:id="" action="ppaction://media"/>
            <a:extLst>
              <a:ext uri="{FF2B5EF4-FFF2-40B4-BE49-F238E27FC236}">
                <a16:creationId xmlns:a16="http://schemas.microsoft.com/office/drawing/2014/main" id="{39A38F44-5849-464D-A391-EA0C30FA4063}"/>
              </a:ext>
            </a:extLst>
          </p:cNvPr>
          <p:cNvPicPr>
            <a:picLocks noGrp="1" noRot="1" noChangeAspect="1"/>
          </p:cNvPicPr>
          <p:nvPr>
            <p:ph idx="1"/>
            <a:videoFile r:link="rId1"/>
          </p:nvPr>
        </p:nvPicPr>
        <p:blipFill>
          <a:blip r:embed="rId4"/>
          <a:stretch>
            <a:fillRect/>
          </a:stretch>
        </p:blipFill>
        <p:spPr>
          <a:xfrm>
            <a:off x="5297214" y="1295400"/>
            <a:ext cx="5739831" cy="4729479"/>
          </a:xfrm>
          <a:prstGeom prst="rect">
            <a:avLst/>
          </a:prstGeom>
        </p:spPr>
      </p:pic>
      <p:sp>
        <p:nvSpPr>
          <p:cNvPr id="6" name="Text Placeholder 5">
            <a:extLst>
              <a:ext uri="{FF2B5EF4-FFF2-40B4-BE49-F238E27FC236}">
                <a16:creationId xmlns:a16="http://schemas.microsoft.com/office/drawing/2014/main" id="{47497002-F880-4010-8603-D15B3C2428C8}"/>
              </a:ext>
            </a:extLst>
          </p:cNvPr>
          <p:cNvSpPr>
            <a:spLocks noGrp="1"/>
          </p:cNvSpPr>
          <p:nvPr>
            <p:ph type="body" sz="half" idx="2"/>
          </p:nvPr>
        </p:nvSpPr>
        <p:spPr>
          <a:xfrm>
            <a:off x="1154955" y="3129280"/>
            <a:ext cx="2793158" cy="2895599"/>
          </a:xfrm>
        </p:spPr>
        <p:txBody>
          <a:bodyPr>
            <a:normAutofit/>
          </a:bodyPr>
          <a:lstStyle/>
          <a:p>
            <a:r>
              <a:rPr lang="en-US" dirty="0"/>
              <a:t>Key Questions: </a:t>
            </a:r>
          </a:p>
          <a:p>
            <a:pPr marL="342900" indent="-342900">
              <a:buFont typeface="+mj-lt"/>
              <a:buAutoNum type="arabicPeriod"/>
            </a:pPr>
            <a:r>
              <a:rPr lang="en-US" dirty="0"/>
              <a:t>What was the stressor that led to Judy’s PTSD? </a:t>
            </a:r>
          </a:p>
          <a:p>
            <a:pPr marL="342900" indent="-342900">
              <a:buFont typeface="+mj-lt"/>
              <a:buAutoNum type="arabicPeriod"/>
            </a:pPr>
            <a:r>
              <a:rPr lang="en-US" dirty="0"/>
              <a:t>What did the hospital psychologist do with Judy to calm her?</a:t>
            </a:r>
          </a:p>
        </p:txBody>
      </p:sp>
    </p:spTree>
    <p:extLst>
      <p:ext uri="{BB962C8B-B14F-4D97-AF65-F5344CB8AC3E}">
        <p14:creationId xmlns:p14="http://schemas.microsoft.com/office/powerpoint/2010/main" val="415920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1BB72-767A-43CA-BC9B-7C63EEF64DF9}"/>
              </a:ext>
            </a:extLst>
          </p:cNvPr>
          <p:cNvSpPr>
            <a:spLocks noGrp="1"/>
          </p:cNvSpPr>
          <p:nvPr>
            <p:ph type="title"/>
          </p:nvPr>
        </p:nvSpPr>
        <p:spPr/>
        <p:txBody>
          <a:bodyPr/>
          <a:lstStyle/>
          <a:p>
            <a:r>
              <a:rPr lang="en-US" dirty="0"/>
              <a:t>What is PTSD? </a:t>
            </a:r>
          </a:p>
        </p:txBody>
      </p:sp>
      <p:sp>
        <p:nvSpPr>
          <p:cNvPr id="3" name="Content Placeholder 2">
            <a:extLst>
              <a:ext uri="{FF2B5EF4-FFF2-40B4-BE49-F238E27FC236}">
                <a16:creationId xmlns:a16="http://schemas.microsoft.com/office/drawing/2014/main" id="{FF0BFCF6-6499-44B3-9758-62353DEC5840}"/>
              </a:ext>
            </a:extLst>
          </p:cNvPr>
          <p:cNvSpPr>
            <a:spLocks noGrp="1"/>
          </p:cNvSpPr>
          <p:nvPr>
            <p:ph idx="1"/>
          </p:nvPr>
        </p:nvSpPr>
        <p:spPr/>
        <p:txBody>
          <a:bodyPr>
            <a:normAutofit lnSpcReduction="10000"/>
          </a:bodyPr>
          <a:lstStyle/>
          <a:p>
            <a:r>
              <a:rPr lang="en-US" dirty="0"/>
              <a:t>“The development of physiological, psychological, and emotional symptoms following exposure to a traumatic event” </a:t>
            </a:r>
          </a:p>
          <a:p>
            <a:r>
              <a:rPr lang="en-US" dirty="0"/>
              <a:t>Must have symptoms for </a:t>
            </a:r>
            <a:r>
              <a:rPr lang="en-US" b="1" u="sng" dirty="0"/>
              <a:t>at least one month</a:t>
            </a:r>
            <a:r>
              <a:rPr lang="en-US" dirty="0"/>
              <a:t> from among the following </a:t>
            </a:r>
            <a:r>
              <a:rPr lang="en-US" b="1" u="sng" dirty="0"/>
              <a:t>four categories</a:t>
            </a:r>
            <a:r>
              <a:rPr lang="en-US" dirty="0"/>
              <a:t>:</a:t>
            </a:r>
          </a:p>
          <a:p>
            <a:pPr lvl="1"/>
            <a:r>
              <a:rPr lang="en-US" dirty="0"/>
              <a:t>(1) Recurrent Experiences </a:t>
            </a:r>
            <a:r>
              <a:rPr lang="en-US" dirty="0">
                <a:sym typeface="Wingdings" panose="05000000000000000000" pitchFamily="2" charset="2"/>
              </a:rPr>
              <a:t> trauma-related flashbacks, nightmares, etc.</a:t>
            </a:r>
            <a:endParaRPr lang="en-US" dirty="0"/>
          </a:p>
          <a:p>
            <a:pPr lvl="1"/>
            <a:r>
              <a:rPr lang="en-US" dirty="0"/>
              <a:t>(2) Avoidance </a:t>
            </a:r>
            <a:r>
              <a:rPr lang="en-US" dirty="0">
                <a:sym typeface="Wingdings" panose="05000000000000000000" pitchFamily="2" charset="2"/>
              </a:rPr>
              <a:t> when an individual tries to get away from that which can “trigger the memory of the traumatic event” </a:t>
            </a:r>
          </a:p>
          <a:p>
            <a:pPr lvl="1"/>
            <a:r>
              <a:rPr lang="en-US" dirty="0">
                <a:sym typeface="Wingdings" panose="05000000000000000000" pitchFamily="2" charset="2"/>
              </a:rPr>
              <a:t>(3) Negative Alterations in Cognitions or Mood  when an individual struggles to remember an aspect or part of the traumatic event</a:t>
            </a:r>
          </a:p>
          <a:p>
            <a:pPr lvl="1"/>
            <a:r>
              <a:rPr lang="en-US" dirty="0">
                <a:sym typeface="Wingdings" panose="05000000000000000000" pitchFamily="2" charset="2"/>
              </a:rPr>
              <a:t>(4) Alterations in Arousal and Reactivity  individuals may be quick-tempered and aggressive because of a heightened startle response</a:t>
            </a:r>
          </a:p>
        </p:txBody>
      </p:sp>
    </p:spTree>
    <p:extLst>
      <p:ext uri="{BB962C8B-B14F-4D97-AF65-F5344CB8AC3E}">
        <p14:creationId xmlns:p14="http://schemas.microsoft.com/office/powerpoint/2010/main" val="379281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722A1-09AE-4064-8E5A-FDEC8F47E591}"/>
              </a:ext>
            </a:extLst>
          </p:cNvPr>
          <p:cNvSpPr>
            <a:spLocks noGrp="1"/>
          </p:cNvSpPr>
          <p:nvPr>
            <p:ph type="title"/>
          </p:nvPr>
        </p:nvSpPr>
        <p:spPr/>
        <p:txBody>
          <a:bodyPr/>
          <a:lstStyle/>
          <a:p>
            <a:r>
              <a:rPr lang="en-US" dirty="0"/>
              <a:t>PTSD Prevalence and Comorbidity</a:t>
            </a:r>
          </a:p>
        </p:txBody>
      </p:sp>
      <p:sp>
        <p:nvSpPr>
          <p:cNvPr id="3" name="Content Placeholder 2">
            <a:extLst>
              <a:ext uri="{FF2B5EF4-FFF2-40B4-BE49-F238E27FC236}">
                <a16:creationId xmlns:a16="http://schemas.microsoft.com/office/drawing/2014/main" id="{339D3368-DC37-4976-A51D-CD7987E29C04}"/>
              </a:ext>
            </a:extLst>
          </p:cNvPr>
          <p:cNvSpPr>
            <a:spLocks noGrp="1"/>
          </p:cNvSpPr>
          <p:nvPr>
            <p:ph idx="1"/>
          </p:nvPr>
        </p:nvSpPr>
        <p:spPr/>
        <p:txBody>
          <a:bodyPr>
            <a:normAutofit fontScale="92500" lnSpcReduction="20000"/>
          </a:bodyPr>
          <a:lstStyle/>
          <a:p>
            <a:r>
              <a:rPr lang="en-US" dirty="0"/>
              <a:t>In the U.S., </a:t>
            </a:r>
            <a:r>
              <a:rPr lang="en-US" b="1" u="sng" dirty="0"/>
              <a:t>prevalence</a:t>
            </a:r>
            <a:r>
              <a:rPr lang="en-US" dirty="0"/>
              <a:t> rate is 8.7%</a:t>
            </a:r>
          </a:p>
          <a:p>
            <a:pPr lvl="1"/>
            <a:r>
              <a:rPr lang="en-US" dirty="0"/>
              <a:t>Higher rates among veterans (about 30%) and those who work in similarly traumatic fields (refer to your textbook...what kind of fields are these?) </a:t>
            </a:r>
          </a:p>
          <a:p>
            <a:pPr lvl="1"/>
            <a:r>
              <a:rPr lang="en-US" dirty="0"/>
              <a:t>More prevalent in females than males, probably because of females’ greater likelihood of exposure (although both sexes are equally predisposed) </a:t>
            </a:r>
          </a:p>
          <a:p>
            <a:r>
              <a:rPr lang="en-US" dirty="0"/>
              <a:t>What about throughout different cultural groups?</a:t>
            </a:r>
          </a:p>
          <a:p>
            <a:pPr lvl="1"/>
            <a:r>
              <a:rPr lang="en-US" dirty="0"/>
              <a:t>It varies! Highest rates in African Americans, lowest for Asian Americans. </a:t>
            </a:r>
          </a:p>
          <a:p>
            <a:r>
              <a:rPr lang="en-US" dirty="0"/>
              <a:t>High </a:t>
            </a:r>
            <a:r>
              <a:rPr lang="en-US" b="1" u="sng" dirty="0"/>
              <a:t>comorbidity</a:t>
            </a:r>
            <a:r>
              <a:rPr lang="en-US" dirty="0"/>
              <a:t> rates</a:t>
            </a:r>
          </a:p>
          <a:p>
            <a:pPr lvl="1"/>
            <a:r>
              <a:rPr lang="en-US" dirty="0"/>
              <a:t>80% of individuals with PTSD are likely to report depressive, bipolar, anxiety or substance abuse related symptoms</a:t>
            </a:r>
          </a:p>
          <a:p>
            <a:pPr lvl="1"/>
            <a:r>
              <a:rPr lang="en-US" dirty="0"/>
              <a:t>Increase in comorbidity between PTSD and traumatic brain injuries (TBIs) due to recent combat in Afghanistan and Iraq</a:t>
            </a:r>
          </a:p>
        </p:txBody>
      </p:sp>
    </p:spTree>
    <p:extLst>
      <p:ext uri="{BB962C8B-B14F-4D97-AF65-F5344CB8AC3E}">
        <p14:creationId xmlns:p14="http://schemas.microsoft.com/office/powerpoint/2010/main" val="2213774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 name="Group 8">
            <a:extLst>
              <a:ext uri="{FF2B5EF4-FFF2-40B4-BE49-F238E27FC236}">
                <a16:creationId xmlns:a16="http://schemas.microsoft.com/office/drawing/2014/main" id="{4091D54B-59AB-4A5E-8E9E-0421BD66D4F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47CE62E-FFFD-4A1F-BA78-C3B89C36F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AE51FD27-6B6A-4D21-BF22-245DA9BD0B3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2" name="Rectangle 12">
            <a:extLst>
              <a:ext uri="{FF2B5EF4-FFF2-40B4-BE49-F238E27FC236}">
                <a16:creationId xmlns:a16="http://schemas.microsoft.com/office/drawing/2014/main" id="{B8144315-1C5A-4185-A952-25D98D303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770DB45-C4B6-494B-BCF4-5520D3AFABE1}"/>
              </a:ext>
            </a:extLst>
          </p:cNvPr>
          <p:cNvSpPr>
            <a:spLocks noGrp="1"/>
          </p:cNvSpPr>
          <p:nvPr>
            <p:ph type="title"/>
          </p:nvPr>
        </p:nvSpPr>
        <p:spPr>
          <a:xfrm>
            <a:off x="5695061" y="1241266"/>
            <a:ext cx="5428551" cy="3153753"/>
          </a:xfrm>
        </p:spPr>
        <p:txBody>
          <a:bodyPr vert="horz" lIns="91440" tIns="45720" rIns="91440" bIns="45720" rtlCol="0" anchor="b">
            <a:normAutofit/>
          </a:bodyPr>
          <a:lstStyle/>
          <a:p>
            <a:r>
              <a:rPr lang="en-US" sz="5400" b="0" i="0" kern="1200">
                <a:solidFill>
                  <a:srgbClr val="EBEBEB"/>
                </a:solidFill>
                <a:latin typeface="+mj-lt"/>
                <a:ea typeface="+mj-ea"/>
                <a:cs typeface="+mj-cs"/>
              </a:rPr>
              <a:t>DSM-5 Criteria</a:t>
            </a:r>
          </a:p>
        </p:txBody>
      </p:sp>
      <p:grpSp>
        <p:nvGrpSpPr>
          <p:cNvPr id="33" name="Group 14">
            <a:extLst>
              <a:ext uri="{FF2B5EF4-FFF2-40B4-BE49-F238E27FC236}">
                <a16:creationId xmlns:a16="http://schemas.microsoft.com/office/drawing/2014/main" id="{F41F5BDA-0140-462B-933C-538752EEADC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23335" y="396836"/>
            <a:ext cx="4992157" cy="6058999"/>
            <a:chOff x="6776508" y="396836"/>
            <a:chExt cx="4992157" cy="6058999"/>
          </a:xfrm>
        </p:grpSpPr>
        <p:sp>
          <p:nvSpPr>
            <p:cNvPr id="16" name="Rectangle 15">
              <a:extLst>
                <a:ext uri="{FF2B5EF4-FFF2-40B4-BE49-F238E27FC236}">
                  <a16:creationId xmlns:a16="http://schemas.microsoft.com/office/drawing/2014/main" id="{28AE763C-C631-453B-A3A7-09499D0DB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5">
              <a:extLst>
                <a:ext uri="{FF2B5EF4-FFF2-40B4-BE49-F238E27FC236}">
                  <a16:creationId xmlns:a16="http://schemas.microsoft.com/office/drawing/2014/main" id="{C0C2E541-1E75-440D-A59A-C2B3AB867C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4436158"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a:extLst>
                <a:ext uri="{FF2B5EF4-FFF2-40B4-BE49-F238E27FC236}">
                  <a16:creationId xmlns:a16="http://schemas.microsoft.com/office/drawing/2014/main" id="{481FF14D-53DC-4EA3-8425-26F1B0F08F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5347266"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pic>
        <p:nvPicPr>
          <p:cNvPr id="4" name="Picture 4" descr="Describes DSM-5 criteria of PTSD. This includes a) exposure to actual or threatened death, serious injury, or sexual violation either firsthand or secondhand; b) symptoms like recurrent, involuntary, and intrusive distressing memories; recurrent distressing dreams; dissociative reactions in which the individual feels the traumatic event is recurring; marked distress; c) persistent avoidance of stimuli associated with the traumatic event; d) negative alterations in cognitions and mood associated with the traumatic event; and e) duration of the disturbance is more than one month.">
            <a:extLst>
              <a:ext uri="{FF2B5EF4-FFF2-40B4-BE49-F238E27FC236}">
                <a16:creationId xmlns:a16="http://schemas.microsoft.com/office/drawing/2014/main" id="{510F684E-0278-4815-B353-2EB8B35EE6C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70594" y="264724"/>
            <a:ext cx="4478865" cy="6191111"/>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174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8E0A-326B-4D3E-907F-A274EE05A273}"/>
              </a:ext>
            </a:extLst>
          </p:cNvPr>
          <p:cNvSpPr>
            <a:spLocks noGrp="1"/>
          </p:cNvSpPr>
          <p:nvPr>
            <p:ph type="title"/>
          </p:nvPr>
        </p:nvSpPr>
        <p:spPr/>
        <p:txBody>
          <a:bodyPr/>
          <a:lstStyle/>
          <a:p>
            <a:r>
              <a:rPr lang="en-US" dirty="0"/>
              <a:t>Acute Stress Disorder (ASD)</a:t>
            </a:r>
          </a:p>
        </p:txBody>
      </p:sp>
      <p:pic>
        <p:nvPicPr>
          <p:cNvPr id="5" name="Online Media 4" title="What is Acute Stress Disorder? (Traumatic Exposure)">
            <a:hlinkClick r:id="" action="ppaction://media"/>
            <a:extLst>
              <a:ext uri="{FF2B5EF4-FFF2-40B4-BE49-F238E27FC236}">
                <a16:creationId xmlns:a16="http://schemas.microsoft.com/office/drawing/2014/main" id="{8C1F67E4-E018-4592-84F9-DED313C4B14F}"/>
              </a:ext>
            </a:extLst>
          </p:cNvPr>
          <p:cNvPicPr>
            <a:picLocks noGrp="1" noRot="1" noChangeAspect="1"/>
          </p:cNvPicPr>
          <p:nvPr>
            <p:ph idx="1"/>
            <a:videoFile r:link="rId1"/>
          </p:nvPr>
        </p:nvPicPr>
        <p:blipFill>
          <a:blip r:embed="rId4"/>
          <a:stretch>
            <a:fillRect/>
          </a:stretch>
        </p:blipFill>
        <p:spPr>
          <a:xfrm>
            <a:off x="5382705" y="1295400"/>
            <a:ext cx="5654340" cy="4729479"/>
          </a:xfrm>
          <a:prstGeom prst="rect">
            <a:avLst/>
          </a:prstGeom>
        </p:spPr>
      </p:pic>
      <p:sp>
        <p:nvSpPr>
          <p:cNvPr id="4" name="Text Placeholder 3">
            <a:extLst>
              <a:ext uri="{FF2B5EF4-FFF2-40B4-BE49-F238E27FC236}">
                <a16:creationId xmlns:a16="http://schemas.microsoft.com/office/drawing/2014/main" id="{5A5F3D88-C915-4228-84BF-F75103713867}"/>
              </a:ext>
            </a:extLst>
          </p:cNvPr>
          <p:cNvSpPr>
            <a:spLocks noGrp="1"/>
          </p:cNvSpPr>
          <p:nvPr>
            <p:ph type="body" sz="half" idx="2"/>
          </p:nvPr>
        </p:nvSpPr>
        <p:spPr/>
        <p:txBody>
          <a:bodyPr/>
          <a:lstStyle/>
          <a:p>
            <a:r>
              <a:rPr lang="en-US" dirty="0"/>
              <a:t>Key Questions: </a:t>
            </a:r>
          </a:p>
          <a:p>
            <a:pPr marL="342900" indent="-342900">
              <a:buFont typeface="+mj-lt"/>
              <a:buAutoNum type="arabicPeriod"/>
            </a:pPr>
            <a:r>
              <a:rPr lang="en-US" dirty="0"/>
              <a:t>How is PTSD different from ASD? </a:t>
            </a:r>
          </a:p>
          <a:p>
            <a:pPr marL="342900" indent="-342900">
              <a:buFont typeface="+mj-lt"/>
              <a:buAutoNum type="arabicPeriod"/>
            </a:pPr>
            <a:r>
              <a:rPr lang="en-US" dirty="0"/>
              <a:t>Note 5 things you learned from the video. </a:t>
            </a:r>
          </a:p>
          <a:p>
            <a:pPr marL="342900" indent="-342900">
              <a:buFont typeface="+mj-lt"/>
              <a:buAutoNum type="arabicPeriod"/>
            </a:pPr>
            <a:endParaRPr lang="en-US" dirty="0"/>
          </a:p>
        </p:txBody>
      </p:sp>
    </p:spTree>
    <p:extLst>
      <p:ext uri="{BB962C8B-B14F-4D97-AF65-F5344CB8AC3E}">
        <p14:creationId xmlns:p14="http://schemas.microsoft.com/office/powerpoint/2010/main" val="117198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59D5F-965C-4629-8593-1A979E5CA19A}"/>
              </a:ext>
            </a:extLst>
          </p:cNvPr>
          <p:cNvSpPr>
            <a:spLocks noGrp="1"/>
          </p:cNvSpPr>
          <p:nvPr>
            <p:ph type="title"/>
          </p:nvPr>
        </p:nvSpPr>
        <p:spPr/>
        <p:txBody>
          <a:bodyPr/>
          <a:lstStyle/>
          <a:p>
            <a:r>
              <a:rPr lang="en-US" dirty="0"/>
              <a:t>What is ASD?</a:t>
            </a:r>
          </a:p>
        </p:txBody>
      </p:sp>
      <p:sp>
        <p:nvSpPr>
          <p:cNvPr id="3" name="Content Placeholder 2">
            <a:extLst>
              <a:ext uri="{FF2B5EF4-FFF2-40B4-BE49-F238E27FC236}">
                <a16:creationId xmlns:a16="http://schemas.microsoft.com/office/drawing/2014/main" id="{2F301014-D776-4A5E-86BE-1CD681C336D2}"/>
              </a:ext>
            </a:extLst>
          </p:cNvPr>
          <p:cNvSpPr>
            <a:spLocks noGrp="1"/>
          </p:cNvSpPr>
          <p:nvPr>
            <p:ph idx="1"/>
          </p:nvPr>
        </p:nvSpPr>
        <p:spPr/>
        <p:txBody>
          <a:bodyPr>
            <a:normAutofit fontScale="92500" lnSpcReduction="20000"/>
          </a:bodyPr>
          <a:lstStyle/>
          <a:p>
            <a:r>
              <a:rPr lang="en-US" dirty="0"/>
              <a:t>PTSD-like symptoms that occur from </a:t>
            </a:r>
            <a:r>
              <a:rPr lang="en-US" b="1" u="sng" dirty="0"/>
              <a:t>3 days to 1 month</a:t>
            </a:r>
            <a:r>
              <a:rPr lang="en-US" dirty="0"/>
              <a:t> after a traumatic event</a:t>
            </a:r>
          </a:p>
          <a:p>
            <a:r>
              <a:rPr lang="en-US" dirty="0"/>
              <a:t>Must experience nine symptoms across </a:t>
            </a:r>
            <a:r>
              <a:rPr lang="en-US" b="1" u="sng" dirty="0"/>
              <a:t>five categories</a:t>
            </a:r>
            <a:r>
              <a:rPr lang="en-US" dirty="0"/>
              <a:t> which must cause significant distress or impairment:</a:t>
            </a:r>
          </a:p>
          <a:p>
            <a:pPr lvl="1"/>
            <a:r>
              <a:rPr lang="en-US" dirty="0"/>
              <a:t>(1) intrusion symptoms </a:t>
            </a:r>
            <a:r>
              <a:rPr lang="en-US" dirty="0">
                <a:sym typeface="Wingdings" panose="05000000000000000000" pitchFamily="2" charset="2"/>
              </a:rPr>
              <a:t> “involuntary and intrusive distressing memories of the trauma or recurrent distressing dreams” </a:t>
            </a:r>
            <a:endParaRPr lang="en-US" dirty="0"/>
          </a:p>
          <a:p>
            <a:pPr lvl="1"/>
            <a:r>
              <a:rPr lang="en-US" dirty="0"/>
              <a:t>(2) negative mood </a:t>
            </a:r>
            <a:r>
              <a:rPr lang="en-US" dirty="0">
                <a:sym typeface="Wingdings" panose="05000000000000000000" pitchFamily="2" charset="2"/>
              </a:rPr>
              <a:t> “a persistent inability to experience positive emotions, such as happiness or love” </a:t>
            </a:r>
            <a:endParaRPr lang="en-US" dirty="0"/>
          </a:p>
          <a:p>
            <a:pPr lvl="1"/>
            <a:r>
              <a:rPr lang="en-US" dirty="0"/>
              <a:t>(3) dissociative symptoms </a:t>
            </a:r>
            <a:r>
              <a:rPr lang="en-US" dirty="0">
                <a:sym typeface="Wingdings" panose="05000000000000000000" pitchFamily="2" charset="2"/>
              </a:rPr>
              <a:t> “time slowing, seeing oneself from an outsider’s perspective, or being in a daze”</a:t>
            </a:r>
            <a:endParaRPr lang="en-US" dirty="0"/>
          </a:p>
          <a:p>
            <a:pPr lvl="1"/>
            <a:r>
              <a:rPr lang="en-US" dirty="0"/>
              <a:t>(4) avoidance symptoms </a:t>
            </a:r>
            <a:r>
              <a:rPr lang="en-US" dirty="0">
                <a:sym typeface="Wingdings" panose="05000000000000000000" pitchFamily="2" charset="2"/>
              </a:rPr>
              <a:t> “avoidance of memories, thoughts, feelings, people, or places associated with the trauma” </a:t>
            </a:r>
            <a:endParaRPr lang="en-US" dirty="0"/>
          </a:p>
          <a:p>
            <a:pPr lvl="1"/>
            <a:r>
              <a:rPr lang="en-US" dirty="0"/>
              <a:t>(5) arousal symptoms </a:t>
            </a:r>
            <a:r>
              <a:rPr lang="en-US" dirty="0">
                <a:sym typeface="Wingdings" panose="05000000000000000000" pitchFamily="2" charset="2"/>
              </a:rPr>
              <a:t> “difficulty falling or staying asleep, irritable behavior, or problems with concentration”</a:t>
            </a:r>
            <a:endParaRPr lang="en-US" dirty="0"/>
          </a:p>
        </p:txBody>
      </p:sp>
    </p:spTree>
    <p:extLst>
      <p:ext uri="{BB962C8B-B14F-4D97-AF65-F5344CB8AC3E}">
        <p14:creationId xmlns:p14="http://schemas.microsoft.com/office/powerpoint/2010/main" val="34558922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1946</Words>
  <Application>Microsoft Office PowerPoint</Application>
  <PresentationFormat>Widescreen</PresentationFormat>
  <Paragraphs>166</Paragraphs>
  <Slides>24</Slides>
  <Notes>11</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Century Gothic</vt:lpstr>
      <vt:lpstr>Wingdings 3</vt:lpstr>
      <vt:lpstr>Ion Boardroom</vt:lpstr>
      <vt:lpstr>Trauma and Stressor-Related Disorders Module 5</vt:lpstr>
      <vt:lpstr>Learning Objectives </vt:lpstr>
      <vt:lpstr>What is a stressor?</vt:lpstr>
      <vt:lpstr>Posttraumatic Stress Disorder (PTSD)</vt:lpstr>
      <vt:lpstr>What is PTSD? </vt:lpstr>
      <vt:lpstr>PTSD Prevalence and Comorbidity</vt:lpstr>
      <vt:lpstr>DSM-5 Criteria</vt:lpstr>
      <vt:lpstr>Acute Stress Disorder (ASD)</vt:lpstr>
      <vt:lpstr>What is ASD?</vt:lpstr>
      <vt:lpstr>ASD Prevalence and Comorbidity</vt:lpstr>
      <vt:lpstr>Adjustment Disorder</vt:lpstr>
      <vt:lpstr>What is Adjustment Disorder? </vt:lpstr>
      <vt:lpstr>Adjustment Disorder Prevalence and Comorbidity</vt:lpstr>
      <vt:lpstr>Etiology of Trauma or Stressor-Related Disorders</vt:lpstr>
      <vt:lpstr>Biological Causes</vt:lpstr>
      <vt:lpstr>Cognitive</vt:lpstr>
      <vt:lpstr>Social</vt:lpstr>
      <vt:lpstr>Sociocultural</vt:lpstr>
      <vt:lpstr>Treatment of Trauma or Stressor-Related Disorders</vt:lpstr>
      <vt:lpstr>Psychological Debriefing</vt:lpstr>
      <vt:lpstr>Exposure Therapy</vt:lpstr>
      <vt:lpstr>Cognitive Behavioral Therapy (CBT)</vt:lpstr>
      <vt:lpstr>EMDR </vt:lpstr>
      <vt:lpstr>Pharmacological Treatment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and Stressor-Related Disorders Module 5</dc:title>
  <dc:creator>Madeleine Stewart</dc:creator>
  <cp:lastModifiedBy>Daffin, Lee William,Jr</cp:lastModifiedBy>
  <cp:revision>2</cp:revision>
  <dcterms:created xsi:type="dcterms:W3CDTF">2019-10-26T23:26:51Z</dcterms:created>
  <dcterms:modified xsi:type="dcterms:W3CDTF">2020-08-24T04:11:08Z</dcterms:modified>
</cp:coreProperties>
</file>