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79" r:id="rId3"/>
    <p:sldId id="291" r:id="rId4"/>
    <p:sldId id="257" r:id="rId5"/>
    <p:sldId id="292" r:id="rId6"/>
    <p:sldId id="258" r:id="rId7"/>
    <p:sldId id="259" r:id="rId8"/>
    <p:sldId id="278" r:id="rId9"/>
    <p:sldId id="261" r:id="rId10"/>
    <p:sldId id="262" r:id="rId11"/>
    <p:sldId id="282" r:id="rId12"/>
    <p:sldId id="264" r:id="rId13"/>
    <p:sldId id="265" r:id="rId14"/>
    <p:sldId id="289" r:id="rId15"/>
    <p:sldId id="294" r:id="rId16"/>
    <p:sldId id="260" r:id="rId17"/>
    <p:sldId id="263" r:id="rId18"/>
    <p:sldId id="266" r:id="rId19"/>
    <p:sldId id="299" r:id="rId20"/>
    <p:sldId id="295" r:id="rId21"/>
    <p:sldId id="296" r:id="rId22"/>
    <p:sldId id="298" r:id="rId23"/>
    <p:sldId id="297" r:id="rId24"/>
    <p:sldId id="300" r:id="rId25"/>
    <p:sldId id="267" r:id="rId26"/>
    <p:sldId id="268" r:id="rId27"/>
    <p:sldId id="269" r:id="rId28"/>
    <p:sldId id="271" r:id="rId29"/>
    <p:sldId id="270" r:id="rId30"/>
    <p:sldId id="293" r:id="rId31"/>
    <p:sldId id="272" r:id="rId32"/>
    <p:sldId id="273" r:id="rId33"/>
    <p:sldId id="274" r:id="rId34"/>
    <p:sldId id="275" r:id="rId35"/>
    <p:sldId id="276" r:id="rId36"/>
    <p:sldId id="290" r:id="rId37"/>
    <p:sldId id="280" r:id="rId38"/>
    <p:sldId id="277" r:id="rId39"/>
    <p:sldId id="281" r:id="rId40"/>
    <p:sldId id="283" r:id="rId41"/>
    <p:sldId id="284" r:id="rId42"/>
    <p:sldId id="285" r:id="rId43"/>
    <p:sldId id="286" r:id="rId44"/>
    <p:sldId id="287" r:id="rId45"/>
    <p:sldId id="28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45" autoAdjust="0"/>
  </p:normalViewPr>
  <p:slideViewPr>
    <p:cSldViewPr snapToGrid="0">
      <p:cViewPr varScale="1">
        <p:scale>
          <a:sx n="73" d="100"/>
          <a:sy n="73" d="100"/>
        </p:scale>
        <p:origin x="106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2" Type="http://schemas.openxmlformats.org/officeDocument/2006/relationships/hyperlink" Target="https://www.youtube.com/watch?v=EayHk8Qluy0" TargetMode="External"/><Relationship Id="rId1" Type="http://schemas.openxmlformats.org/officeDocument/2006/relationships/hyperlink" Target="https://www.youtube.com/watch?v=oNCQWFAC8JM" TargetMode="External"/></Relationships>
</file>

<file path=ppt/diagrams/_rels/data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44hqDT7NNHU" TargetMode="External"/><Relationship Id="rId1" Type="http://schemas.openxmlformats.org/officeDocument/2006/relationships/hyperlink" Target="https://www.youtube.com/watch?v=wD6ZVf8VyLA" TargetMode="Externa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0.xml.rels><?xml version="1.0" encoding="UTF-8" standalone="yes"?>
<Relationships xmlns="http://schemas.openxmlformats.org/package/2006/relationships"><Relationship Id="rId2" Type="http://schemas.openxmlformats.org/officeDocument/2006/relationships/hyperlink" Target="https://www.youtube.com/watch?v=EayHk8Qluy0" TargetMode="External"/><Relationship Id="rId1" Type="http://schemas.openxmlformats.org/officeDocument/2006/relationships/hyperlink" Target="https://www.youtube.com/watch?v=oNCQWFAC8JM" TargetMode="External"/></Relationships>
</file>

<file path=ppt/diagrams/_rels/drawing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hyperlink" Target="https://www.youtube.com/watch?v=wD6ZVf8VyLA" TargetMode="External"/><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hyperlink" Target="https://www.youtube.com/watch?v=44hqDT7NNHU" TargetMode="External"/><Relationship Id="rId5" Type="http://schemas.openxmlformats.org/officeDocument/2006/relationships/image" Target="../media/image8.svg"/><Relationship Id="rId4" Type="http://schemas.openxmlformats.org/officeDocument/2006/relationships/image" Target="../media/image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4C80B-9461-484B-B92D-E82FD732E59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2457D65E-AE3C-4B3F-A96D-83F437744660}">
      <dgm:prSet/>
      <dgm:spPr/>
      <dgm:t>
        <a:bodyPr/>
        <a:lstStyle/>
        <a:p>
          <a:r>
            <a:rPr lang="en-US"/>
            <a:t>An event that’s witnessed or experienced firsthand that increases physical or psychological demands on the individual</a:t>
          </a:r>
        </a:p>
      </dgm:t>
    </dgm:pt>
    <dgm:pt modelId="{FE1A6A81-D496-41BB-8A30-882281AA5E51}" type="parTrans" cxnId="{6E2014DE-A4CF-4307-98EA-ADF4A347B758}">
      <dgm:prSet/>
      <dgm:spPr/>
      <dgm:t>
        <a:bodyPr/>
        <a:lstStyle/>
        <a:p>
          <a:endParaRPr lang="en-US"/>
        </a:p>
      </dgm:t>
    </dgm:pt>
    <dgm:pt modelId="{3A3ECEDD-ECA7-4061-A8F5-DE25CBA9E629}" type="sibTrans" cxnId="{6E2014DE-A4CF-4307-98EA-ADF4A347B758}">
      <dgm:prSet/>
      <dgm:spPr/>
      <dgm:t>
        <a:bodyPr/>
        <a:lstStyle/>
        <a:p>
          <a:endParaRPr lang="en-US"/>
        </a:p>
      </dgm:t>
    </dgm:pt>
    <dgm:pt modelId="{C63D4842-A70C-44F8-ACE3-A91291EF7B52}">
      <dgm:prSet/>
      <dgm:spPr/>
      <dgm:t>
        <a:bodyPr/>
        <a:lstStyle/>
        <a:p>
          <a:r>
            <a:rPr lang="en-US"/>
            <a:t>E.g., combat, sexual assault</a:t>
          </a:r>
        </a:p>
      </dgm:t>
    </dgm:pt>
    <dgm:pt modelId="{C2250D5F-C974-4890-BAF6-1E9F45B2E0AD}" type="parTrans" cxnId="{78E44213-6747-42E4-86A8-B80FC188C82F}">
      <dgm:prSet/>
      <dgm:spPr/>
      <dgm:t>
        <a:bodyPr/>
        <a:lstStyle/>
        <a:p>
          <a:endParaRPr lang="en-US"/>
        </a:p>
      </dgm:t>
    </dgm:pt>
    <dgm:pt modelId="{CE7AD590-6958-4ADB-8175-185091E39934}" type="sibTrans" cxnId="{78E44213-6747-42E4-86A8-B80FC188C82F}">
      <dgm:prSet/>
      <dgm:spPr/>
      <dgm:t>
        <a:bodyPr/>
        <a:lstStyle/>
        <a:p>
          <a:endParaRPr lang="en-US"/>
        </a:p>
      </dgm:t>
    </dgm:pt>
    <dgm:pt modelId="{D7F43524-245E-4DC3-B024-496CB69DD722}">
      <dgm:prSet/>
      <dgm:spPr/>
      <dgm:t>
        <a:bodyPr/>
        <a:lstStyle/>
        <a:p>
          <a:r>
            <a:rPr lang="en-US"/>
            <a:t>Shell Shock </a:t>
          </a:r>
          <a:r>
            <a:rPr lang="en-US">
              <a:sym typeface="Wingdings" panose="05000000000000000000" pitchFamily="2" charset="2"/>
            </a:rPr>
            <a:t></a:t>
          </a:r>
          <a:r>
            <a:rPr lang="en-US"/>
            <a:t> the combat-related trauma experienced by soldiers from World War I </a:t>
          </a:r>
        </a:p>
      </dgm:t>
    </dgm:pt>
    <dgm:pt modelId="{84716EE6-BFC5-4A93-A4FE-3F63EAC82E31}" type="parTrans" cxnId="{501DB640-D588-412B-9BD0-A4980AB7159C}">
      <dgm:prSet/>
      <dgm:spPr/>
      <dgm:t>
        <a:bodyPr/>
        <a:lstStyle/>
        <a:p>
          <a:endParaRPr lang="en-US"/>
        </a:p>
      </dgm:t>
    </dgm:pt>
    <dgm:pt modelId="{D6B35EBB-F062-4607-99A4-0B6CC3E36448}" type="sibTrans" cxnId="{501DB640-D588-412B-9BD0-A4980AB7159C}">
      <dgm:prSet/>
      <dgm:spPr/>
      <dgm:t>
        <a:bodyPr/>
        <a:lstStyle/>
        <a:p>
          <a:endParaRPr lang="en-US"/>
        </a:p>
      </dgm:t>
    </dgm:pt>
    <dgm:pt modelId="{F8EC07F8-D435-4F71-BC60-0C20FA2E9D46}">
      <dgm:prSet/>
      <dgm:spPr/>
      <dgm:t>
        <a:bodyPr/>
        <a:lstStyle/>
        <a:p>
          <a:r>
            <a:rPr lang="en-US"/>
            <a:t>Rape </a:t>
          </a:r>
          <a:r>
            <a:rPr lang="en-US">
              <a:sym typeface="Wingdings" panose="05000000000000000000" pitchFamily="2" charset="2"/>
            </a:rPr>
            <a:t></a:t>
          </a:r>
          <a:r>
            <a:rPr lang="en-US"/>
            <a:t> some heartbreaking statistics from the textbook...</a:t>
          </a:r>
        </a:p>
      </dgm:t>
    </dgm:pt>
    <dgm:pt modelId="{8335E451-091F-4E55-A82C-8DDD10FB8993}" type="parTrans" cxnId="{1DD45BBC-09B1-4032-8C0E-427A0357B3A4}">
      <dgm:prSet/>
      <dgm:spPr/>
      <dgm:t>
        <a:bodyPr/>
        <a:lstStyle/>
        <a:p>
          <a:endParaRPr lang="en-US"/>
        </a:p>
      </dgm:t>
    </dgm:pt>
    <dgm:pt modelId="{6236CFBE-D44F-445F-B578-93265EF03173}" type="sibTrans" cxnId="{1DD45BBC-09B1-4032-8C0E-427A0357B3A4}">
      <dgm:prSet/>
      <dgm:spPr/>
      <dgm:t>
        <a:bodyPr/>
        <a:lstStyle/>
        <a:p>
          <a:endParaRPr lang="en-US"/>
        </a:p>
      </dgm:t>
    </dgm:pt>
    <dgm:pt modelId="{66511CA1-A53C-4F2C-88B3-F93351E066A7}">
      <dgm:prSet/>
      <dgm:spPr/>
      <dgm:t>
        <a:bodyPr/>
        <a:lstStyle/>
        <a:p>
          <a:r>
            <a:rPr lang="en-US"/>
            <a:t>“Occurs in one out of every five women and one in every 71 men”</a:t>
          </a:r>
        </a:p>
      </dgm:t>
    </dgm:pt>
    <dgm:pt modelId="{14DF9BF7-FDBE-47B7-8C67-9E85615922AE}" type="parTrans" cxnId="{210E2EE3-30A0-43BD-B3ED-6B3EB4EB0E80}">
      <dgm:prSet/>
      <dgm:spPr/>
      <dgm:t>
        <a:bodyPr/>
        <a:lstStyle/>
        <a:p>
          <a:endParaRPr lang="en-US"/>
        </a:p>
      </dgm:t>
    </dgm:pt>
    <dgm:pt modelId="{4C4868CD-70BB-4AF7-86BA-1E2964C97746}" type="sibTrans" cxnId="{210E2EE3-30A0-43BD-B3ED-6B3EB4EB0E80}">
      <dgm:prSet/>
      <dgm:spPr/>
      <dgm:t>
        <a:bodyPr/>
        <a:lstStyle/>
        <a:p>
          <a:endParaRPr lang="en-US"/>
        </a:p>
      </dgm:t>
    </dgm:pt>
    <dgm:pt modelId="{4F7209B1-6FBF-48B2-97E5-0B4A19F85E1D}">
      <dgm:prSet/>
      <dgm:spPr/>
      <dgm:t>
        <a:bodyPr/>
        <a:lstStyle/>
        <a:p>
          <a:r>
            <a:rPr lang="en-US"/>
            <a:t>“Estimated that nearly 81% of female and 35% of male rape victims report both </a:t>
          </a:r>
          <a:r>
            <a:rPr lang="en-US" b="1" u="sng"/>
            <a:t>acute stress disorder</a:t>
          </a:r>
          <a:r>
            <a:rPr lang="en-US"/>
            <a:t> and </a:t>
          </a:r>
          <a:r>
            <a:rPr lang="en-US" b="1" u="sng"/>
            <a:t>posttraumatic stress disorder</a:t>
          </a:r>
          <a:r>
            <a:rPr lang="en-US"/>
            <a:t> symptoms”</a:t>
          </a:r>
        </a:p>
      </dgm:t>
    </dgm:pt>
    <dgm:pt modelId="{F4DD9AE3-7607-4FA3-8AFE-ABDB534802CD}" type="parTrans" cxnId="{410979F3-D5BC-492D-836F-D36966022919}">
      <dgm:prSet/>
      <dgm:spPr/>
      <dgm:t>
        <a:bodyPr/>
        <a:lstStyle/>
        <a:p>
          <a:endParaRPr lang="en-US"/>
        </a:p>
      </dgm:t>
    </dgm:pt>
    <dgm:pt modelId="{CE40B6B4-F192-48E3-9E30-7FA0B90691B4}" type="sibTrans" cxnId="{410979F3-D5BC-492D-836F-D36966022919}">
      <dgm:prSet/>
      <dgm:spPr/>
      <dgm:t>
        <a:bodyPr/>
        <a:lstStyle/>
        <a:p>
          <a:endParaRPr lang="en-US"/>
        </a:p>
      </dgm:t>
    </dgm:pt>
    <dgm:pt modelId="{75187763-626D-4158-9E56-4D1C5B6FC5E7}" type="pres">
      <dgm:prSet presAssocID="{72B4C80B-9461-484B-B92D-E82FD732E596}" presName="Name0" presStyleCnt="0">
        <dgm:presLayoutVars>
          <dgm:dir/>
          <dgm:animLvl val="lvl"/>
          <dgm:resizeHandles val="exact"/>
        </dgm:presLayoutVars>
      </dgm:prSet>
      <dgm:spPr/>
    </dgm:pt>
    <dgm:pt modelId="{3FF8E53D-C852-4984-914F-ADA8AA3FE3A3}" type="pres">
      <dgm:prSet presAssocID="{C63D4842-A70C-44F8-ACE3-A91291EF7B52}" presName="boxAndChildren" presStyleCnt="0"/>
      <dgm:spPr/>
    </dgm:pt>
    <dgm:pt modelId="{52DEFFC5-008C-4AE4-BEF0-453F7758EDC4}" type="pres">
      <dgm:prSet presAssocID="{C63D4842-A70C-44F8-ACE3-A91291EF7B52}" presName="parentTextBox" presStyleLbl="node1" presStyleIdx="0" presStyleCnt="2"/>
      <dgm:spPr/>
    </dgm:pt>
    <dgm:pt modelId="{EC76AD5F-83CA-454E-90F9-641ABC2570B7}" type="pres">
      <dgm:prSet presAssocID="{C63D4842-A70C-44F8-ACE3-A91291EF7B52}" presName="entireBox" presStyleLbl="node1" presStyleIdx="0" presStyleCnt="2"/>
      <dgm:spPr/>
    </dgm:pt>
    <dgm:pt modelId="{D0FD3B4B-5C7C-4BC5-9377-5B3BB8E4E8B9}" type="pres">
      <dgm:prSet presAssocID="{C63D4842-A70C-44F8-ACE3-A91291EF7B52}" presName="descendantBox" presStyleCnt="0"/>
      <dgm:spPr/>
    </dgm:pt>
    <dgm:pt modelId="{98FE98CC-C1A0-41BE-9BFF-C7ED44C96A6D}" type="pres">
      <dgm:prSet presAssocID="{D7F43524-245E-4DC3-B024-496CB69DD722}" presName="childTextBox" presStyleLbl="fgAccFollowNode1" presStyleIdx="0" presStyleCnt="2">
        <dgm:presLayoutVars>
          <dgm:bulletEnabled val="1"/>
        </dgm:presLayoutVars>
      </dgm:prSet>
      <dgm:spPr/>
    </dgm:pt>
    <dgm:pt modelId="{66D13D90-5111-47AE-B7FC-DBE1276DB0D4}" type="pres">
      <dgm:prSet presAssocID="{F8EC07F8-D435-4F71-BC60-0C20FA2E9D46}" presName="childTextBox" presStyleLbl="fgAccFollowNode1" presStyleIdx="1" presStyleCnt="2">
        <dgm:presLayoutVars>
          <dgm:bulletEnabled val="1"/>
        </dgm:presLayoutVars>
      </dgm:prSet>
      <dgm:spPr/>
    </dgm:pt>
    <dgm:pt modelId="{33AC4496-3622-4B16-97E9-393CDAA8385F}" type="pres">
      <dgm:prSet presAssocID="{3A3ECEDD-ECA7-4061-A8F5-DE25CBA9E629}" presName="sp" presStyleCnt="0"/>
      <dgm:spPr/>
    </dgm:pt>
    <dgm:pt modelId="{073BBB42-40F6-415E-8F21-324037E0395F}" type="pres">
      <dgm:prSet presAssocID="{2457D65E-AE3C-4B3F-A96D-83F437744660}" presName="arrowAndChildren" presStyleCnt="0"/>
      <dgm:spPr/>
    </dgm:pt>
    <dgm:pt modelId="{3171E001-8757-46D7-B754-9E54F9504B24}" type="pres">
      <dgm:prSet presAssocID="{2457D65E-AE3C-4B3F-A96D-83F437744660}" presName="parentTextArrow" presStyleLbl="node1" presStyleIdx="1" presStyleCnt="2"/>
      <dgm:spPr/>
    </dgm:pt>
  </dgm:ptLst>
  <dgm:cxnLst>
    <dgm:cxn modelId="{22BBF707-8FDB-4B5A-B447-47FC51066941}" type="presOf" srcId="{D7F43524-245E-4DC3-B024-496CB69DD722}" destId="{98FE98CC-C1A0-41BE-9BFF-C7ED44C96A6D}" srcOrd="0" destOrd="0" presId="urn:microsoft.com/office/officeart/2005/8/layout/process4"/>
    <dgm:cxn modelId="{78E44213-6747-42E4-86A8-B80FC188C82F}" srcId="{72B4C80B-9461-484B-B92D-E82FD732E596}" destId="{C63D4842-A70C-44F8-ACE3-A91291EF7B52}" srcOrd="1" destOrd="0" parTransId="{C2250D5F-C974-4890-BAF6-1E9F45B2E0AD}" sibTransId="{CE7AD590-6958-4ADB-8175-185091E39934}"/>
    <dgm:cxn modelId="{1903781F-C2E8-4C6C-829A-6F7B8BC23AB4}" type="presOf" srcId="{F8EC07F8-D435-4F71-BC60-0C20FA2E9D46}" destId="{66D13D90-5111-47AE-B7FC-DBE1276DB0D4}" srcOrd="0" destOrd="0" presId="urn:microsoft.com/office/officeart/2005/8/layout/process4"/>
    <dgm:cxn modelId="{501DB640-D588-412B-9BD0-A4980AB7159C}" srcId="{C63D4842-A70C-44F8-ACE3-A91291EF7B52}" destId="{D7F43524-245E-4DC3-B024-496CB69DD722}" srcOrd="0" destOrd="0" parTransId="{84716EE6-BFC5-4A93-A4FE-3F63EAC82E31}" sibTransId="{D6B35EBB-F062-4607-99A4-0B6CC3E36448}"/>
    <dgm:cxn modelId="{AB6D076C-24B3-45E2-AEA4-C8E867F0CA56}" type="presOf" srcId="{2457D65E-AE3C-4B3F-A96D-83F437744660}" destId="{3171E001-8757-46D7-B754-9E54F9504B24}" srcOrd="0" destOrd="0" presId="urn:microsoft.com/office/officeart/2005/8/layout/process4"/>
    <dgm:cxn modelId="{4D34C3B4-87AA-482F-A192-9C34FB728A15}" type="presOf" srcId="{C63D4842-A70C-44F8-ACE3-A91291EF7B52}" destId="{52DEFFC5-008C-4AE4-BEF0-453F7758EDC4}" srcOrd="0" destOrd="0" presId="urn:microsoft.com/office/officeart/2005/8/layout/process4"/>
    <dgm:cxn modelId="{1DD45BBC-09B1-4032-8C0E-427A0357B3A4}" srcId="{C63D4842-A70C-44F8-ACE3-A91291EF7B52}" destId="{F8EC07F8-D435-4F71-BC60-0C20FA2E9D46}" srcOrd="1" destOrd="0" parTransId="{8335E451-091F-4E55-A82C-8DDD10FB8993}" sibTransId="{6236CFBE-D44F-445F-B578-93265EF03173}"/>
    <dgm:cxn modelId="{2893CBC5-879B-45C6-A5BC-A4C08E8772EC}" type="presOf" srcId="{72B4C80B-9461-484B-B92D-E82FD732E596}" destId="{75187763-626D-4158-9E56-4D1C5B6FC5E7}" srcOrd="0" destOrd="0" presId="urn:microsoft.com/office/officeart/2005/8/layout/process4"/>
    <dgm:cxn modelId="{990A0FC7-5814-4A29-9B3F-481296EE6F88}" type="presOf" srcId="{C63D4842-A70C-44F8-ACE3-A91291EF7B52}" destId="{EC76AD5F-83CA-454E-90F9-641ABC2570B7}" srcOrd="1" destOrd="0" presId="urn:microsoft.com/office/officeart/2005/8/layout/process4"/>
    <dgm:cxn modelId="{498E89C8-148C-4372-84BE-65CD2B67E12D}" type="presOf" srcId="{4F7209B1-6FBF-48B2-97E5-0B4A19F85E1D}" destId="{66D13D90-5111-47AE-B7FC-DBE1276DB0D4}" srcOrd="0" destOrd="2" presId="urn:microsoft.com/office/officeart/2005/8/layout/process4"/>
    <dgm:cxn modelId="{6E2014DE-A4CF-4307-98EA-ADF4A347B758}" srcId="{72B4C80B-9461-484B-B92D-E82FD732E596}" destId="{2457D65E-AE3C-4B3F-A96D-83F437744660}" srcOrd="0" destOrd="0" parTransId="{FE1A6A81-D496-41BB-8A30-882281AA5E51}" sibTransId="{3A3ECEDD-ECA7-4061-A8F5-DE25CBA9E629}"/>
    <dgm:cxn modelId="{ABB8B4DF-304C-4915-A503-F8CE7939F446}" type="presOf" srcId="{66511CA1-A53C-4F2C-88B3-F93351E066A7}" destId="{66D13D90-5111-47AE-B7FC-DBE1276DB0D4}" srcOrd="0" destOrd="1" presId="urn:microsoft.com/office/officeart/2005/8/layout/process4"/>
    <dgm:cxn modelId="{210E2EE3-30A0-43BD-B3ED-6B3EB4EB0E80}" srcId="{F8EC07F8-D435-4F71-BC60-0C20FA2E9D46}" destId="{66511CA1-A53C-4F2C-88B3-F93351E066A7}" srcOrd="0" destOrd="0" parTransId="{14DF9BF7-FDBE-47B7-8C67-9E85615922AE}" sibTransId="{4C4868CD-70BB-4AF7-86BA-1E2964C97746}"/>
    <dgm:cxn modelId="{410979F3-D5BC-492D-836F-D36966022919}" srcId="{F8EC07F8-D435-4F71-BC60-0C20FA2E9D46}" destId="{4F7209B1-6FBF-48B2-97E5-0B4A19F85E1D}" srcOrd="1" destOrd="0" parTransId="{F4DD9AE3-7607-4FA3-8AFE-ABDB534802CD}" sibTransId="{CE40B6B4-F192-48E3-9E30-7FA0B90691B4}"/>
    <dgm:cxn modelId="{AC977875-0E0B-415C-999D-9C445B59ADE1}" type="presParOf" srcId="{75187763-626D-4158-9E56-4D1C5B6FC5E7}" destId="{3FF8E53D-C852-4984-914F-ADA8AA3FE3A3}" srcOrd="0" destOrd="0" presId="urn:microsoft.com/office/officeart/2005/8/layout/process4"/>
    <dgm:cxn modelId="{CE72C9C1-326E-4618-BECD-372CA28FA820}" type="presParOf" srcId="{3FF8E53D-C852-4984-914F-ADA8AA3FE3A3}" destId="{52DEFFC5-008C-4AE4-BEF0-453F7758EDC4}" srcOrd="0" destOrd="0" presId="urn:microsoft.com/office/officeart/2005/8/layout/process4"/>
    <dgm:cxn modelId="{476D4002-89F4-46F2-A205-941DAED00A7A}" type="presParOf" srcId="{3FF8E53D-C852-4984-914F-ADA8AA3FE3A3}" destId="{EC76AD5F-83CA-454E-90F9-641ABC2570B7}" srcOrd="1" destOrd="0" presId="urn:microsoft.com/office/officeart/2005/8/layout/process4"/>
    <dgm:cxn modelId="{B9B82DB3-794C-4AC2-BAB2-A7E3E59E36F6}" type="presParOf" srcId="{3FF8E53D-C852-4984-914F-ADA8AA3FE3A3}" destId="{D0FD3B4B-5C7C-4BC5-9377-5B3BB8E4E8B9}" srcOrd="2" destOrd="0" presId="urn:microsoft.com/office/officeart/2005/8/layout/process4"/>
    <dgm:cxn modelId="{013B984B-55B9-49B4-AD29-16A0D2A1365B}" type="presParOf" srcId="{D0FD3B4B-5C7C-4BC5-9377-5B3BB8E4E8B9}" destId="{98FE98CC-C1A0-41BE-9BFF-C7ED44C96A6D}" srcOrd="0" destOrd="0" presId="urn:microsoft.com/office/officeart/2005/8/layout/process4"/>
    <dgm:cxn modelId="{8AF01CF6-75C2-45D0-A4C3-40FDE4EA52D6}" type="presParOf" srcId="{D0FD3B4B-5C7C-4BC5-9377-5B3BB8E4E8B9}" destId="{66D13D90-5111-47AE-B7FC-DBE1276DB0D4}" srcOrd="1" destOrd="0" presId="urn:microsoft.com/office/officeart/2005/8/layout/process4"/>
    <dgm:cxn modelId="{20C941D1-D183-4FCC-A629-DCCB759E0598}" type="presParOf" srcId="{75187763-626D-4158-9E56-4D1C5B6FC5E7}" destId="{33AC4496-3622-4B16-97E9-393CDAA8385F}" srcOrd="1" destOrd="0" presId="urn:microsoft.com/office/officeart/2005/8/layout/process4"/>
    <dgm:cxn modelId="{A3DC7C9C-503A-4BF5-851D-5DFF877DDAC9}" type="presParOf" srcId="{75187763-626D-4158-9E56-4D1C5B6FC5E7}" destId="{073BBB42-40F6-415E-8F21-324037E0395F}" srcOrd="2" destOrd="0" presId="urn:microsoft.com/office/officeart/2005/8/layout/process4"/>
    <dgm:cxn modelId="{56D0D0E4-3C54-47D7-BD6A-0E2D3AFB8A0F}" type="presParOf" srcId="{073BBB42-40F6-415E-8F21-324037E0395F}" destId="{3171E001-8757-46D7-B754-9E54F9504B2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3A3840-CA5B-428F-B92B-C3FDB53CF5E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D8F6CCE5-41A2-4C26-9FBB-6F9160CCE29D}">
      <dgm:prSet/>
      <dgm:spPr/>
      <dgm:t>
        <a:bodyPr/>
        <a:lstStyle/>
        <a:p>
          <a:r>
            <a:rPr lang="en-US"/>
            <a:t>MDMA   4:20 mins   </a:t>
          </a:r>
          <a:r>
            <a:rPr lang="en-US">
              <a:hlinkClick xmlns:r="http://schemas.openxmlformats.org/officeDocument/2006/relationships" r:id="rId1"/>
            </a:rPr>
            <a:t>https://www.youtube.com/watch?v=oNCQWFAC8JM</a:t>
          </a:r>
          <a:endParaRPr lang="en-US"/>
        </a:p>
      </dgm:t>
    </dgm:pt>
    <dgm:pt modelId="{3C448427-1910-4A10-B8F2-D773073C346F}" type="parTrans" cxnId="{FF5904C7-FC5A-4315-BED7-220F15E21429}">
      <dgm:prSet/>
      <dgm:spPr/>
      <dgm:t>
        <a:bodyPr/>
        <a:lstStyle/>
        <a:p>
          <a:endParaRPr lang="en-US"/>
        </a:p>
      </dgm:t>
    </dgm:pt>
    <dgm:pt modelId="{CAF62947-0BB4-4704-8C1A-39F1E0EE0AA5}" type="sibTrans" cxnId="{FF5904C7-FC5A-4315-BED7-220F15E21429}">
      <dgm:prSet/>
      <dgm:spPr/>
      <dgm:t>
        <a:bodyPr/>
        <a:lstStyle/>
        <a:p>
          <a:endParaRPr lang="en-US"/>
        </a:p>
      </dgm:t>
    </dgm:pt>
    <dgm:pt modelId="{A7264B1D-F5E8-46C4-816E-3694A954E602}">
      <dgm:prSet/>
      <dgm:spPr/>
      <dgm:t>
        <a:bodyPr/>
        <a:lstStyle/>
        <a:p>
          <a:r>
            <a:rPr lang="en-US"/>
            <a:t>Medications 4:45 mins  </a:t>
          </a:r>
          <a:r>
            <a:rPr lang="en-US">
              <a:hlinkClick xmlns:r="http://schemas.openxmlformats.org/officeDocument/2006/relationships" r:id="rId2"/>
            </a:rPr>
            <a:t>https://www.youtube.com/watch?v=EayHk8Qluy0</a:t>
          </a:r>
          <a:endParaRPr lang="en-US"/>
        </a:p>
      </dgm:t>
    </dgm:pt>
    <dgm:pt modelId="{BB0517FF-44F5-4DA4-A7C0-B5649D6BD194}" type="parTrans" cxnId="{F7663B34-0944-4A8C-9CB7-8DAA334484B8}">
      <dgm:prSet/>
      <dgm:spPr/>
      <dgm:t>
        <a:bodyPr/>
        <a:lstStyle/>
        <a:p>
          <a:endParaRPr lang="en-US"/>
        </a:p>
      </dgm:t>
    </dgm:pt>
    <dgm:pt modelId="{D53DD07F-5EAF-475A-BF3B-216CDF56B25F}" type="sibTrans" cxnId="{F7663B34-0944-4A8C-9CB7-8DAA334484B8}">
      <dgm:prSet/>
      <dgm:spPr/>
      <dgm:t>
        <a:bodyPr/>
        <a:lstStyle/>
        <a:p>
          <a:endParaRPr lang="en-US"/>
        </a:p>
      </dgm:t>
    </dgm:pt>
    <dgm:pt modelId="{C2D04014-1C00-4505-A788-1A39869F933E}" type="pres">
      <dgm:prSet presAssocID="{7C3A3840-CA5B-428F-B92B-C3FDB53CF5EA}" presName="outerComposite" presStyleCnt="0">
        <dgm:presLayoutVars>
          <dgm:chMax val="5"/>
          <dgm:dir/>
          <dgm:resizeHandles val="exact"/>
        </dgm:presLayoutVars>
      </dgm:prSet>
      <dgm:spPr/>
    </dgm:pt>
    <dgm:pt modelId="{8B61AB9E-D8B3-4ED9-991D-0B468CB42737}" type="pres">
      <dgm:prSet presAssocID="{7C3A3840-CA5B-428F-B92B-C3FDB53CF5EA}" presName="dummyMaxCanvas" presStyleCnt="0">
        <dgm:presLayoutVars/>
      </dgm:prSet>
      <dgm:spPr/>
    </dgm:pt>
    <dgm:pt modelId="{E4E80F5A-5A9B-49DA-9673-F374BE61A257}" type="pres">
      <dgm:prSet presAssocID="{7C3A3840-CA5B-428F-B92B-C3FDB53CF5EA}" presName="TwoNodes_1" presStyleLbl="node1" presStyleIdx="0" presStyleCnt="2">
        <dgm:presLayoutVars>
          <dgm:bulletEnabled val="1"/>
        </dgm:presLayoutVars>
      </dgm:prSet>
      <dgm:spPr/>
    </dgm:pt>
    <dgm:pt modelId="{A39B4BDB-017C-4B7D-A255-B69B1B33F458}" type="pres">
      <dgm:prSet presAssocID="{7C3A3840-CA5B-428F-B92B-C3FDB53CF5EA}" presName="TwoNodes_2" presStyleLbl="node1" presStyleIdx="1" presStyleCnt="2">
        <dgm:presLayoutVars>
          <dgm:bulletEnabled val="1"/>
        </dgm:presLayoutVars>
      </dgm:prSet>
      <dgm:spPr/>
    </dgm:pt>
    <dgm:pt modelId="{FAC41427-AD61-4DA6-8416-78B5C54C99A5}" type="pres">
      <dgm:prSet presAssocID="{7C3A3840-CA5B-428F-B92B-C3FDB53CF5EA}" presName="TwoConn_1-2" presStyleLbl="fgAccFollowNode1" presStyleIdx="0" presStyleCnt="1">
        <dgm:presLayoutVars>
          <dgm:bulletEnabled val="1"/>
        </dgm:presLayoutVars>
      </dgm:prSet>
      <dgm:spPr/>
    </dgm:pt>
    <dgm:pt modelId="{F621EC5C-E593-4EE5-8EB4-7EF462B70A93}" type="pres">
      <dgm:prSet presAssocID="{7C3A3840-CA5B-428F-B92B-C3FDB53CF5EA}" presName="TwoNodes_1_text" presStyleLbl="node1" presStyleIdx="1" presStyleCnt="2">
        <dgm:presLayoutVars>
          <dgm:bulletEnabled val="1"/>
        </dgm:presLayoutVars>
      </dgm:prSet>
      <dgm:spPr/>
    </dgm:pt>
    <dgm:pt modelId="{CFDF6136-D4C3-4904-9682-ED933DEFBB7B}" type="pres">
      <dgm:prSet presAssocID="{7C3A3840-CA5B-428F-B92B-C3FDB53CF5EA}" presName="TwoNodes_2_text" presStyleLbl="node1" presStyleIdx="1" presStyleCnt="2">
        <dgm:presLayoutVars>
          <dgm:bulletEnabled val="1"/>
        </dgm:presLayoutVars>
      </dgm:prSet>
      <dgm:spPr/>
    </dgm:pt>
  </dgm:ptLst>
  <dgm:cxnLst>
    <dgm:cxn modelId="{90FDCD06-17B9-4D69-9D1B-DC0CD98DA958}" type="presOf" srcId="{CAF62947-0BB4-4704-8C1A-39F1E0EE0AA5}" destId="{FAC41427-AD61-4DA6-8416-78B5C54C99A5}" srcOrd="0" destOrd="0" presId="urn:microsoft.com/office/officeart/2005/8/layout/vProcess5"/>
    <dgm:cxn modelId="{2D96BC2E-1964-468E-8F10-C391159CC671}" type="presOf" srcId="{A7264B1D-F5E8-46C4-816E-3694A954E602}" destId="{CFDF6136-D4C3-4904-9682-ED933DEFBB7B}" srcOrd="1" destOrd="0" presId="urn:microsoft.com/office/officeart/2005/8/layout/vProcess5"/>
    <dgm:cxn modelId="{F7663B34-0944-4A8C-9CB7-8DAA334484B8}" srcId="{7C3A3840-CA5B-428F-B92B-C3FDB53CF5EA}" destId="{A7264B1D-F5E8-46C4-816E-3694A954E602}" srcOrd="1" destOrd="0" parTransId="{BB0517FF-44F5-4DA4-A7C0-B5649D6BD194}" sibTransId="{D53DD07F-5EAF-475A-BF3B-216CDF56B25F}"/>
    <dgm:cxn modelId="{67BDFB46-3F66-44BE-800C-9361EEC19170}" type="presOf" srcId="{A7264B1D-F5E8-46C4-816E-3694A954E602}" destId="{A39B4BDB-017C-4B7D-A255-B69B1B33F458}" srcOrd="0" destOrd="0" presId="urn:microsoft.com/office/officeart/2005/8/layout/vProcess5"/>
    <dgm:cxn modelId="{8ECE9047-053B-4FD2-BFCC-8B5CCE14E5AB}" type="presOf" srcId="{7C3A3840-CA5B-428F-B92B-C3FDB53CF5EA}" destId="{C2D04014-1C00-4505-A788-1A39869F933E}" srcOrd="0" destOrd="0" presId="urn:microsoft.com/office/officeart/2005/8/layout/vProcess5"/>
    <dgm:cxn modelId="{E8A8C198-794C-4D23-BB26-867903AB6D4A}" type="presOf" srcId="{D8F6CCE5-41A2-4C26-9FBB-6F9160CCE29D}" destId="{E4E80F5A-5A9B-49DA-9673-F374BE61A257}" srcOrd="0" destOrd="0" presId="urn:microsoft.com/office/officeart/2005/8/layout/vProcess5"/>
    <dgm:cxn modelId="{FF5904C7-FC5A-4315-BED7-220F15E21429}" srcId="{7C3A3840-CA5B-428F-B92B-C3FDB53CF5EA}" destId="{D8F6CCE5-41A2-4C26-9FBB-6F9160CCE29D}" srcOrd="0" destOrd="0" parTransId="{3C448427-1910-4A10-B8F2-D773073C346F}" sibTransId="{CAF62947-0BB4-4704-8C1A-39F1E0EE0AA5}"/>
    <dgm:cxn modelId="{7361FAEC-B3F0-4627-BB15-9B07D7AFF79E}" type="presOf" srcId="{D8F6CCE5-41A2-4C26-9FBB-6F9160CCE29D}" destId="{F621EC5C-E593-4EE5-8EB4-7EF462B70A93}" srcOrd="1" destOrd="0" presId="urn:microsoft.com/office/officeart/2005/8/layout/vProcess5"/>
    <dgm:cxn modelId="{5EF55249-0C16-420F-8480-E7951925017B}" type="presParOf" srcId="{C2D04014-1C00-4505-A788-1A39869F933E}" destId="{8B61AB9E-D8B3-4ED9-991D-0B468CB42737}" srcOrd="0" destOrd="0" presId="urn:microsoft.com/office/officeart/2005/8/layout/vProcess5"/>
    <dgm:cxn modelId="{D9F9BEFE-75EF-4E23-98BA-952A4915444B}" type="presParOf" srcId="{C2D04014-1C00-4505-A788-1A39869F933E}" destId="{E4E80F5A-5A9B-49DA-9673-F374BE61A257}" srcOrd="1" destOrd="0" presId="urn:microsoft.com/office/officeart/2005/8/layout/vProcess5"/>
    <dgm:cxn modelId="{CC29B266-4F09-4325-B034-251AA65E31E3}" type="presParOf" srcId="{C2D04014-1C00-4505-A788-1A39869F933E}" destId="{A39B4BDB-017C-4B7D-A255-B69B1B33F458}" srcOrd="2" destOrd="0" presId="urn:microsoft.com/office/officeart/2005/8/layout/vProcess5"/>
    <dgm:cxn modelId="{F284CED9-B7C8-4138-A7E9-D357070C73E4}" type="presParOf" srcId="{C2D04014-1C00-4505-A788-1A39869F933E}" destId="{FAC41427-AD61-4DA6-8416-78B5C54C99A5}" srcOrd="3" destOrd="0" presId="urn:microsoft.com/office/officeart/2005/8/layout/vProcess5"/>
    <dgm:cxn modelId="{FD130237-05F5-44E2-A495-7020B382C3F0}" type="presParOf" srcId="{C2D04014-1C00-4505-A788-1A39869F933E}" destId="{F621EC5C-E593-4EE5-8EB4-7EF462B70A93}" srcOrd="4" destOrd="0" presId="urn:microsoft.com/office/officeart/2005/8/layout/vProcess5"/>
    <dgm:cxn modelId="{56525288-F4D0-42BE-8A23-C24CF4D829F1}" type="presParOf" srcId="{C2D04014-1C00-4505-A788-1A39869F933E}" destId="{CFDF6136-D4C3-4904-9682-ED933DEFBB7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91B0CA-4127-4E17-9012-03EF532326B0}"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B45F79D8-253C-4A5E-933B-90771D35BDDB}">
      <dgm:prSet/>
      <dgm:spPr/>
      <dgm:t>
        <a:bodyPr/>
        <a:lstStyle/>
        <a:p>
          <a:r>
            <a:rPr lang="en-US" b="0" i="0" baseline="0"/>
            <a:t>1. Given an example of a stressor you have experienced in your own life. </a:t>
          </a:r>
          <a:endParaRPr lang="en-US"/>
        </a:p>
      </dgm:t>
    </dgm:pt>
    <dgm:pt modelId="{A815FC44-6647-4153-97FF-9344606C7377}" type="parTrans" cxnId="{06839E89-CBB7-4AB7-A0AB-6EF7E8B7D576}">
      <dgm:prSet/>
      <dgm:spPr/>
      <dgm:t>
        <a:bodyPr/>
        <a:lstStyle/>
        <a:p>
          <a:endParaRPr lang="en-US"/>
        </a:p>
      </dgm:t>
    </dgm:pt>
    <dgm:pt modelId="{EC57D336-CD48-46AF-9525-E1FD55F4D2D4}" type="sibTrans" cxnId="{06839E89-CBB7-4AB7-A0AB-6EF7E8B7D576}">
      <dgm:prSet/>
      <dgm:spPr/>
      <dgm:t>
        <a:bodyPr/>
        <a:lstStyle/>
        <a:p>
          <a:endParaRPr lang="en-US"/>
        </a:p>
      </dgm:t>
    </dgm:pt>
    <dgm:pt modelId="{75078DA1-466F-4F51-9484-E45836AB7A4D}">
      <dgm:prSet/>
      <dgm:spPr/>
      <dgm:t>
        <a:bodyPr/>
        <a:lstStyle/>
        <a:p>
          <a:r>
            <a:rPr lang="en-US" b="0" i="0" baseline="0"/>
            <a:t>2. Why are the triggers of physical/sexual assault and combat more likely to lead to a trauma-related disorder? </a:t>
          </a:r>
          <a:endParaRPr lang="en-US"/>
        </a:p>
      </dgm:t>
    </dgm:pt>
    <dgm:pt modelId="{BF103C27-B52C-4C35-BDC1-B30C6C5B3912}" type="parTrans" cxnId="{8D65B380-6178-41DF-884E-0965F0948F46}">
      <dgm:prSet/>
      <dgm:spPr/>
      <dgm:t>
        <a:bodyPr/>
        <a:lstStyle/>
        <a:p>
          <a:endParaRPr lang="en-US"/>
        </a:p>
      </dgm:t>
    </dgm:pt>
    <dgm:pt modelId="{1889FD13-F5FF-411B-8D02-2E1737833A52}" type="sibTrans" cxnId="{8D65B380-6178-41DF-884E-0965F0948F46}">
      <dgm:prSet/>
      <dgm:spPr/>
      <dgm:t>
        <a:bodyPr/>
        <a:lstStyle/>
        <a:p>
          <a:endParaRPr lang="en-US"/>
        </a:p>
      </dgm:t>
    </dgm:pt>
    <dgm:pt modelId="{31AEAD63-2CBE-469F-A54B-F840BFF5A451}" type="pres">
      <dgm:prSet presAssocID="{7591B0CA-4127-4E17-9012-03EF532326B0}" presName="hierChild1" presStyleCnt="0">
        <dgm:presLayoutVars>
          <dgm:chPref val="1"/>
          <dgm:dir/>
          <dgm:animOne val="branch"/>
          <dgm:animLvl val="lvl"/>
          <dgm:resizeHandles/>
        </dgm:presLayoutVars>
      </dgm:prSet>
      <dgm:spPr/>
    </dgm:pt>
    <dgm:pt modelId="{CB4476CE-6558-46A2-A6FD-BA919F1ECB21}" type="pres">
      <dgm:prSet presAssocID="{B45F79D8-253C-4A5E-933B-90771D35BDDB}" presName="hierRoot1" presStyleCnt="0"/>
      <dgm:spPr/>
    </dgm:pt>
    <dgm:pt modelId="{238980C1-DE57-4B1C-8B44-3C12303FD878}" type="pres">
      <dgm:prSet presAssocID="{B45F79D8-253C-4A5E-933B-90771D35BDDB}" presName="composite" presStyleCnt="0"/>
      <dgm:spPr/>
    </dgm:pt>
    <dgm:pt modelId="{ED7FD529-6C50-4095-862C-B0641095D49A}" type="pres">
      <dgm:prSet presAssocID="{B45F79D8-253C-4A5E-933B-90771D35BDDB}" presName="background" presStyleLbl="node0" presStyleIdx="0" presStyleCnt="2"/>
      <dgm:spPr/>
    </dgm:pt>
    <dgm:pt modelId="{222D5266-492C-42F8-8DE2-AD23A39E7995}" type="pres">
      <dgm:prSet presAssocID="{B45F79D8-253C-4A5E-933B-90771D35BDDB}" presName="text" presStyleLbl="fgAcc0" presStyleIdx="0" presStyleCnt="2">
        <dgm:presLayoutVars>
          <dgm:chPref val="3"/>
        </dgm:presLayoutVars>
      </dgm:prSet>
      <dgm:spPr/>
    </dgm:pt>
    <dgm:pt modelId="{6AA5D5F7-4AF5-4277-BCF6-9C63DF0326DF}" type="pres">
      <dgm:prSet presAssocID="{B45F79D8-253C-4A5E-933B-90771D35BDDB}" presName="hierChild2" presStyleCnt="0"/>
      <dgm:spPr/>
    </dgm:pt>
    <dgm:pt modelId="{92982F55-3469-47BF-8BE7-04A5ED8EA478}" type="pres">
      <dgm:prSet presAssocID="{75078DA1-466F-4F51-9484-E45836AB7A4D}" presName="hierRoot1" presStyleCnt="0"/>
      <dgm:spPr/>
    </dgm:pt>
    <dgm:pt modelId="{04267A79-B6CA-4D06-9FD7-FF4ECE281547}" type="pres">
      <dgm:prSet presAssocID="{75078DA1-466F-4F51-9484-E45836AB7A4D}" presName="composite" presStyleCnt="0"/>
      <dgm:spPr/>
    </dgm:pt>
    <dgm:pt modelId="{6E490F68-03F1-44E8-B538-688D4D1A315D}" type="pres">
      <dgm:prSet presAssocID="{75078DA1-466F-4F51-9484-E45836AB7A4D}" presName="background" presStyleLbl="node0" presStyleIdx="1" presStyleCnt="2"/>
      <dgm:spPr/>
    </dgm:pt>
    <dgm:pt modelId="{719B41A4-D45A-473A-A0DE-CFDF2F753393}" type="pres">
      <dgm:prSet presAssocID="{75078DA1-466F-4F51-9484-E45836AB7A4D}" presName="text" presStyleLbl="fgAcc0" presStyleIdx="1" presStyleCnt="2">
        <dgm:presLayoutVars>
          <dgm:chPref val="3"/>
        </dgm:presLayoutVars>
      </dgm:prSet>
      <dgm:spPr/>
    </dgm:pt>
    <dgm:pt modelId="{4522AEAB-D734-4815-B3EA-160E2A8B1367}" type="pres">
      <dgm:prSet presAssocID="{75078DA1-466F-4F51-9484-E45836AB7A4D}" presName="hierChild2" presStyleCnt="0"/>
      <dgm:spPr/>
    </dgm:pt>
  </dgm:ptLst>
  <dgm:cxnLst>
    <dgm:cxn modelId="{8B00793D-8B0D-4FC8-9919-DA47ADBDE927}" type="presOf" srcId="{7591B0CA-4127-4E17-9012-03EF532326B0}" destId="{31AEAD63-2CBE-469F-A54B-F840BFF5A451}" srcOrd="0" destOrd="0" presId="urn:microsoft.com/office/officeart/2005/8/layout/hierarchy1"/>
    <dgm:cxn modelId="{8D65B380-6178-41DF-884E-0965F0948F46}" srcId="{7591B0CA-4127-4E17-9012-03EF532326B0}" destId="{75078DA1-466F-4F51-9484-E45836AB7A4D}" srcOrd="1" destOrd="0" parTransId="{BF103C27-B52C-4C35-BDC1-B30C6C5B3912}" sibTransId="{1889FD13-F5FF-411B-8D02-2E1737833A52}"/>
    <dgm:cxn modelId="{06839E89-CBB7-4AB7-A0AB-6EF7E8B7D576}" srcId="{7591B0CA-4127-4E17-9012-03EF532326B0}" destId="{B45F79D8-253C-4A5E-933B-90771D35BDDB}" srcOrd="0" destOrd="0" parTransId="{A815FC44-6647-4153-97FF-9344606C7377}" sibTransId="{EC57D336-CD48-46AF-9525-E1FD55F4D2D4}"/>
    <dgm:cxn modelId="{1A210FCB-96B2-4C99-BB65-95614EC99DAF}" type="presOf" srcId="{B45F79D8-253C-4A5E-933B-90771D35BDDB}" destId="{222D5266-492C-42F8-8DE2-AD23A39E7995}" srcOrd="0" destOrd="0" presId="urn:microsoft.com/office/officeart/2005/8/layout/hierarchy1"/>
    <dgm:cxn modelId="{A57C5FE9-19FF-4625-A8F9-4CD780286894}" type="presOf" srcId="{75078DA1-466F-4F51-9484-E45836AB7A4D}" destId="{719B41A4-D45A-473A-A0DE-CFDF2F753393}" srcOrd="0" destOrd="0" presId="urn:microsoft.com/office/officeart/2005/8/layout/hierarchy1"/>
    <dgm:cxn modelId="{E0B0577E-ED1E-4998-AB7C-411611778DE6}" type="presParOf" srcId="{31AEAD63-2CBE-469F-A54B-F840BFF5A451}" destId="{CB4476CE-6558-46A2-A6FD-BA919F1ECB21}" srcOrd="0" destOrd="0" presId="urn:microsoft.com/office/officeart/2005/8/layout/hierarchy1"/>
    <dgm:cxn modelId="{1D020DFF-9A42-40FF-A6ED-4D659B7FFA1D}" type="presParOf" srcId="{CB4476CE-6558-46A2-A6FD-BA919F1ECB21}" destId="{238980C1-DE57-4B1C-8B44-3C12303FD878}" srcOrd="0" destOrd="0" presId="urn:microsoft.com/office/officeart/2005/8/layout/hierarchy1"/>
    <dgm:cxn modelId="{0EDEFA8C-D81D-4119-8621-BA2F2676DB7F}" type="presParOf" srcId="{238980C1-DE57-4B1C-8B44-3C12303FD878}" destId="{ED7FD529-6C50-4095-862C-B0641095D49A}" srcOrd="0" destOrd="0" presId="urn:microsoft.com/office/officeart/2005/8/layout/hierarchy1"/>
    <dgm:cxn modelId="{5A14891E-1FC3-429D-8F6B-6B8446A352B8}" type="presParOf" srcId="{238980C1-DE57-4B1C-8B44-3C12303FD878}" destId="{222D5266-492C-42F8-8DE2-AD23A39E7995}" srcOrd="1" destOrd="0" presId="urn:microsoft.com/office/officeart/2005/8/layout/hierarchy1"/>
    <dgm:cxn modelId="{CF6DE01C-9EDA-4013-9AB2-2153D22B9DA1}" type="presParOf" srcId="{CB4476CE-6558-46A2-A6FD-BA919F1ECB21}" destId="{6AA5D5F7-4AF5-4277-BCF6-9C63DF0326DF}" srcOrd="1" destOrd="0" presId="urn:microsoft.com/office/officeart/2005/8/layout/hierarchy1"/>
    <dgm:cxn modelId="{825E5425-5673-446A-A26A-F94E27833AD0}" type="presParOf" srcId="{31AEAD63-2CBE-469F-A54B-F840BFF5A451}" destId="{92982F55-3469-47BF-8BE7-04A5ED8EA478}" srcOrd="1" destOrd="0" presId="urn:microsoft.com/office/officeart/2005/8/layout/hierarchy1"/>
    <dgm:cxn modelId="{1AB7D399-9C63-42E5-977B-827C11DA4AC1}" type="presParOf" srcId="{92982F55-3469-47BF-8BE7-04A5ED8EA478}" destId="{04267A79-B6CA-4D06-9FD7-FF4ECE281547}" srcOrd="0" destOrd="0" presId="urn:microsoft.com/office/officeart/2005/8/layout/hierarchy1"/>
    <dgm:cxn modelId="{7024FEF5-D5BD-4064-B49E-FF64ACB78147}" type="presParOf" srcId="{04267A79-B6CA-4D06-9FD7-FF4ECE281547}" destId="{6E490F68-03F1-44E8-B538-688D4D1A315D}" srcOrd="0" destOrd="0" presId="urn:microsoft.com/office/officeart/2005/8/layout/hierarchy1"/>
    <dgm:cxn modelId="{65EE81BA-7E35-4205-B0B4-9427D3F665F1}" type="presParOf" srcId="{04267A79-B6CA-4D06-9FD7-FF4ECE281547}" destId="{719B41A4-D45A-473A-A0DE-CFDF2F753393}" srcOrd="1" destOrd="0" presId="urn:microsoft.com/office/officeart/2005/8/layout/hierarchy1"/>
    <dgm:cxn modelId="{35592C1E-8379-4715-A2FD-8C1E0CBD0304}" type="presParOf" srcId="{92982F55-3469-47BF-8BE7-04A5ED8EA478}" destId="{4522AEAB-D734-4815-B3EA-160E2A8B13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BF1F6A-CDFB-4DF1-BA5F-51921F194C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7BEB521-1C58-4210-AB2B-3040E49009DD}">
      <dgm:prSet/>
      <dgm:spPr/>
      <dgm:t>
        <a:bodyPr/>
        <a:lstStyle/>
        <a:p>
          <a:r>
            <a:rPr lang="en-US" b="0" i="0" baseline="0"/>
            <a:t>1. What is the difference in diagnostic criteria for PTSD, Acute Stress Disorder, and Adjustment Disorder? </a:t>
          </a:r>
          <a:endParaRPr lang="en-US"/>
        </a:p>
      </dgm:t>
    </dgm:pt>
    <dgm:pt modelId="{94CFF0F8-32BA-457B-85F5-FEDBE0CA62BE}" type="parTrans" cxnId="{7DE7FF77-DF92-4D15-B0C7-72D296A9D660}">
      <dgm:prSet/>
      <dgm:spPr/>
      <dgm:t>
        <a:bodyPr/>
        <a:lstStyle/>
        <a:p>
          <a:endParaRPr lang="en-US"/>
        </a:p>
      </dgm:t>
    </dgm:pt>
    <dgm:pt modelId="{8572AD41-6730-45EC-8EE1-DCECB39462F0}" type="sibTrans" cxnId="{7DE7FF77-DF92-4D15-B0C7-72D296A9D660}">
      <dgm:prSet/>
      <dgm:spPr/>
      <dgm:t>
        <a:bodyPr/>
        <a:lstStyle/>
        <a:p>
          <a:endParaRPr lang="en-US"/>
        </a:p>
      </dgm:t>
    </dgm:pt>
    <dgm:pt modelId="{05B779C0-E270-468E-975E-EA035475B448}">
      <dgm:prSet/>
      <dgm:spPr/>
      <dgm:t>
        <a:bodyPr/>
        <a:lstStyle/>
        <a:p>
          <a:r>
            <a:rPr lang="en-US" b="0" i="0" baseline="0"/>
            <a:t>2. What are the four categories of symptoms for PTSD? How do these symptoms present in Acute Stress Disorder and Adjustment Disorder? </a:t>
          </a:r>
          <a:endParaRPr lang="en-US"/>
        </a:p>
      </dgm:t>
    </dgm:pt>
    <dgm:pt modelId="{8F513EFD-9DC0-4B7F-9B1F-419D5AC58512}" type="parTrans" cxnId="{A6E511CC-9F6F-4A2E-ACF1-51CBDDBAA7F8}">
      <dgm:prSet/>
      <dgm:spPr/>
      <dgm:t>
        <a:bodyPr/>
        <a:lstStyle/>
        <a:p>
          <a:endParaRPr lang="en-US"/>
        </a:p>
      </dgm:t>
    </dgm:pt>
    <dgm:pt modelId="{AB195880-5FD3-4B9D-B481-C5462175F310}" type="sibTrans" cxnId="{A6E511CC-9F6F-4A2E-ACF1-51CBDDBAA7F8}">
      <dgm:prSet/>
      <dgm:spPr/>
      <dgm:t>
        <a:bodyPr/>
        <a:lstStyle/>
        <a:p>
          <a:endParaRPr lang="en-US"/>
        </a:p>
      </dgm:t>
    </dgm:pt>
    <dgm:pt modelId="{D305AD23-8583-41DC-ADA5-C7F77274221B}">
      <dgm:prSet/>
      <dgm:spPr/>
      <dgm:t>
        <a:bodyPr/>
        <a:lstStyle/>
        <a:p>
          <a:r>
            <a:rPr lang="en-US" b="0" i="0" baseline="0"/>
            <a:t>3. What is prolonged grief disorder? </a:t>
          </a:r>
          <a:endParaRPr lang="en-US"/>
        </a:p>
      </dgm:t>
    </dgm:pt>
    <dgm:pt modelId="{FBA2124A-9B44-4A9D-93D0-75012A0ECEEB}" type="parTrans" cxnId="{890F5C4C-D701-4A06-8848-2E3B4A6CC5B5}">
      <dgm:prSet/>
      <dgm:spPr/>
      <dgm:t>
        <a:bodyPr/>
        <a:lstStyle/>
        <a:p>
          <a:endParaRPr lang="en-US"/>
        </a:p>
      </dgm:t>
    </dgm:pt>
    <dgm:pt modelId="{89A10ED1-B116-44AF-8115-4DDD3299AAF2}" type="sibTrans" cxnId="{890F5C4C-D701-4A06-8848-2E3B4A6CC5B5}">
      <dgm:prSet/>
      <dgm:spPr/>
      <dgm:t>
        <a:bodyPr/>
        <a:lstStyle/>
        <a:p>
          <a:endParaRPr lang="en-US"/>
        </a:p>
      </dgm:t>
    </dgm:pt>
    <dgm:pt modelId="{3176A74E-41B0-43D6-8603-2255B2AFF20A}" type="pres">
      <dgm:prSet presAssocID="{D2BF1F6A-CDFB-4DF1-BA5F-51921F194C68}" presName="root" presStyleCnt="0">
        <dgm:presLayoutVars>
          <dgm:dir/>
          <dgm:resizeHandles val="exact"/>
        </dgm:presLayoutVars>
      </dgm:prSet>
      <dgm:spPr/>
    </dgm:pt>
    <dgm:pt modelId="{90099129-F10E-417A-BE45-C6C70A619294}" type="pres">
      <dgm:prSet presAssocID="{F7BEB521-1C58-4210-AB2B-3040E49009DD}" presName="compNode" presStyleCnt="0"/>
      <dgm:spPr/>
    </dgm:pt>
    <dgm:pt modelId="{8B7F9F28-453E-4596-B4DA-5FDEF96C1E7E}" type="pres">
      <dgm:prSet presAssocID="{F7BEB521-1C58-4210-AB2B-3040E49009DD}" presName="bgRect" presStyleLbl="bgShp" presStyleIdx="0" presStyleCnt="3"/>
      <dgm:spPr/>
    </dgm:pt>
    <dgm:pt modelId="{02E316DE-2242-4367-B5B5-8C06EA39B492}" type="pres">
      <dgm:prSet presAssocID="{F7BEB521-1C58-4210-AB2B-3040E49009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830F3E0-785A-4D8A-87CB-AF51452F7343}" type="pres">
      <dgm:prSet presAssocID="{F7BEB521-1C58-4210-AB2B-3040E49009DD}" presName="spaceRect" presStyleCnt="0"/>
      <dgm:spPr/>
    </dgm:pt>
    <dgm:pt modelId="{C8C996D0-8622-421B-A315-3C6BCD9CE8B5}" type="pres">
      <dgm:prSet presAssocID="{F7BEB521-1C58-4210-AB2B-3040E49009DD}" presName="parTx" presStyleLbl="revTx" presStyleIdx="0" presStyleCnt="3">
        <dgm:presLayoutVars>
          <dgm:chMax val="0"/>
          <dgm:chPref val="0"/>
        </dgm:presLayoutVars>
      </dgm:prSet>
      <dgm:spPr/>
    </dgm:pt>
    <dgm:pt modelId="{DDF27CF1-4CB3-4DB6-9F6F-35C918403545}" type="pres">
      <dgm:prSet presAssocID="{8572AD41-6730-45EC-8EE1-DCECB39462F0}" presName="sibTrans" presStyleCnt="0"/>
      <dgm:spPr/>
    </dgm:pt>
    <dgm:pt modelId="{C8B38417-D4FB-41E6-B0C7-753D587084BF}" type="pres">
      <dgm:prSet presAssocID="{05B779C0-E270-468E-975E-EA035475B448}" presName="compNode" presStyleCnt="0"/>
      <dgm:spPr/>
    </dgm:pt>
    <dgm:pt modelId="{2BE46957-8CDB-4E7C-893A-6ECE3E224827}" type="pres">
      <dgm:prSet presAssocID="{05B779C0-E270-468E-975E-EA035475B448}" presName="bgRect" presStyleLbl="bgShp" presStyleIdx="1" presStyleCnt="3"/>
      <dgm:spPr/>
    </dgm:pt>
    <dgm:pt modelId="{90E443E9-34CC-406A-8881-7D1C43A77590}" type="pres">
      <dgm:prSet presAssocID="{05B779C0-E270-468E-975E-EA035475B4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29ADBF69-9D75-4A76-9314-B094D1F874B9}" type="pres">
      <dgm:prSet presAssocID="{05B779C0-E270-468E-975E-EA035475B448}" presName="spaceRect" presStyleCnt="0"/>
      <dgm:spPr/>
    </dgm:pt>
    <dgm:pt modelId="{F6534AB1-81EF-4582-9821-A86D9DCEDE7E}" type="pres">
      <dgm:prSet presAssocID="{05B779C0-E270-468E-975E-EA035475B448}" presName="parTx" presStyleLbl="revTx" presStyleIdx="1" presStyleCnt="3">
        <dgm:presLayoutVars>
          <dgm:chMax val="0"/>
          <dgm:chPref val="0"/>
        </dgm:presLayoutVars>
      </dgm:prSet>
      <dgm:spPr/>
    </dgm:pt>
    <dgm:pt modelId="{E2B52E41-C651-4FB2-8964-36FFA965ECFC}" type="pres">
      <dgm:prSet presAssocID="{AB195880-5FD3-4B9D-B481-C5462175F310}" presName="sibTrans" presStyleCnt="0"/>
      <dgm:spPr/>
    </dgm:pt>
    <dgm:pt modelId="{A6298E54-239B-4789-A708-EEAC486DD957}" type="pres">
      <dgm:prSet presAssocID="{D305AD23-8583-41DC-ADA5-C7F77274221B}" presName="compNode" presStyleCnt="0"/>
      <dgm:spPr/>
    </dgm:pt>
    <dgm:pt modelId="{E54F8D01-041F-44EB-AB7F-9BE3C115CB43}" type="pres">
      <dgm:prSet presAssocID="{D305AD23-8583-41DC-ADA5-C7F77274221B}" presName="bgRect" presStyleLbl="bgShp" presStyleIdx="2" presStyleCnt="3"/>
      <dgm:spPr/>
    </dgm:pt>
    <dgm:pt modelId="{63B655D2-2F92-45A6-BB90-F790753EF305}" type="pres">
      <dgm:prSet presAssocID="{D305AD23-8583-41DC-ADA5-C7F7727422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ying Face with No Fill"/>
        </a:ext>
      </dgm:extLst>
    </dgm:pt>
    <dgm:pt modelId="{9D0AEDD5-8A04-47AA-9676-9E6DD4A24D25}" type="pres">
      <dgm:prSet presAssocID="{D305AD23-8583-41DC-ADA5-C7F77274221B}" presName="spaceRect" presStyleCnt="0"/>
      <dgm:spPr/>
    </dgm:pt>
    <dgm:pt modelId="{C432C39F-7EA3-48EE-BC9E-952383C80F49}" type="pres">
      <dgm:prSet presAssocID="{D305AD23-8583-41DC-ADA5-C7F77274221B}" presName="parTx" presStyleLbl="revTx" presStyleIdx="2" presStyleCnt="3">
        <dgm:presLayoutVars>
          <dgm:chMax val="0"/>
          <dgm:chPref val="0"/>
        </dgm:presLayoutVars>
      </dgm:prSet>
      <dgm:spPr/>
    </dgm:pt>
  </dgm:ptLst>
  <dgm:cxnLst>
    <dgm:cxn modelId="{3488E900-4985-4F3A-84F5-743C553D3ABB}" type="presOf" srcId="{05B779C0-E270-468E-975E-EA035475B448}" destId="{F6534AB1-81EF-4582-9821-A86D9DCEDE7E}" srcOrd="0" destOrd="0" presId="urn:microsoft.com/office/officeart/2018/2/layout/IconVerticalSolidList"/>
    <dgm:cxn modelId="{9761D304-BB56-4AD0-81B2-A53F6EF50CC5}" type="presOf" srcId="{D2BF1F6A-CDFB-4DF1-BA5F-51921F194C68}" destId="{3176A74E-41B0-43D6-8603-2255B2AFF20A}" srcOrd="0" destOrd="0" presId="urn:microsoft.com/office/officeart/2018/2/layout/IconVerticalSolidList"/>
    <dgm:cxn modelId="{B3053B6A-37EC-4DE7-B444-E2895C72339E}" type="presOf" srcId="{F7BEB521-1C58-4210-AB2B-3040E49009DD}" destId="{C8C996D0-8622-421B-A315-3C6BCD9CE8B5}" srcOrd="0" destOrd="0" presId="urn:microsoft.com/office/officeart/2018/2/layout/IconVerticalSolidList"/>
    <dgm:cxn modelId="{890F5C4C-D701-4A06-8848-2E3B4A6CC5B5}" srcId="{D2BF1F6A-CDFB-4DF1-BA5F-51921F194C68}" destId="{D305AD23-8583-41DC-ADA5-C7F77274221B}" srcOrd="2" destOrd="0" parTransId="{FBA2124A-9B44-4A9D-93D0-75012A0ECEEB}" sibTransId="{89A10ED1-B116-44AF-8115-4DDD3299AAF2}"/>
    <dgm:cxn modelId="{7DE7FF77-DF92-4D15-B0C7-72D296A9D660}" srcId="{D2BF1F6A-CDFB-4DF1-BA5F-51921F194C68}" destId="{F7BEB521-1C58-4210-AB2B-3040E49009DD}" srcOrd="0" destOrd="0" parTransId="{94CFF0F8-32BA-457B-85F5-FEDBE0CA62BE}" sibTransId="{8572AD41-6730-45EC-8EE1-DCECB39462F0}"/>
    <dgm:cxn modelId="{AAD49A58-73F4-4BCB-A251-363EFE6FBD3B}" type="presOf" srcId="{D305AD23-8583-41DC-ADA5-C7F77274221B}" destId="{C432C39F-7EA3-48EE-BC9E-952383C80F49}" srcOrd="0" destOrd="0" presId="urn:microsoft.com/office/officeart/2018/2/layout/IconVerticalSolidList"/>
    <dgm:cxn modelId="{A6E511CC-9F6F-4A2E-ACF1-51CBDDBAA7F8}" srcId="{D2BF1F6A-CDFB-4DF1-BA5F-51921F194C68}" destId="{05B779C0-E270-468E-975E-EA035475B448}" srcOrd="1" destOrd="0" parTransId="{8F513EFD-9DC0-4B7F-9B1F-419D5AC58512}" sibTransId="{AB195880-5FD3-4B9D-B481-C5462175F310}"/>
    <dgm:cxn modelId="{F68775BF-A44C-4BEB-8E3C-7B9DFA32D40D}" type="presParOf" srcId="{3176A74E-41B0-43D6-8603-2255B2AFF20A}" destId="{90099129-F10E-417A-BE45-C6C70A619294}" srcOrd="0" destOrd="0" presId="urn:microsoft.com/office/officeart/2018/2/layout/IconVerticalSolidList"/>
    <dgm:cxn modelId="{731A4581-9AD7-4AE3-9CB3-A51CB0E72CB5}" type="presParOf" srcId="{90099129-F10E-417A-BE45-C6C70A619294}" destId="{8B7F9F28-453E-4596-B4DA-5FDEF96C1E7E}" srcOrd="0" destOrd="0" presId="urn:microsoft.com/office/officeart/2018/2/layout/IconVerticalSolidList"/>
    <dgm:cxn modelId="{53AB3367-BEF0-40D4-8DCF-B9910331B5BC}" type="presParOf" srcId="{90099129-F10E-417A-BE45-C6C70A619294}" destId="{02E316DE-2242-4367-B5B5-8C06EA39B492}" srcOrd="1" destOrd="0" presId="urn:microsoft.com/office/officeart/2018/2/layout/IconVerticalSolidList"/>
    <dgm:cxn modelId="{01C7903B-D83A-47DC-9FC3-C7D8D4D6AA4F}" type="presParOf" srcId="{90099129-F10E-417A-BE45-C6C70A619294}" destId="{7830F3E0-785A-4D8A-87CB-AF51452F7343}" srcOrd="2" destOrd="0" presId="urn:microsoft.com/office/officeart/2018/2/layout/IconVerticalSolidList"/>
    <dgm:cxn modelId="{9C1C38CB-0217-4EBF-BAB6-D2CA3E9E8872}" type="presParOf" srcId="{90099129-F10E-417A-BE45-C6C70A619294}" destId="{C8C996D0-8622-421B-A315-3C6BCD9CE8B5}" srcOrd="3" destOrd="0" presId="urn:microsoft.com/office/officeart/2018/2/layout/IconVerticalSolidList"/>
    <dgm:cxn modelId="{B33576B5-089E-4379-A98E-E51721039A2E}" type="presParOf" srcId="{3176A74E-41B0-43D6-8603-2255B2AFF20A}" destId="{DDF27CF1-4CB3-4DB6-9F6F-35C918403545}" srcOrd="1" destOrd="0" presId="urn:microsoft.com/office/officeart/2018/2/layout/IconVerticalSolidList"/>
    <dgm:cxn modelId="{0892234F-7B43-4B9C-A731-1EDE62B3FFEF}" type="presParOf" srcId="{3176A74E-41B0-43D6-8603-2255B2AFF20A}" destId="{C8B38417-D4FB-41E6-B0C7-753D587084BF}" srcOrd="2" destOrd="0" presId="urn:microsoft.com/office/officeart/2018/2/layout/IconVerticalSolidList"/>
    <dgm:cxn modelId="{B1833FB9-6F07-4F2C-A898-2A5B82360ACC}" type="presParOf" srcId="{C8B38417-D4FB-41E6-B0C7-753D587084BF}" destId="{2BE46957-8CDB-4E7C-893A-6ECE3E224827}" srcOrd="0" destOrd="0" presId="urn:microsoft.com/office/officeart/2018/2/layout/IconVerticalSolidList"/>
    <dgm:cxn modelId="{345F6EF5-423C-4ECE-AE62-0693948C61DF}" type="presParOf" srcId="{C8B38417-D4FB-41E6-B0C7-753D587084BF}" destId="{90E443E9-34CC-406A-8881-7D1C43A77590}" srcOrd="1" destOrd="0" presId="urn:microsoft.com/office/officeart/2018/2/layout/IconVerticalSolidList"/>
    <dgm:cxn modelId="{799D009B-3E92-41BE-B667-E8C2FD296358}" type="presParOf" srcId="{C8B38417-D4FB-41E6-B0C7-753D587084BF}" destId="{29ADBF69-9D75-4A76-9314-B094D1F874B9}" srcOrd="2" destOrd="0" presId="urn:microsoft.com/office/officeart/2018/2/layout/IconVerticalSolidList"/>
    <dgm:cxn modelId="{B50D6649-920C-41CA-A3F5-3650F72F16B9}" type="presParOf" srcId="{C8B38417-D4FB-41E6-B0C7-753D587084BF}" destId="{F6534AB1-81EF-4582-9821-A86D9DCEDE7E}" srcOrd="3" destOrd="0" presId="urn:microsoft.com/office/officeart/2018/2/layout/IconVerticalSolidList"/>
    <dgm:cxn modelId="{91F47EFA-3329-4B5C-A289-2FCC9A2F6DB4}" type="presParOf" srcId="{3176A74E-41B0-43D6-8603-2255B2AFF20A}" destId="{E2B52E41-C651-4FB2-8964-36FFA965ECFC}" srcOrd="3" destOrd="0" presId="urn:microsoft.com/office/officeart/2018/2/layout/IconVerticalSolidList"/>
    <dgm:cxn modelId="{70AFB3F0-A4E9-4F8C-BCE6-714FEEE71623}" type="presParOf" srcId="{3176A74E-41B0-43D6-8603-2255B2AFF20A}" destId="{A6298E54-239B-4789-A708-EEAC486DD957}" srcOrd="4" destOrd="0" presId="urn:microsoft.com/office/officeart/2018/2/layout/IconVerticalSolidList"/>
    <dgm:cxn modelId="{A05CA2E5-81BB-4BC4-B07E-9029E6DC98B2}" type="presParOf" srcId="{A6298E54-239B-4789-A708-EEAC486DD957}" destId="{E54F8D01-041F-44EB-AB7F-9BE3C115CB43}" srcOrd="0" destOrd="0" presId="urn:microsoft.com/office/officeart/2018/2/layout/IconVerticalSolidList"/>
    <dgm:cxn modelId="{C838F442-F941-4D59-B78C-0C356F80D7EB}" type="presParOf" srcId="{A6298E54-239B-4789-A708-EEAC486DD957}" destId="{63B655D2-2F92-45A6-BB90-F790753EF305}" srcOrd="1" destOrd="0" presId="urn:microsoft.com/office/officeart/2018/2/layout/IconVerticalSolidList"/>
    <dgm:cxn modelId="{085B0ECB-0FB3-4C0B-8928-E53455CAF9FF}" type="presParOf" srcId="{A6298E54-239B-4789-A708-EEAC486DD957}" destId="{9D0AEDD5-8A04-47AA-9676-9E6DD4A24D25}" srcOrd="2" destOrd="0" presId="urn:microsoft.com/office/officeart/2018/2/layout/IconVerticalSolidList"/>
    <dgm:cxn modelId="{63000758-2B07-4825-88FE-02E000912B62}" type="presParOf" srcId="{A6298E54-239B-4789-A708-EEAC486DD957}" destId="{C432C39F-7EA3-48EE-BC9E-952383C80F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909984-CA1A-43AD-BDE3-FF57EAC4064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5D683B2-2D60-4842-863A-0351C548B967}">
      <dgm:prSet/>
      <dgm:spPr/>
      <dgm:t>
        <a:bodyPr/>
        <a:lstStyle/>
        <a:p>
          <a:r>
            <a:rPr lang="en-US" b="0" i="0" baseline="0"/>
            <a:t>1. Compare and contrast the prevalence rates among the trauma and stress-related disorders. </a:t>
          </a:r>
          <a:endParaRPr lang="en-US"/>
        </a:p>
      </dgm:t>
    </dgm:pt>
    <dgm:pt modelId="{5E07A61E-78B0-475E-8DDD-DD6D8499D3BA}" type="parTrans" cxnId="{134D7D1F-BAFE-4CD3-AC66-3E95A43CAAE0}">
      <dgm:prSet/>
      <dgm:spPr/>
      <dgm:t>
        <a:bodyPr/>
        <a:lstStyle/>
        <a:p>
          <a:endParaRPr lang="en-US"/>
        </a:p>
      </dgm:t>
    </dgm:pt>
    <dgm:pt modelId="{4F91E180-20EE-409F-A9FD-745909EECBE4}" type="sibTrans" cxnId="{134D7D1F-BAFE-4CD3-AC66-3E95A43CAAE0}">
      <dgm:prSet/>
      <dgm:spPr/>
      <dgm:t>
        <a:bodyPr/>
        <a:lstStyle/>
        <a:p>
          <a:endParaRPr lang="en-US"/>
        </a:p>
      </dgm:t>
    </dgm:pt>
    <dgm:pt modelId="{CDFDCCA1-7C9A-4F2E-B61C-8779D699C089}">
      <dgm:prSet/>
      <dgm:spPr/>
      <dgm:t>
        <a:bodyPr/>
        <a:lstStyle/>
        <a:p>
          <a:r>
            <a:rPr lang="en-US" b="0" i="0" baseline="0"/>
            <a:t>2. What do we know about the prevalence rate for prolonged grief disorder and why? </a:t>
          </a:r>
          <a:endParaRPr lang="en-US"/>
        </a:p>
      </dgm:t>
    </dgm:pt>
    <dgm:pt modelId="{167BAD89-FD81-405C-A707-0614A29B3237}" type="parTrans" cxnId="{4350F6A4-1854-45D6-8A18-6911221F1C9D}">
      <dgm:prSet/>
      <dgm:spPr/>
      <dgm:t>
        <a:bodyPr/>
        <a:lstStyle/>
        <a:p>
          <a:endParaRPr lang="en-US"/>
        </a:p>
      </dgm:t>
    </dgm:pt>
    <dgm:pt modelId="{43FC3339-13CA-4959-A901-11AA4CF3E85C}" type="sibTrans" cxnId="{4350F6A4-1854-45D6-8A18-6911221F1C9D}">
      <dgm:prSet/>
      <dgm:spPr/>
      <dgm:t>
        <a:bodyPr/>
        <a:lstStyle/>
        <a:p>
          <a:endParaRPr lang="en-US"/>
        </a:p>
      </dgm:t>
    </dgm:pt>
    <dgm:pt modelId="{C511D038-180C-4733-99AC-8D604783FDEE}" type="pres">
      <dgm:prSet presAssocID="{F7909984-CA1A-43AD-BDE3-FF57EAC4064F}" presName="linear" presStyleCnt="0">
        <dgm:presLayoutVars>
          <dgm:animLvl val="lvl"/>
          <dgm:resizeHandles val="exact"/>
        </dgm:presLayoutVars>
      </dgm:prSet>
      <dgm:spPr/>
    </dgm:pt>
    <dgm:pt modelId="{02B422BE-DB0B-4309-B7E3-9086DF62E083}" type="pres">
      <dgm:prSet presAssocID="{95D683B2-2D60-4842-863A-0351C548B967}" presName="parentText" presStyleLbl="node1" presStyleIdx="0" presStyleCnt="2">
        <dgm:presLayoutVars>
          <dgm:chMax val="0"/>
          <dgm:bulletEnabled val="1"/>
        </dgm:presLayoutVars>
      </dgm:prSet>
      <dgm:spPr/>
    </dgm:pt>
    <dgm:pt modelId="{DE95D354-4284-43DE-A0F6-75E6DA098CA4}" type="pres">
      <dgm:prSet presAssocID="{4F91E180-20EE-409F-A9FD-745909EECBE4}" presName="spacer" presStyleCnt="0"/>
      <dgm:spPr/>
    </dgm:pt>
    <dgm:pt modelId="{0212AA87-BF03-480D-8883-D0DAB1E5EF68}" type="pres">
      <dgm:prSet presAssocID="{CDFDCCA1-7C9A-4F2E-B61C-8779D699C089}" presName="parentText" presStyleLbl="node1" presStyleIdx="1" presStyleCnt="2">
        <dgm:presLayoutVars>
          <dgm:chMax val="0"/>
          <dgm:bulletEnabled val="1"/>
        </dgm:presLayoutVars>
      </dgm:prSet>
      <dgm:spPr/>
    </dgm:pt>
  </dgm:ptLst>
  <dgm:cxnLst>
    <dgm:cxn modelId="{134D7D1F-BAFE-4CD3-AC66-3E95A43CAAE0}" srcId="{F7909984-CA1A-43AD-BDE3-FF57EAC4064F}" destId="{95D683B2-2D60-4842-863A-0351C548B967}" srcOrd="0" destOrd="0" parTransId="{5E07A61E-78B0-475E-8DDD-DD6D8499D3BA}" sibTransId="{4F91E180-20EE-409F-A9FD-745909EECBE4}"/>
    <dgm:cxn modelId="{8DED785C-9AA7-4747-835E-135A2E24D16F}" type="presOf" srcId="{F7909984-CA1A-43AD-BDE3-FF57EAC4064F}" destId="{C511D038-180C-4733-99AC-8D604783FDEE}" srcOrd="0" destOrd="0" presId="urn:microsoft.com/office/officeart/2005/8/layout/vList2"/>
    <dgm:cxn modelId="{4350F6A4-1854-45D6-8A18-6911221F1C9D}" srcId="{F7909984-CA1A-43AD-BDE3-FF57EAC4064F}" destId="{CDFDCCA1-7C9A-4F2E-B61C-8779D699C089}" srcOrd="1" destOrd="0" parTransId="{167BAD89-FD81-405C-A707-0614A29B3237}" sibTransId="{43FC3339-13CA-4959-A901-11AA4CF3E85C}"/>
    <dgm:cxn modelId="{AEED1AC8-952D-4873-949D-564F5366A40E}" type="presOf" srcId="{95D683B2-2D60-4842-863A-0351C548B967}" destId="{02B422BE-DB0B-4309-B7E3-9086DF62E083}" srcOrd="0" destOrd="0" presId="urn:microsoft.com/office/officeart/2005/8/layout/vList2"/>
    <dgm:cxn modelId="{2FCA11EA-A011-4D2D-94E9-E90649102B8F}" type="presOf" srcId="{CDFDCCA1-7C9A-4F2E-B61C-8779D699C089}" destId="{0212AA87-BF03-480D-8883-D0DAB1E5EF68}" srcOrd="0" destOrd="0" presId="urn:microsoft.com/office/officeart/2005/8/layout/vList2"/>
    <dgm:cxn modelId="{4F1DD114-29A8-4218-B15B-CD2725FF14B5}" type="presParOf" srcId="{C511D038-180C-4733-99AC-8D604783FDEE}" destId="{02B422BE-DB0B-4309-B7E3-9086DF62E083}" srcOrd="0" destOrd="0" presId="urn:microsoft.com/office/officeart/2005/8/layout/vList2"/>
    <dgm:cxn modelId="{74BC050C-0D4A-4F95-8A91-AC9AC64E8694}" type="presParOf" srcId="{C511D038-180C-4733-99AC-8D604783FDEE}" destId="{DE95D354-4284-43DE-A0F6-75E6DA098CA4}" srcOrd="1" destOrd="0" presId="urn:microsoft.com/office/officeart/2005/8/layout/vList2"/>
    <dgm:cxn modelId="{AFB6A3F7-8FF1-488F-A527-574C47C4D8FB}" type="presParOf" srcId="{C511D038-180C-4733-99AC-8D604783FDEE}" destId="{0212AA87-BF03-480D-8883-D0DAB1E5EF6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754743-8A7F-4683-9B9E-84DE64CD24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BB14620-EC6E-4FDF-B4AD-CE6BF8D7DBD4}">
      <dgm:prSet/>
      <dgm:spPr/>
      <dgm:t>
        <a:bodyPr/>
        <a:lstStyle/>
        <a:p>
          <a:r>
            <a:rPr lang="en-US" b="0" i="0" baseline="0"/>
            <a:t>1. What are the most common comorbidities among trauma and stress-related disorders? </a:t>
          </a:r>
          <a:endParaRPr lang="en-US"/>
        </a:p>
      </dgm:t>
    </dgm:pt>
    <dgm:pt modelId="{BC57DDC9-4A35-44EE-98CB-EFAA52046F4C}" type="parTrans" cxnId="{C6D68D46-3AC3-4C2C-BABF-C61C26C5314F}">
      <dgm:prSet/>
      <dgm:spPr/>
      <dgm:t>
        <a:bodyPr/>
        <a:lstStyle/>
        <a:p>
          <a:endParaRPr lang="en-US"/>
        </a:p>
      </dgm:t>
    </dgm:pt>
    <dgm:pt modelId="{22B1EA3E-055B-49CA-AF0B-5F2B2433682F}" type="sibTrans" cxnId="{C6D68D46-3AC3-4C2C-BABF-C61C26C5314F}">
      <dgm:prSet/>
      <dgm:spPr/>
      <dgm:t>
        <a:bodyPr/>
        <a:lstStyle/>
        <a:p>
          <a:endParaRPr lang="en-US"/>
        </a:p>
      </dgm:t>
    </dgm:pt>
    <dgm:pt modelId="{EF9C1247-14B6-462D-B7FB-A1241441A096}">
      <dgm:prSet/>
      <dgm:spPr/>
      <dgm:t>
        <a:bodyPr/>
        <a:lstStyle/>
        <a:p>
          <a:r>
            <a:rPr lang="en-US" b="0" i="0" baseline="0"/>
            <a:t>2. Why is it hard to establish comorbidities for acute stress disorder? </a:t>
          </a:r>
          <a:endParaRPr lang="en-US"/>
        </a:p>
      </dgm:t>
    </dgm:pt>
    <dgm:pt modelId="{D6078613-0945-4F51-9020-3A0801739D03}" type="parTrans" cxnId="{D592741C-FADD-448E-AFF0-D74474DF9F2E}">
      <dgm:prSet/>
      <dgm:spPr/>
      <dgm:t>
        <a:bodyPr/>
        <a:lstStyle/>
        <a:p>
          <a:endParaRPr lang="en-US"/>
        </a:p>
      </dgm:t>
    </dgm:pt>
    <dgm:pt modelId="{AAF809B4-6263-4D43-BF25-C056729DAD36}" type="sibTrans" cxnId="{D592741C-FADD-448E-AFF0-D74474DF9F2E}">
      <dgm:prSet/>
      <dgm:spPr/>
      <dgm:t>
        <a:bodyPr/>
        <a:lstStyle/>
        <a:p>
          <a:endParaRPr lang="en-US"/>
        </a:p>
      </dgm:t>
    </dgm:pt>
    <dgm:pt modelId="{1474D1D6-89E4-4A8A-A4E9-BD0E5EF2BD4D}" type="pres">
      <dgm:prSet presAssocID="{6C754743-8A7F-4683-9B9E-84DE64CD2459}" presName="linear" presStyleCnt="0">
        <dgm:presLayoutVars>
          <dgm:animLvl val="lvl"/>
          <dgm:resizeHandles val="exact"/>
        </dgm:presLayoutVars>
      </dgm:prSet>
      <dgm:spPr/>
    </dgm:pt>
    <dgm:pt modelId="{D0961686-9CC5-449F-8AA7-0FED209D5519}" type="pres">
      <dgm:prSet presAssocID="{EBB14620-EC6E-4FDF-B4AD-CE6BF8D7DBD4}" presName="parentText" presStyleLbl="node1" presStyleIdx="0" presStyleCnt="2">
        <dgm:presLayoutVars>
          <dgm:chMax val="0"/>
          <dgm:bulletEnabled val="1"/>
        </dgm:presLayoutVars>
      </dgm:prSet>
      <dgm:spPr/>
    </dgm:pt>
    <dgm:pt modelId="{0C7E35A9-B68C-4EF9-87B5-2F36C84C9941}" type="pres">
      <dgm:prSet presAssocID="{22B1EA3E-055B-49CA-AF0B-5F2B2433682F}" presName="spacer" presStyleCnt="0"/>
      <dgm:spPr/>
    </dgm:pt>
    <dgm:pt modelId="{7D64A752-4174-4D9E-B3F0-654906C83E5E}" type="pres">
      <dgm:prSet presAssocID="{EF9C1247-14B6-462D-B7FB-A1241441A096}" presName="parentText" presStyleLbl="node1" presStyleIdx="1" presStyleCnt="2">
        <dgm:presLayoutVars>
          <dgm:chMax val="0"/>
          <dgm:bulletEnabled val="1"/>
        </dgm:presLayoutVars>
      </dgm:prSet>
      <dgm:spPr/>
    </dgm:pt>
  </dgm:ptLst>
  <dgm:cxnLst>
    <dgm:cxn modelId="{D592741C-FADD-448E-AFF0-D74474DF9F2E}" srcId="{6C754743-8A7F-4683-9B9E-84DE64CD2459}" destId="{EF9C1247-14B6-462D-B7FB-A1241441A096}" srcOrd="1" destOrd="0" parTransId="{D6078613-0945-4F51-9020-3A0801739D03}" sibTransId="{AAF809B4-6263-4D43-BF25-C056729DAD36}"/>
    <dgm:cxn modelId="{C6D68D46-3AC3-4C2C-BABF-C61C26C5314F}" srcId="{6C754743-8A7F-4683-9B9E-84DE64CD2459}" destId="{EBB14620-EC6E-4FDF-B4AD-CE6BF8D7DBD4}" srcOrd="0" destOrd="0" parTransId="{BC57DDC9-4A35-44EE-98CB-EFAA52046F4C}" sibTransId="{22B1EA3E-055B-49CA-AF0B-5F2B2433682F}"/>
    <dgm:cxn modelId="{87423649-4CED-41DC-8394-8179EE76BFF8}" type="presOf" srcId="{EF9C1247-14B6-462D-B7FB-A1241441A096}" destId="{7D64A752-4174-4D9E-B3F0-654906C83E5E}" srcOrd="0" destOrd="0" presId="urn:microsoft.com/office/officeart/2005/8/layout/vList2"/>
    <dgm:cxn modelId="{B2FFFA80-CA50-41B1-B0ED-6806E0C439F9}" type="presOf" srcId="{EBB14620-EC6E-4FDF-B4AD-CE6BF8D7DBD4}" destId="{D0961686-9CC5-449F-8AA7-0FED209D5519}" srcOrd="0" destOrd="0" presId="urn:microsoft.com/office/officeart/2005/8/layout/vList2"/>
    <dgm:cxn modelId="{99BEB1C5-912A-44AF-B1AC-C0E7EF63BEBE}" type="presOf" srcId="{6C754743-8A7F-4683-9B9E-84DE64CD2459}" destId="{1474D1D6-89E4-4A8A-A4E9-BD0E5EF2BD4D}" srcOrd="0" destOrd="0" presId="urn:microsoft.com/office/officeart/2005/8/layout/vList2"/>
    <dgm:cxn modelId="{F5659928-C520-45CF-973B-6C2D6C357A2D}" type="presParOf" srcId="{1474D1D6-89E4-4A8A-A4E9-BD0E5EF2BD4D}" destId="{D0961686-9CC5-449F-8AA7-0FED209D5519}" srcOrd="0" destOrd="0" presId="urn:microsoft.com/office/officeart/2005/8/layout/vList2"/>
    <dgm:cxn modelId="{8A98A27C-5E62-4EF1-802F-2AC04603A0A1}" type="presParOf" srcId="{1474D1D6-89E4-4A8A-A4E9-BD0E5EF2BD4D}" destId="{0C7E35A9-B68C-4EF9-87B5-2F36C84C9941}" srcOrd="1" destOrd="0" presId="urn:microsoft.com/office/officeart/2005/8/layout/vList2"/>
    <dgm:cxn modelId="{355DDC82-9666-4427-8C3D-49424BE27CD8}" type="presParOf" srcId="{1474D1D6-89E4-4A8A-A4E9-BD0E5EF2BD4D}" destId="{7D64A752-4174-4D9E-B3F0-654906C83E5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66A8CD-BB39-4F17-99AC-5AF2C5084A95}"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7C5F261-D0D3-4B4B-A62F-E08556647E12}">
      <dgm:prSet/>
      <dgm:spPr/>
      <dgm:t>
        <a:bodyPr/>
        <a:lstStyle/>
        <a:p>
          <a:r>
            <a:rPr lang="en-US" b="0" i="0"/>
            <a:t>“The development of physiological, psychological, and emotional symptoms following exposure to a traumatic event” </a:t>
          </a:r>
          <a:endParaRPr lang="en-US"/>
        </a:p>
      </dgm:t>
    </dgm:pt>
    <dgm:pt modelId="{848EA3CE-F6A8-4473-A454-3031672EF084}" type="parTrans" cxnId="{86AD6A8C-3B6B-4AA6-9FF6-F67BB8AA3F63}">
      <dgm:prSet/>
      <dgm:spPr/>
      <dgm:t>
        <a:bodyPr/>
        <a:lstStyle/>
        <a:p>
          <a:endParaRPr lang="en-US"/>
        </a:p>
      </dgm:t>
    </dgm:pt>
    <dgm:pt modelId="{4385208B-56C0-4D37-95BB-CDCF1FFF0776}" type="sibTrans" cxnId="{86AD6A8C-3B6B-4AA6-9FF6-F67BB8AA3F63}">
      <dgm:prSet/>
      <dgm:spPr/>
      <dgm:t>
        <a:bodyPr/>
        <a:lstStyle/>
        <a:p>
          <a:endParaRPr lang="en-US"/>
        </a:p>
      </dgm:t>
    </dgm:pt>
    <dgm:pt modelId="{1B4FA493-BE49-4E49-8A11-C5D4A1E91B17}">
      <dgm:prSet/>
      <dgm:spPr/>
      <dgm:t>
        <a:bodyPr/>
        <a:lstStyle/>
        <a:p>
          <a:r>
            <a:rPr lang="en-US" b="0" i="0"/>
            <a:t>Must have symptoms for </a:t>
          </a:r>
          <a:r>
            <a:rPr lang="en-US" b="1" i="0" u="sng"/>
            <a:t>at least one month</a:t>
          </a:r>
          <a:r>
            <a:rPr lang="en-US" b="0" i="0"/>
            <a:t> from among the following </a:t>
          </a:r>
          <a:r>
            <a:rPr lang="en-US" b="1" i="0" u="sng"/>
            <a:t>four categories</a:t>
          </a:r>
          <a:r>
            <a:rPr lang="en-US" b="0" i="0"/>
            <a:t>:</a:t>
          </a:r>
          <a:endParaRPr lang="en-US"/>
        </a:p>
      </dgm:t>
    </dgm:pt>
    <dgm:pt modelId="{0F484F02-20E8-4F49-95AF-7BC0B2C87822}" type="parTrans" cxnId="{96D8305D-0426-4C53-BE6E-E98F6AD6B7DC}">
      <dgm:prSet/>
      <dgm:spPr/>
      <dgm:t>
        <a:bodyPr/>
        <a:lstStyle/>
        <a:p>
          <a:endParaRPr lang="en-US"/>
        </a:p>
      </dgm:t>
    </dgm:pt>
    <dgm:pt modelId="{0F230C65-820B-424A-AC6F-DEB8C2FB69CE}" type="sibTrans" cxnId="{96D8305D-0426-4C53-BE6E-E98F6AD6B7DC}">
      <dgm:prSet/>
      <dgm:spPr/>
      <dgm:t>
        <a:bodyPr/>
        <a:lstStyle/>
        <a:p>
          <a:endParaRPr lang="en-US"/>
        </a:p>
      </dgm:t>
    </dgm:pt>
    <dgm:pt modelId="{886C2A8F-C52D-48FE-82DA-A9E1C4ADCFDB}">
      <dgm:prSet/>
      <dgm:spPr/>
      <dgm:t>
        <a:bodyPr/>
        <a:lstStyle/>
        <a:p>
          <a:r>
            <a:rPr lang="en-US" b="0" i="0"/>
            <a:t>(1) Recurrent Experiences </a:t>
          </a:r>
          <a:r>
            <a:rPr lang="en-US" b="0" i="0">
              <a:sym typeface="Wingdings" panose="05000000000000000000" pitchFamily="2" charset="2"/>
            </a:rPr>
            <a:t></a:t>
          </a:r>
          <a:r>
            <a:rPr lang="en-US" b="0" i="0"/>
            <a:t> trauma-related flashbacks, nightmares, etc.</a:t>
          </a:r>
          <a:endParaRPr lang="en-US"/>
        </a:p>
      </dgm:t>
    </dgm:pt>
    <dgm:pt modelId="{039688E0-CFA3-4584-8563-2FB846F01A84}" type="parTrans" cxnId="{F5109FD1-9BD8-4E46-80B2-07B709E616EA}">
      <dgm:prSet/>
      <dgm:spPr/>
      <dgm:t>
        <a:bodyPr/>
        <a:lstStyle/>
        <a:p>
          <a:endParaRPr lang="en-US"/>
        </a:p>
      </dgm:t>
    </dgm:pt>
    <dgm:pt modelId="{9988751C-137A-49F1-AB07-CE1F6E0B0231}" type="sibTrans" cxnId="{F5109FD1-9BD8-4E46-80B2-07B709E616EA}">
      <dgm:prSet/>
      <dgm:spPr/>
      <dgm:t>
        <a:bodyPr/>
        <a:lstStyle/>
        <a:p>
          <a:endParaRPr lang="en-US"/>
        </a:p>
      </dgm:t>
    </dgm:pt>
    <dgm:pt modelId="{AEC5C2BF-13D0-463A-9B50-0357C331E828}">
      <dgm:prSet/>
      <dgm:spPr/>
      <dgm:t>
        <a:bodyPr/>
        <a:lstStyle/>
        <a:p>
          <a:r>
            <a:rPr lang="en-US" b="0" i="0"/>
            <a:t>(2) Avoidance </a:t>
          </a:r>
          <a:r>
            <a:rPr lang="en-US" b="0" i="0">
              <a:sym typeface="Wingdings" panose="05000000000000000000" pitchFamily="2" charset="2"/>
            </a:rPr>
            <a:t></a:t>
          </a:r>
          <a:r>
            <a:rPr lang="en-US" b="0" i="0"/>
            <a:t> when an individual tries to get away from that which can “trigger the memory of the traumatic event” </a:t>
          </a:r>
          <a:endParaRPr lang="en-US"/>
        </a:p>
      </dgm:t>
    </dgm:pt>
    <dgm:pt modelId="{3689487E-AD60-4FD4-B650-1C413BE5DF0E}" type="parTrans" cxnId="{84F56E77-133E-4FAD-8303-4748564DABE3}">
      <dgm:prSet/>
      <dgm:spPr/>
      <dgm:t>
        <a:bodyPr/>
        <a:lstStyle/>
        <a:p>
          <a:endParaRPr lang="en-US"/>
        </a:p>
      </dgm:t>
    </dgm:pt>
    <dgm:pt modelId="{7AF5CECD-F4A6-4A76-97D5-24A25AC76EC6}" type="sibTrans" cxnId="{84F56E77-133E-4FAD-8303-4748564DABE3}">
      <dgm:prSet/>
      <dgm:spPr/>
      <dgm:t>
        <a:bodyPr/>
        <a:lstStyle/>
        <a:p>
          <a:endParaRPr lang="en-US"/>
        </a:p>
      </dgm:t>
    </dgm:pt>
    <dgm:pt modelId="{00C6EE36-0FA7-4875-9583-7B2BCD7256E2}">
      <dgm:prSet/>
      <dgm:spPr/>
      <dgm:t>
        <a:bodyPr/>
        <a:lstStyle/>
        <a:p>
          <a:r>
            <a:rPr lang="en-US" b="0" i="0"/>
            <a:t>(3) Negative Alterations in Cognitions or Mood </a:t>
          </a:r>
          <a:r>
            <a:rPr lang="en-US" b="0" i="0">
              <a:sym typeface="Wingdings" panose="05000000000000000000" pitchFamily="2" charset="2"/>
            </a:rPr>
            <a:t></a:t>
          </a:r>
          <a:r>
            <a:rPr lang="en-US" b="0" i="0"/>
            <a:t> when an individual struggles to remember an aspect or part of the traumatic event</a:t>
          </a:r>
          <a:endParaRPr lang="en-US"/>
        </a:p>
      </dgm:t>
    </dgm:pt>
    <dgm:pt modelId="{36C97E98-971D-44D1-9392-49264C9F86D5}" type="parTrans" cxnId="{6C919C5E-EFB6-435E-86E8-FA7C6C2D435F}">
      <dgm:prSet/>
      <dgm:spPr/>
      <dgm:t>
        <a:bodyPr/>
        <a:lstStyle/>
        <a:p>
          <a:endParaRPr lang="en-US"/>
        </a:p>
      </dgm:t>
    </dgm:pt>
    <dgm:pt modelId="{E9C5325C-39B4-41C9-9D36-D23B616CEFA9}" type="sibTrans" cxnId="{6C919C5E-EFB6-435E-86E8-FA7C6C2D435F}">
      <dgm:prSet/>
      <dgm:spPr/>
      <dgm:t>
        <a:bodyPr/>
        <a:lstStyle/>
        <a:p>
          <a:endParaRPr lang="en-US"/>
        </a:p>
      </dgm:t>
    </dgm:pt>
    <dgm:pt modelId="{49651311-77AF-4E6E-90DB-73455B51C88F}">
      <dgm:prSet/>
      <dgm:spPr/>
      <dgm:t>
        <a:bodyPr/>
        <a:lstStyle/>
        <a:p>
          <a:r>
            <a:rPr lang="en-US" b="0" i="0"/>
            <a:t>(4) Alterations in Arousal and Reactivity </a:t>
          </a:r>
          <a:r>
            <a:rPr lang="en-US" b="0" i="0">
              <a:sym typeface="Wingdings" panose="05000000000000000000" pitchFamily="2" charset="2"/>
            </a:rPr>
            <a:t></a:t>
          </a:r>
          <a:r>
            <a:rPr lang="en-US" b="0" i="0"/>
            <a:t> individuals may be quick-tempered and aggressive because of a heightened startle response</a:t>
          </a:r>
          <a:endParaRPr lang="en-US"/>
        </a:p>
      </dgm:t>
    </dgm:pt>
    <dgm:pt modelId="{158A1045-2C38-46BD-BAFB-9F4312153C1A}" type="parTrans" cxnId="{30C44980-14BC-4C15-AAE2-5B46EA6A7E7E}">
      <dgm:prSet/>
      <dgm:spPr/>
      <dgm:t>
        <a:bodyPr/>
        <a:lstStyle/>
        <a:p>
          <a:endParaRPr lang="en-US"/>
        </a:p>
      </dgm:t>
    </dgm:pt>
    <dgm:pt modelId="{69F27A7B-16A7-4658-AFA4-89D494792123}" type="sibTrans" cxnId="{30C44980-14BC-4C15-AAE2-5B46EA6A7E7E}">
      <dgm:prSet/>
      <dgm:spPr/>
      <dgm:t>
        <a:bodyPr/>
        <a:lstStyle/>
        <a:p>
          <a:endParaRPr lang="en-US"/>
        </a:p>
      </dgm:t>
    </dgm:pt>
    <dgm:pt modelId="{0D8955F7-2875-447F-B693-1CCD4D0D23CE}" type="pres">
      <dgm:prSet presAssocID="{6C66A8CD-BB39-4F17-99AC-5AF2C5084A95}" presName="Name0" presStyleCnt="0">
        <dgm:presLayoutVars>
          <dgm:dir/>
          <dgm:animLvl val="lvl"/>
          <dgm:resizeHandles val="exact"/>
        </dgm:presLayoutVars>
      </dgm:prSet>
      <dgm:spPr/>
    </dgm:pt>
    <dgm:pt modelId="{81BEC5A2-A3C1-46AB-8BAA-AAA3D3690AB2}" type="pres">
      <dgm:prSet presAssocID="{1B4FA493-BE49-4E49-8A11-C5D4A1E91B17}" presName="boxAndChildren" presStyleCnt="0"/>
      <dgm:spPr/>
    </dgm:pt>
    <dgm:pt modelId="{D1A827AF-CB89-4FD9-A10A-02F8FE0D5835}" type="pres">
      <dgm:prSet presAssocID="{1B4FA493-BE49-4E49-8A11-C5D4A1E91B17}" presName="parentTextBox" presStyleLbl="node1" presStyleIdx="0" presStyleCnt="2"/>
      <dgm:spPr/>
    </dgm:pt>
    <dgm:pt modelId="{3DCF3C12-695F-495D-B7C5-A826EA176D1E}" type="pres">
      <dgm:prSet presAssocID="{1B4FA493-BE49-4E49-8A11-C5D4A1E91B17}" presName="entireBox" presStyleLbl="node1" presStyleIdx="0" presStyleCnt="2"/>
      <dgm:spPr/>
    </dgm:pt>
    <dgm:pt modelId="{CCEF5C5F-826F-4892-B728-C90E828ABD52}" type="pres">
      <dgm:prSet presAssocID="{1B4FA493-BE49-4E49-8A11-C5D4A1E91B17}" presName="descendantBox" presStyleCnt="0"/>
      <dgm:spPr/>
    </dgm:pt>
    <dgm:pt modelId="{D5F16CC1-DC43-41D8-B0B2-00AE6359E217}" type="pres">
      <dgm:prSet presAssocID="{886C2A8F-C52D-48FE-82DA-A9E1C4ADCFDB}" presName="childTextBox" presStyleLbl="fgAccFollowNode1" presStyleIdx="0" presStyleCnt="4">
        <dgm:presLayoutVars>
          <dgm:bulletEnabled val="1"/>
        </dgm:presLayoutVars>
      </dgm:prSet>
      <dgm:spPr/>
    </dgm:pt>
    <dgm:pt modelId="{7101EE86-8286-41A3-A850-99D965901406}" type="pres">
      <dgm:prSet presAssocID="{AEC5C2BF-13D0-463A-9B50-0357C331E828}" presName="childTextBox" presStyleLbl="fgAccFollowNode1" presStyleIdx="1" presStyleCnt="4">
        <dgm:presLayoutVars>
          <dgm:bulletEnabled val="1"/>
        </dgm:presLayoutVars>
      </dgm:prSet>
      <dgm:spPr/>
    </dgm:pt>
    <dgm:pt modelId="{0805FEC8-92D6-4C42-B644-EFB65D72E6F7}" type="pres">
      <dgm:prSet presAssocID="{00C6EE36-0FA7-4875-9583-7B2BCD7256E2}" presName="childTextBox" presStyleLbl="fgAccFollowNode1" presStyleIdx="2" presStyleCnt="4">
        <dgm:presLayoutVars>
          <dgm:bulletEnabled val="1"/>
        </dgm:presLayoutVars>
      </dgm:prSet>
      <dgm:spPr/>
    </dgm:pt>
    <dgm:pt modelId="{8852CCF2-CDA5-4DEF-BF89-25A9926E5BB5}" type="pres">
      <dgm:prSet presAssocID="{49651311-77AF-4E6E-90DB-73455B51C88F}" presName="childTextBox" presStyleLbl="fgAccFollowNode1" presStyleIdx="3" presStyleCnt="4">
        <dgm:presLayoutVars>
          <dgm:bulletEnabled val="1"/>
        </dgm:presLayoutVars>
      </dgm:prSet>
      <dgm:spPr/>
    </dgm:pt>
    <dgm:pt modelId="{3DF82508-EC59-4089-8BBC-99DB9CF7C046}" type="pres">
      <dgm:prSet presAssocID="{4385208B-56C0-4D37-95BB-CDCF1FFF0776}" presName="sp" presStyleCnt="0"/>
      <dgm:spPr/>
    </dgm:pt>
    <dgm:pt modelId="{2F24EBE7-31F4-4F86-842E-24FB9A6CEA1A}" type="pres">
      <dgm:prSet presAssocID="{17C5F261-D0D3-4B4B-A62F-E08556647E12}" presName="arrowAndChildren" presStyleCnt="0"/>
      <dgm:spPr/>
    </dgm:pt>
    <dgm:pt modelId="{B3E12DE0-A98A-4F17-B862-76BB6979E49C}" type="pres">
      <dgm:prSet presAssocID="{17C5F261-D0D3-4B4B-A62F-E08556647E12}" presName="parentTextArrow" presStyleLbl="node1" presStyleIdx="1" presStyleCnt="2"/>
      <dgm:spPr/>
    </dgm:pt>
  </dgm:ptLst>
  <dgm:cxnLst>
    <dgm:cxn modelId="{48187D3A-E39F-4E2E-ADDD-2E810E8B53D6}" type="presOf" srcId="{AEC5C2BF-13D0-463A-9B50-0357C331E828}" destId="{7101EE86-8286-41A3-A850-99D965901406}" srcOrd="0" destOrd="0" presId="urn:microsoft.com/office/officeart/2005/8/layout/process4"/>
    <dgm:cxn modelId="{96D8305D-0426-4C53-BE6E-E98F6AD6B7DC}" srcId="{6C66A8CD-BB39-4F17-99AC-5AF2C5084A95}" destId="{1B4FA493-BE49-4E49-8A11-C5D4A1E91B17}" srcOrd="1" destOrd="0" parTransId="{0F484F02-20E8-4F49-95AF-7BC0B2C87822}" sibTransId="{0F230C65-820B-424A-AC6F-DEB8C2FB69CE}"/>
    <dgm:cxn modelId="{6C919C5E-EFB6-435E-86E8-FA7C6C2D435F}" srcId="{1B4FA493-BE49-4E49-8A11-C5D4A1E91B17}" destId="{00C6EE36-0FA7-4875-9583-7B2BCD7256E2}" srcOrd="2" destOrd="0" parTransId="{36C97E98-971D-44D1-9392-49264C9F86D5}" sibTransId="{E9C5325C-39B4-41C9-9D36-D23B616CEFA9}"/>
    <dgm:cxn modelId="{F9B23374-95E4-41B1-A1BF-96F6E20D6F9B}" type="presOf" srcId="{1B4FA493-BE49-4E49-8A11-C5D4A1E91B17}" destId="{3DCF3C12-695F-495D-B7C5-A826EA176D1E}" srcOrd="1" destOrd="0" presId="urn:microsoft.com/office/officeart/2005/8/layout/process4"/>
    <dgm:cxn modelId="{84F56E77-133E-4FAD-8303-4748564DABE3}" srcId="{1B4FA493-BE49-4E49-8A11-C5D4A1E91B17}" destId="{AEC5C2BF-13D0-463A-9B50-0357C331E828}" srcOrd="1" destOrd="0" parTransId="{3689487E-AD60-4FD4-B650-1C413BE5DF0E}" sibTransId="{7AF5CECD-F4A6-4A76-97D5-24A25AC76EC6}"/>
    <dgm:cxn modelId="{641D317D-99CD-4CD7-B52B-C6AB378AB364}" type="presOf" srcId="{17C5F261-D0D3-4B4B-A62F-E08556647E12}" destId="{B3E12DE0-A98A-4F17-B862-76BB6979E49C}" srcOrd="0" destOrd="0" presId="urn:microsoft.com/office/officeart/2005/8/layout/process4"/>
    <dgm:cxn modelId="{30C44980-14BC-4C15-AAE2-5B46EA6A7E7E}" srcId="{1B4FA493-BE49-4E49-8A11-C5D4A1E91B17}" destId="{49651311-77AF-4E6E-90DB-73455B51C88F}" srcOrd="3" destOrd="0" parTransId="{158A1045-2C38-46BD-BAFB-9F4312153C1A}" sibTransId="{69F27A7B-16A7-4658-AFA4-89D494792123}"/>
    <dgm:cxn modelId="{86AD6A8C-3B6B-4AA6-9FF6-F67BB8AA3F63}" srcId="{6C66A8CD-BB39-4F17-99AC-5AF2C5084A95}" destId="{17C5F261-D0D3-4B4B-A62F-E08556647E12}" srcOrd="0" destOrd="0" parTransId="{848EA3CE-F6A8-4473-A454-3031672EF084}" sibTransId="{4385208B-56C0-4D37-95BB-CDCF1FFF0776}"/>
    <dgm:cxn modelId="{80455E93-2A35-4A5E-AE36-1949532FABD4}" type="presOf" srcId="{49651311-77AF-4E6E-90DB-73455B51C88F}" destId="{8852CCF2-CDA5-4DEF-BF89-25A9926E5BB5}" srcOrd="0" destOrd="0" presId="urn:microsoft.com/office/officeart/2005/8/layout/process4"/>
    <dgm:cxn modelId="{4927D39A-00B4-4D90-AAEB-560B27E43050}" type="presOf" srcId="{886C2A8F-C52D-48FE-82DA-A9E1C4ADCFDB}" destId="{D5F16CC1-DC43-41D8-B0B2-00AE6359E217}" srcOrd="0" destOrd="0" presId="urn:microsoft.com/office/officeart/2005/8/layout/process4"/>
    <dgm:cxn modelId="{278F599B-368C-495E-88F0-454C0F65C5EF}" type="presOf" srcId="{6C66A8CD-BB39-4F17-99AC-5AF2C5084A95}" destId="{0D8955F7-2875-447F-B693-1CCD4D0D23CE}" srcOrd="0" destOrd="0" presId="urn:microsoft.com/office/officeart/2005/8/layout/process4"/>
    <dgm:cxn modelId="{F5109FD1-9BD8-4E46-80B2-07B709E616EA}" srcId="{1B4FA493-BE49-4E49-8A11-C5D4A1E91B17}" destId="{886C2A8F-C52D-48FE-82DA-A9E1C4ADCFDB}" srcOrd="0" destOrd="0" parTransId="{039688E0-CFA3-4584-8563-2FB846F01A84}" sibTransId="{9988751C-137A-49F1-AB07-CE1F6E0B0231}"/>
    <dgm:cxn modelId="{CA00E2D5-6179-4A09-893E-980AE85104B7}" type="presOf" srcId="{00C6EE36-0FA7-4875-9583-7B2BCD7256E2}" destId="{0805FEC8-92D6-4C42-B644-EFB65D72E6F7}" srcOrd="0" destOrd="0" presId="urn:microsoft.com/office/officeart/2005/8/layout/process4"/>
    <dgm:cxn modelId="{03F695D8-13F4-4F8A-9E13-74BAEF0B4E49}" type="presOf" srcId="{1B4FA493-BE49-4E49-8A11-C5D4A1E91B17}" destId="{D1A827AF-CB89-4FD9-A10A-02F8FE0D5835}" srcOrd="0" destOrd="0" presId="urn:microsoft.com/office/officeart/2005/8/layout/process4"/>
    <dgm:cxn modelId="{B7DC7B0B-A7F9-4245-97DA-6D49453D6898}" type="presParOf" srcId="{0D8955F7-2875-447F-B693-1CCD4D0D23CE}" destId="{81BEC5A2-A3C1-46AB-8BAA-AAA3D3690AB2}" srcOrd="0" destOrd="0" presId="urn:microsoft.com/office/officeart/2005/8/layout/process4"/>
    <dgm:cxn modelId="{EA5F82AF-073E-4C56-8C67-776C4CB31CE9}" type="presParOf" srcId="{81BEC5A2-A3C1-46AB-8BAA-AAA3D3690AB2}" destId="{D1A827AF-CB89-4FD9-A10A-02F8FE0D5835}" srcOrd="0" destOrd="0" presId="urn:microsoft.com/office/officeart/2005/8/layout/process4"/>
    <dgm:cxn modelId="{96CBD95D-7749-4AD9-97FF-5D140A1C5064}" type="presParOf" srcId="{81BEC5A2-A3C1-46AB-8BAA-AAA3D3690AB2}" destId="{3DCF3C12-695F-495D-B7C5-A826EA176D1E}" srcOrd="1" destOrd="0" presId="urn:microsoft.com/office/officeart/2005/8/layout/process4"/>
    <dgm:cxn modelId="{D3D7C160-22DF-4390-AE0F-FBAAC8E89D37}" type="presParOf" srcId="{81BEC5A2-A3C1-46AB-8BAA-AAA3D3690AB2}" destId="{CCEF5C5F-826F-4892-B728-C90E828ABD52}" srcOrd="2" destOrd="0" presId="urn:microsoft.com/office/officeart/2005/8/layout/process4"/>
    <dgm:cxn modelId="{0FF90D6D-0221-4A9A-9444-AFA227E73A7E}" type="presParOf" srcId="{CCEF5C5F-826F-4892-B728-C90E828ABD52}" destId="{D5F16CC1-DC43-41D8-B0B2-00AE6359E217}" srcOrd="0" destOrd="0" presId="urn:microsoft.com/office/officeart/2005/8/layout/process4"/>
    <dgm:cxn modelId="{3C5602AA-076A-4B8F-A6F9-B599BA185EAA}" type="presParOf" srcId="{CCEF5C5F-826F-4892-B728-C90E828ABD52}" destId="{7101EE86-8286-41A3-A850-99D965901406}" srcOrd="1" destOrd="0" presId="urn:microsoft.com/office/officeart/2005/8/layout/process4"/>
    <dgm:cxn modelId="{9F56B84D-6C30-4E4B-95E2-4DE3791D228D}" type="presParOf" srcId="{CCEF5C5F-826F-4892-B728-C90E828ABD52}" destId="{0805FEC8-92D6-4C42-B644-EFB65D72E6F7}" srcOrd="2" destOrd="0" presId="urn:microsoft.com/office/officeart/2005/8/layout/process4"/>
    <dgm:cxn modelId="{DE55A93A-DA9D-4EA2-BD93-5A5860589A87}" type="presParOf" srcId="{CCEF5C5F-826F-4892-B728-C90E828ABD52}" destId="{8852CCF2-CDA5-4DEF-BF89-25A9926E5BB5}" srcOrd="3" destOrd="0" presId="urn:microsoft.com/office/officeart/2005/8/layout/process4"/>
    <dgm:cxn modelId="{0FCEFFDA-4657-4D12-98DB-2CDC3F23F4F1}" type="presParOf" srcId="{0D8955F7-2875-447F-B693-1CCD4D0D23CE}" destId="{3DF82508-EC59-4089-8BBC-99DB9CF7C046}" srcOrd="1" destOrd="0" presId="urn:microsoft.com/office/officeart/2005/8/layout/process4"/>
    <dgm:cxn modelId="{7B30AA12-A2DC-42FC-9F49-83DB15D021E1}" type="presParOf" srcId="{0D8955F7-2875-447F-B693-1CCD4D0D23CE}" destId="{2F24EBE7-31F4-4F86-842E-24FB9A6CEA1A}" srcOrd="2" destOrd="0" presId="urn:microsoft.com/office/officeart/2005/8/layout/process4"/>
    <dgm:cxn modelId="{4BA3E506-92BE-4E20-9A3C-6B569DE01BCF}" type="presParOf" srcId="{2F24EBE7-31F4-4F86-842E-24FB9A6CEA1A}" destId="{B3E12DE0-A98A-4F17-B862-76BB6979E49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B0631-5B2F-4573-8E99-5156F1478F2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47857C3-9E08-4C2B-AC8E-0C6E37F6F1BA}">
      <dgm:prSet/>
      <dgm:spPr/>
      <dgm:t>
        <a:bodyPr/>
        <a:lstStyle/>
        <a:p>
          <a:r>
            <a:rPr lang="en-US" b="0" i="0"/>
            <a:t>PTSD-like symptoms that occur from </a:t>
          </a:r>
          <a:r>
            <a:rPr lang="en-US" b="1" i="0" u="sng"/>
            <a:t>3 days to 1 month</a:t>
          </a:r>
          <a:r>
            <a:rPr lang="en-US" b="0" i="0"/>
            <a:t> after a traumatic event</a:t>
          </a:r>
          <a:endParaRPr lang="en-US"/>
        </a:p>
      </dgm:t>
    </dgm:pt>
    <dgm:pt modelId="{0E7FA666-799A-4700-97AB-AA79C5C870C8}" type="parTrans" cxnId="{2E747615-62C0-499E-A9CA-D77AA41365F7}">
      <dgm:prSet/>
      <dgm:spPr/>
      <dgm:t>
        <a:bodyPr/>
        <a:lstStyle/>
        <a:p>
          <a:endParaRPr lang="en-US"/>
        </a:p>
      </dgm:t>
    </dgm:pt>
    <dgm:pt modelId="{D04FD9A6-462F-4D58-B591-FADC9A4FAC36}" type="sibTrans" cxnId="{2E747615-62C0-499E-A9CA-D77AA41365F7}">
      <dgm:prSet/>
      <dgm:spPr/>
      <dgm:t>
        <a:bodyPr/>
        <a:lstStyle/>
        <a:p>
          <a:endParaRPr lang="en-US"/>
        </a:p>
      </dgm:t>
    </dgm:pt>
    <dgm:pt modelId="{B1705BED-282B-43DF-9334-1A99F7A3833B}">
      <dgm:prSet/>
      <dgm:spPr/>
      <dgm:t>
        <a:bodyPr/>
        <a:lstStyle/>
        <a:p>
          <a:r>
            <a:rPr lang="en-US" b="0" i="0"/>
            <a:t>Must experience nine symptoms across </a:t>
          </a:r>
          <a:r>
            <a:rPr lang="en-US" b="1" i="0" u="sng"/>
            <a:t>five categories</a:t>
          </a:r>
          <a:r>
            <a:rPr lang="en-US" b="0" i="0"/>
            <a:t> which must cause significant distress or impairment:</a:t>
          </a:r>
          <a:endParaRPr lang="en-US"/>
        </a:p>
      </dgm:t>
    </dgm:pt>
    <dgm:pt modelId="{68648466-CC33-4C17-AAA7-B67094FF7306}" type="parTrans" cxnId="{BEF5587E-4BF2-411E-B9FC-1348AD9A8991}">
      <dgm:prSet/>
      <dgm:spPr/>
      <dgm:t>
        <a:bodyPr/>
        <a:lstStyle/>
        <a:p>
          <a:endParaRPr lang="en-US"/>
        </a:p>
      </dgm:t>
    </dgm:pt>
    <dgm:pt modelId="{A0BF2997-A300-4E23-86FC-EF310D657944}" type="sibTrans" cxnId="{BEF5587E-4BF2-411E-B9FC-1348AD9A8991}">
      <dgm:prSet/>
      <dgm:spPr/>
      <dgm:t>
        <a:bodyPr/>
        <a:lstStyle/>
        <a:p>
          <a:endParaRPr lang="en-US"/>
        </a:p>
      </dgm:t>
    </dgm:pt>
    <dgm:pt modelId="{AA23C497-37B5-4E51-94D9-546B4B4297EC}">
      <dgm:prSet/>
      <dgm:spPr/>
      <dgm:t>
        <a:bodyPr/>
        <a:lstStyle/>
        <a:p>
          <a:r>
            <a:rPr lang="en-US" b="0" i="0"/>
            <a:t>(1) intrusion symptoms </a:t>
          </a:r>
          <a:r>
            <a:rPr lang="en-US" b="0" i="0">
              <a:sym typeface="Wingdings" panose="05000000000000000000" pitchFamily="2" charset="2"/>
            </a:rPr>
            <a:t></a:t>
          </a:r>
          <a:r>
            <a:rPr lang="en-US" b="0" i="0"/>
            <a:t> “involuntary and intrusive distressing memories of the trauma or recurrent distressing dreams” </a:t>
          </a:r>
          <a:endParaRPr lang="en-US"/>
        </a:p>
      </dgm:t>
    </dgm:pt>
    <dgm:pt modelId="{86D6A454-7FE2-4322-A3B5-0AC529CB8562}" type="parTrans" cxnId="{7AE1168A-77CF-4732-8CC2-432AF8BB0B11}">
      <dgm:prSet/>
      <dgm:spPr/>
      <dgm:t>
        <a:bodyPr/>
        <a:lstStyle/>
        <a:p>
          <a:endParaRPr lang="en-US"/>
        </a:p>
      </dgm:t>
    </dgm:pt>
    <dgm:pt modelId="{95D4A695-639A-4844-9A08-AF49A1466AE7}" type="sibTrans" cxnId="{7AE1168A-77CF-4732-8CC2-432AF8BB0B11}">
      <dgm:prSet/>
      <dgm:spPr/>
      <dgm:t>
        <a:bodyPr/>
        <a:lstStyle/>
        <a:p>
          <a:endParaRPr lang="en-US"/>
        </a:p>
      </dgm:t>
    </dgm:pt>
    <dgm:pt modelId="{4C2A287B-B0F2-43A5-ADFC-6B8719F3A374}">
      <dgm:prSet/>
      <dgm:spPr/>
      <dgm:t>
        <a:bodyPr/>
        <a:lstStyle/>
        <a:p>
          <a:r>
            <a:rPr lang="en-US" b="0" i="0"/>
            <a:t>(2) negative mood </a:t>
          </a:r>
          <a:r>
            <a:rPr lang="en-US" b="0" i="0">
              <a:sym typeface="Wingdings" panose="05000000000000000000" pitchFamily="2" charset="2"/>
            </a:rPr>
            <a:t></a:t>
          </a:r>
          <a:r>
            <a:rPr lang="en-US" b="0" i="0"/>
            <a:t> “a persistent inability to experience positive emotions, such as happiness or love” </a:t>
          </a:r>
          <a:endParaRPr lang="en-US"/>
        </a:p>
      </dgm:t>
    </dgm:pt>
    <dgm:pt modelId="{CB4C5B33-557E-4047-8FB7-22A199A73E23}" type="parTrans" cxnId="{76CACEFB-3B1B-49C1-9B6F-A7204BAA7C6E}">
      <dgm:prSet/>
      <dgm:spPr/>
      <dgm:t>
        <a:bodyPr/>
        <a:lstStyle/>
        <a:p>
          <a:endParaRPr lang="en-US"/>
        </a:p>
      </dgm:t>
    </dgm:pt>
    <dgm:pt modelId="{8CC1EB9E-F219-4003-8801-92180CDD32B1}" type="sibTrans" cxnId="{76CACEFB-3B1B-49C1-9B6F-A7204BAA7C6E}">
      <dgm:prSet/>
      <dgm:spPr/>
      <dgm:t>
        <a:bodyPr/>
        <a:lstStyle/>
        <a:p>
          <a:endParaRPr lang="en-US"/>
        </a:p>
      </dgm:t>
    </dgm:pt>
    <dgm:pt modelId="{521DE168-405F-4132-944B-B17962482030}">
      <dgm:prSet/>
      <dgm:spPr/>
      <dgm:t>
        <a:bodyPr/>
        <a:lstStyle/>
        <a:p>
          <a:r>
            <a:rPr lang="en-US" b="0" i="0"/>
            <a:t>(3) dissociative symptoms </a:t>
          </a:r>
          <a:r>
            <a:rPr lang="en-US" b="0" i="0">
              <a:sym typeface="Wingdings" panose="05000000000000000000" pitchFamily="2" charset="2"/>
            </a:rPr>
            <a:t></a:t>
          </a:r>
          <a:r>
            <a:rPr lang="en-US" b="0" i="0"/>
            <a:t> “time slowing, seeing oneself from an outsider’s perspective, or being in a daze”</a:t>
          </a:r>
          <a:endParaRPr lang="en-US"/>
        </a:p>
      </dgm:t>
    </dgm:pt>
    <dgm:pt modelId="{ADB6D8CC-EE3B-442B-8572-2CEDE9744C78}" type="parTrans" cxnId="{91B3C2C0-BBFB-4C74-AD75-8E4A3CA2F1B6}">
      <dgm:prSet/>
      <dgm:spPr/>
      <dgm:t>
        <a:bodyPr/>
        <a:lstStyle/>
        <a:p>
          <a:endParaRPr lang="en-US"/>
        </a:p>
      </dgm:t>
    </dgm:pt>
    <dgm:pt modelId="{87A81316-9999-4FEB-846E-E3066FA76E02}" type="sibTrans" cxnId="{91B3C2C0-BBFB-4C74-AD75-8E4A3CA2F1B6}">
      <dgm:prSet/>
      <dgm:spPr/>
      <dgm:t>
        <a:bodyPr/>
        <a:lstStyle/>
        <a:p>
          <a:endParaRPr lang="en-US"/>
        </a:p>
      </dgm:t>
    </dgm:pt>
    <dgm:pt modelId="{55C0A7E1-63A9-48F4-A578-DEB5772C9A27}">
      <dgm:prSet/>
      <dgm:spPr/>
      <dgm:t>
        <a:bodyPr/>
        <a:lstStyle/>
        <a:p>
          <a:r>
            <a:rPr lang="en-US" b="0" i="0"/>
            <a:t>(4) avoidance symptoms </a:t>
          </a:r>
          <a:r>
            <a:rPr lang="en-US" b="0" i="0">
              <a:sym typeface="Wingdings" panose="05000000000000000000" pitchFamily="2" charset="2"/>
            </a:rPr>
            <a:t></a:t>
          </a:r>
          <a:r>
            <a:rPr lang="en-US" b="0" i="0"/>
            <a:t> “avoidance of memories, thoughts, feelings, people, or places associated with the trauma” </a:t>
          </a:r>
          <a:endParaRPr lang="en-US"/>
        </a:p>
      </dgm:t>
    </dgm:pt>
    <dgm:pt modelId="{D3637050-6840-4D74-B2D7-F01DF22DD3F3}" type="parTrans" cxnId="{91694427-FE11-4983-B6D2-A7ADC985900E}">
      <dgm:prSet/>
      <dgm:spPr/>
      <dgm:t>
        <a:bodyPr/>
        <a:lstStyle/>
        <a:p>
          <a:endParaRPr lang="en-US"/>
        </a:p>
      </dgm:t>
    </dgm:pt>
    <dgm:pt modelId="{DEC8210F-CEFB-447F-B43B-0A26814FE29B}" type="sibTrans" cxnId="{91694427-FE11-4983-B6D2-A7ADC985900E}">
      <dgm:prSet/>
      <dgm:spPr/>
      <dgm:t>
        <a:bodyPr/>
        <a:lstStyle/>
        <a:p>
          <a:endParaRPr lang="en-US"/>
        </a:p>
      </dgm:t>
    </dgm:pt>
    <dgm:pt modelId="{EDB8BCCE-D218-4D27-9986-0436C7DD8C92}">
      <dgm:prSet/>
      <dgm:spPr/>
      <dgm:t>
        <a:bodyPr/>
        <a:lstStyle/>
        <a:p>
          <a:r>
            <a:rPr lang="en-US" b="0" i="0"/>
            <a:t>(5) arousal symptoms </a:t>
          </a:r>
          <a:r>
            <a:rPr lang="en-US" b="0" i="0">
              <a:sym typeface="Wingdings" panose="05000000000000000000" pitchFamily="2" charset="2"/>
            </a:rPr>
            <a:t></a:t>
          </a:r>
          <a:r>
            <a:rPr lang="en-US" b="0" i="0"/>
            <a:t> “difficulty falling or staying asleep, irritable behavior, or problems with concentration”</a:t>
          </a:r>
          <a:endParaRPr lang="en-US"/>
        </a:p>
      </dgm:t>
    </dgm:pt>
    <dgm:pt modelId="{B1DE828D-9A8F-453A-87DA-B6083BB8FEF0}" type="parTrans" cxnId="{CBFE7000-575C-4D9A-971C-1A63C78A4679}">
      <dgm:prSet/>
      <dgm:spPr/>
      <dgm:t>
        <a:bodyPr/>
        <a:lstStyle/>
        <a:p>
          <a:endParaRPr lang="en-US"/>
        </a:p>
      </dgm:t>
    </dgm:pt>
    <dgm:pt modelId="{862E8C43-2D31-4924-B8CB-C15B4A5FBCEC}" type="sibTrans" cxnId="{CBFE7000-575C-4D9A-971C-1A63C78A4679}">
      <dgm:prSet/>
      <dgm:spPr/>
      <dgm:t>
        <a:bodyPr/>
        <a:lstStyle/>
        <a:p>
          <a:endParaRPr lang="en-US"/>
        </a:p>
      </dgm:t>
    </dgm:pt>
    <dgm:pt modelId="{91682EB2-D418-46FE-9949-E1AE58C49186}" type="pres">
      <dgm:prSet presAssocID="{F97B0631-5B2F-4573-8E99-5156F1478F20}" presName="Name0" presStyleCnt="0">
        <dgm:presLayoutVars>
          <dgm:dir/>
          <dgm:animLvl val="lvl"/>
          <dgm:resizeHandles val="exact"/>
        </dgm:presLayoutVars>
      </dgm:prSet>
      <dgm:spPr/>
    </dgm:pt>
    <dgm:pt modelId="{49B1A38D-449C-49B7-94EA-EDC1873C8A6B}" type="pres">
      <dgm:prSet presAssocID="{B1705BED-282B-43DF-9334-1A99F7A3833B}" presName="boxAndChildren" presStyleCnt="0"/>
      <dgm:spPr/>
    </dgm:pt>
    <dgm:pt modelId="{12C94840-9923-434D-AC15-BD2ABAF2FEC0}" type="pres">
      <dgm:prSet presAssocID="{B1705BED-282B-43DF-9334-1A99F7A3833B}" presName="parentTextBox" presStyleLbl="node1" presStyleIdx="0" presStyleCnt="2"/>
      <dgm:spPr/>
    </dgm:pt>
    <dgm:pt modelId="{70D4B503-4B11-4D5D-8D0C-0298D22E986D}" type="pres">
      <dgm:prSet presAssocID="{B1705BED-282B-43DF-9334-1A99F7A3833B}" presName="entireBox" presStyleLbl="node1" presStyleIdx="0" presStyleCnt="2"/>
      <dgm:spPr/>
    </dgm:pt>
    <dgm:pt modelId="{EB90CFE9-CB0D-4A73-8423-900629A65A59}" type="pres">
      <dgm:prSet presAssocID="{B1705BED-282B-43DF-9334-1A99F7A3833B}" presName="descendantBox" presStyleCnt="0"/>
      <dgm:spPr/>
    </dgm:pt>
    <dgm:pt modelId="{F9097A30-2D13-4B48-80CA-D1CA0A6B4C13}" type="pres">
      <dgm:prSet presAssocID="{AA23C497-37B5-4E51-94D9-546B4B4297EC}" presName="childTextBox" presStyleLbl="fgAccFollowNode1" presStyleIdx="0" presStyleCnt="5">
        <dgm:presLayoutVars>
          <dgm:bulletEnabled val="1"/>
        </dgm:presLayoutVars>
      </dgm:prSet>
      <dgm:spPr/>
    </dgm:pt>
    <dgm:pt modelId="{CAE8CF2E-D15B-41FA-A8A3-05D30294E7E9}" type="pres">
      <dgm:prSet presAssocID="{4C2A287B-B0F2-43A5-ADFC-6B8719F3A374}" presName="childTextBox" presStyleLbl="fgAccFollowNode1" presStyleIdx="1" presStyleCnt="5">
        <dgm:presLayoutVars>
          <dgm:bulletEnabled val="1"/>
        </dgm:presLayoutVars>
      </dgm:prSet>
      <dgm:spPr/>
    </dgm:pt>
    <dgm:pt modelId="{C56B032C-4FD1-4667-B504-21F95188066A}" type="pres">
      <dgm:prSet presAssocID="{521DE168-405F-4132-944B-B17962482030}" presName="childTextBox" presStyleLbl="fgAccFollowNode1" presStyleIdx="2" presStyleCnt="5">
        <dgm:presLayoutVars>
          <dgm:bulletEnabled val="1"/>
        </dgm:presLayoutVars>
      </dgm:prSet>
      <dgm:spPr/>
    </dgm:pt>
    <dgm:pt modelId="{F920EC5C-769E-4078-BCE5-D1FB94147289}" type="pres">
      <dgm:prSet presAssocID="{55C0A7E1-63A9-48F4-A578-DEB5772C9A27}" presName="childTextBox" presStyleLbl="fgAccFollowNode1" presStyleIdx="3" presStyleCnt="5">
        <dgm:presLayoutVars>
          <dgm:bulletEnabled val="1"/>
        </dgm:presLayoutVars>
      </dgm:prSet>
      <dgm:spPr/>
    </dgm:pt>
    <dgm:pt modelId="{579BFA91-2BCA-4E73-AD3C-7FA7E30DF652}" type="pres">
      <dgm:prSet presAssocID="{EDB8BCCE-D218-4D27-9986-0436C7DD8C92}" presName="childTextBox" presStyleLbl="fgAccFollowNode1" presStyleIdx="4" presStyleCnt="5">
        <dgm:presLayoutVars>
          <dgm:bulletEnabled val="1"/>
        </dgm:presLayoutVars>
      </dgm:prSet>
      <dgm:spPr/>
    </dgm:pt>
    <dgm:pt modelId="{E1832162-3AC9-4123-88FA-8BCC4A7794B3}" type="pres">
      <dgm:prSet presAssocID="{D04FD9A6-462F-4D58-B591-FADC9A4FAC36}" presName="sp" presStyleCnt="0"/>
      <dgm:spPr/>
    </dgm:pt>
    <dgm:pt modelId="{CBE7D40D-61D0-4186-9B59-04A79DDD5DB9}" type="pres">
      <dgm:prSet presAssocID="{447857C3-9E08-4C2B-AC8E-0C6E37F6F1BA}" presName="arrowAndChildren" presStyleCnt="0"/>
      <dgm:spPr/>
    </dgm:pt>
    <dgm:pt modelId="{76ABD467-A8CA-4D95-94F2-A6DC07A4BE56}" type="pres">
      <dgm:prSet presAssocID="{447857C3-9E08-4C2B-AC8E-0C6E37F6F1BA}" presName="parentTextArrow" presStyleLbl="node1" presStyleIdx="1" presStyleCnt="2"/>
      <dgm:spPr/>
    </dgm:pt>
  </dgm:ptLst>
  <dgm:cxnLst>
    <dgm:cxn modelId="{CBFE7000-575C-4D9A-971C-1A63C78A4679}" srcId="{B1705BED-282B-43DF-9334-1A99F7A3833B}" destId="{EDB8BCCE-D218-4D27-9986-0436C7DD8C92}" srcOrd="4" destOrd="0" parTransId="{B1DE828D-9A8F-453A-87DA-B6083BB8FEF0}" sibTransId="{862E8C43-2D31-4924-B8CB-C15B4A5FBCEC}"/>
    <dgm:cxn modelId="{2E747615-62C0-499E-A9CA-D77AA41365F7}" srcId="{F97B0631-5B2F-4573-8E99-5156F1478F20}" destId="{447857C3-9E08-4C2B-AC8E-0C6E37F6F1BA}" srcOrd="0" destOrd="0" parTransId="{0E7FA666-799A-4700-97AB-AA79C5C870C8}" sibTransId="{D04FD9A6-462F-4D58-B591-FADC9A4FAC36}"/>
    <dgm:cxn modelId="{96802917-0BEE-45E1-A078-D60A45CDB0E8}" type="presOf" srcId="{EDB8BCCE-D218-4D27-9986-0436C7DD8C92}" destId="{579BFA91-2BCA-4E73-AD3C-7FA7E30DF652}" srcOrd="0" destOrd="0" presId="urn:microsoft.com/office/officeart/2005/8/layout/process4"/>
    <dgm:cxn modelId="{FF8FC418-D0E0-476B-A8BC-669E3CCFF6A8}" type="presOf" srcId="{F97B0631-5B2F-4573-8E99-5156F1478F20}" destId="{91682EB2-D418-46FE-9949-E1AE58C49186}" srcOrd="0" destOrd="0" presId="urn:microsoft.com/office/officeart/2005/8/layout/process4"/>
    <dgm:cxn modelId="{91694427-FE11-4983-B6D2-A7ADC985900E}" srcId="{B1705BED-282B-43DF-9334-1A99F7A3833B}" destId="{55C0A7E1-63A9-48F4-A578-DEB5772C9A27}" srcOrd="3" destOrd="0" parTransId="{D3637050-6840-4D74-B2D7-F01DF22DD3F3}" sibTransId="{DEC8210F-CEFB-447F-B43B-0A26814FE29B}"/>
    <dgm:cxn modelId="{F3E0A02A-CFE8-4A84-9933-889E8E56B5CC}" type="presOf" srcId="{B1705BED-282B-43DF-9334-1A99F7A3833B}" destId="{12C94840-9923-434D-AC15-BD2ABAF2FEC0}" srcOrd="0" destOrd="0" presId="urn:microsoft.com/office/officeart/2005/8/layout/process4"/>
    <dgm:cxn modelId="{E95E3B37-D05A-4329-899A-06640086CBF6}" type="presOf" srcId="{4C2A287B-B0F2-43A5-ADFC-6B8719F3A374}" destId="{CAE8CF2E-D15B-41FA-A8A3-05D30294E7E9}" srcOrd="0" destOrd="0" presId="urn:microsoft.com/office/officeart/2005/8/layout/process4"/>
    <dgm:cxn modelId="{23B4035E-32C9-4A78-B75F-B2A8227FE16F}" type="presOf" srcId="{B1705BED-282B-43DF-9334-1A99F7A3833B}" destId="{70D4B503-4B11-4D5D-8D0C-0298D22E986D}" srcOrd="1" destOrd="0" presId="urn:microsoft.com/office/officeart/2005/8/layout/process4"/>
    <dgm:cxn modelId="{D395EF67-EC90-41C6-ADF2-3385A00922F2}" type="presOf" srcId="{521DE168-405F-4132-944B-B17962482030}" destId="{C56B032C-4FD1-4667-B504-21F95188066A}" srcOrd="0" destOrd="0" presId="urn:microsoft.com/office/officeart/2005/8/layout/process4"/>
    <dgm:cxn modelId="{BEF5587E-4BF2-411E-B9FC-1348AD9A8991}" srcId="{F97B0631-5B2F-4573-8E99-5156F1478F20}" destId="{B1705BED-282B-43DF-9334-1A99F7A3833B}" srcOrd="1" destOrd="0" parTransId="{68648466-CC33-4C17-AAA7-B67094FF7306}" sibTransId="{A0BF2997-A300-4E23-86FC-EF310D657944}"/>
    <dgm:cxn modelId="{7AE1168A-77CF-4732-8CC2-432AF8BB0B11}" srcId="{B1705BED-282B-43DF-9334-1A99F7A3833B}" destId="{AA23C497-37B5-4E51-94D9-546B4B4297EC}" srcOrd="0" destOrd="0" parTransId="{86D6A454-7FE2-4322-A3B5-0AC529CB8562}" sibTransId="{95D4A695-639A-4844-9A08-AF49A1466AE7}"/>
    <dgm:cxn modelId="{91B3C2C0-BBFB-4C74-AD75-8E4A3CA2F1B6}" srcId="{B1705BED-282B-43DF-9334-1A99F7A3833B}" destId="{521DE168-405F-4132-944B-B17962482030}" srcOrd="2" destOrd="0" parTransId="{ADB6D8CC-EE3B-442B-8572-2CEDE9744C78}" sibTransId="{87A81316-9999-4FEB-846E-E3066FA76E02}"/>
    <dgm:cxn modelId="{61F37ECD-443C-4CBF-8F48-33D3264304FA}" type="presOf" srcId="{55C0A7E1-63A9-48F4-A578-DEB5772C9A27}" destId="{F920EC5C-769E-4078-BCE5-D1FB94147289}" srcOrd="0" destOrd="0" presId="urn:microsoft.com/office/officeart/2005/8/layout/process4"/>
    <dgm:cxn modelId="{1F100DDD-9C89-4924-BB88-B821F2624282}" type="presOf" srcId="{447857C3-9E08-4C2B-AC8E-0C6E37F6F1BA}" destId="{76ABD467-A8CA-4D95-94F2-A6DC07A4BE56}" srcOrd="0" destOrd="0" presId="urn:microsoft.com/office/officeart/2005/8/layout/process4"/>
    <dgm:cxn modelId="{EFA2D3E2-E44B-44F5-811E-E7A4B2E7229A}" type="presOf" srcId="{AA23C497-37B5-4E51-94D9-546B4B4297EC}" destId="{F9097A30-2D13-4B48-80CA-D1CA0A6B4C13}" srcOrd="0" destOrd="0" presId="urn:microsoft.com/office/officeart/2005/8/layout/process4"/>
    <dgm:cxn modelId="{76CACEFB-3B1B-49C1-9B6F-A7204BAA7C6E}" srcId="{B1705BED-282B-43DF-9334-1A99F7A3833B}" destId="{4C2A287B-B0F2-43A5-ADFC-6B8719F3A374}" srcOrd="1" destOrd="0" parTransId="{CB4C5B33-557E-4047-8FB7-22A199A73E23}" sibTransId="{8CC1EB9E-F219-4003-8801-92180CDD32B1}"/>
    <dgm:cxn modelId="{96AE17BE-A52E-402E-B97A-FD8E2956EC22}" type="presParOf" srcId="{91682EB2-D418-46FE-9949-E1AE58C49186}" destId="{49B1A38D-449C-49B7-94EA-EDC1873C8A6B}" srcOrd="0" destOrd="0" presId="urn:microsoft.com/office/officeart/2005/8/layout/process4"/>
    <dgm:cxn modelId="{26433266-2718-49D0-B4CF-EF8224710465}" type="presParOf" srcId="{49B1A38D-449C-49B7-94EA-EDC1873C8A6B}" destId="{12C94840-9923-434D-AC15-BD2ABAF2FEC0}" srcOrd="0" destOrd="0" presId="urn:microsoft.com/office/officeart/2005/8/layout/process4"/>
    <dgm:cxn modelId="{D6A221AC-9CF0-4385-8EC3-ED64AAA51C54}" type="presParOf" srcId="{49B1A38D-449C-49B7-94EA-EDC1873C8A6B}" destId="{70D4B503-4B11-4D5D-8D0C-0298D22E986D}" srcOrd="1" destOrd="0" presId="urn:microsoft.com/office/officeart/2005/8/layout/process4"/>
    <dgm:cxn modelId="{FB49EC10-8BEE-46FB-8413-099A0659C20B}" type="presParOf" srcId="{49B1A38D-449C-49B7-94EA-EDC1873C8A6B}" destId="{EB90CFE9-CB0D-4A73-8423-900629A65A59}" srcOrd="2" destOrd="0" presId="urn:microsoft.com/office/officeart/2005/8/layout/process4"/>
    <dgm:cxn modelId="{BE48CF9F-9F09-40FE-AA64-EB22EF727226}" type="presParOf" srcId="{EB90CFE9-CB0D-4A73-8423-900629A65A59}" destId="{F9097A30-2D13-4B48-80CA-D1CA0A6B4C13}" srcOrd="0" destOrd="0" presId="urn:microsoft.com/office/officeart/2005/8/layout/process4"/>
    <dgm:cxn modelId="{B4552DD5-D093-4C87-B089-FF85DA48B1F9}" type="presParOf" srcId="{EB90CFE9-CB0D-4A73-8423-900629A65A59}" destId="{CAE8CF2E-D15B-41FA-A8A3-05D30294E7E9}" srcOrd="1" destOrd="0" presId="urn:microsoft.com/office/officeart/2005/8/layout/process4"/>
    <dgm:cxn modelId="{1890404B-A519-4CB0-9A7B-8525B23CA720}" type="presParOf" srcId="{EB90CFE9-CB0D-4A73-8423-900629A65A59}" destId="{C56B032C-4FD1-4667-B504-21F95188066A}" srcOrd="2" destOrd="0" presId="urn:microsoft.com/office/officeart/2005/8/layout/process4"/>
    <dgm:cxn modelId="{E028C8C0-9665-4B44-84EA-9D3EBA9944EE}" type="presParOf" srcId="{EB90CFE9-CB0D-4A73-8423-900629A65A59}" destId="{F920EC5C-769E-4078-BCE5-D1FB94147289}" srcOrd="3" destOrd="0" presId="urn:microsoft.com/office/officeart/2005/8/layout/process4"/>
    <dgm:cxn modelId="{4CCC8D49-6089-4A05-B226-BB1A602B8AF9}" type="presParOf" srcId="{EB90CFE9-CB0D-4A73-8423-900629A65A59}" destId="{579BFA91-2BCA-4E73-AD3C-7FA7E30DF652}" srcOrd="4" destOrd="0" presId="urn:microsoft.com/office/officeart/2005/8/layout/process4"/>
    <dgm:cxn modelId="{037D9570-A258-4F9D-8070-1753A6914646}" type="presParOf" srcId="{91682EB2-D418-46FE-9949-E1AE58C49186}" destId="{E1832162-3AC9-4123-88FA-8BCC4A7794B3}" srcOrd="1" destOrd="0" presId="urn:microsoft.com/office/officeart/2005/8/layout/process4"/>
    <dgm:cxn modelId="{CD92D3E2-8493-4AC2-82E5-B795EF27741C}" type="presParOf" srcId="{91682EB2-D418-46FE-9949-E1AE58C49186}" destId="{CBE7D40D-61D0-4186-9B59-04A79DDD5DB9}" srcOrd="2" destOrd="0" presId="urn:microsoft.com/office/officeart/2005/8/layout/process4"/>
    <dgm:cxn modelId="{D099E823-0115-40F3-92A6-A7B1A97075DA}" type="presParOf" srcId="{CBE7D40D-61D0-4186-9B59-04A79DDD5DB9}" destId="{76ABD467-A8CA-4D95-94F2-A6DC07A4BE5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6CCA01-A460-4B7C-9130-B3BDA0C032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B07EE40-3058-4ECD-9E26-8C01D82421C3}">
      <dgm:prSet/>
      <dgm:spPr/>
      <dgm:t>
        <a:bodyPr/>
        <a:lstStyle/>
        <a:p>
          <a:pPr>
            <a:lnSpc>
              <a:spcPct val="100000"/>
            </a:lnSpc>
          </a:pPr>
          <a:r>
            <a:rPr lang="en-US"/>
            <a:t>Acute Versus Post Traumatic Stress Disorder  6:12 mins   </a:t>
          </a:r>
          <a:r>
            <a:rPr lang="en-US">
              <a:hlinkClick xmlns:r="http://schemas.openxmlformats.org/officeDocument/2006/relationships" r:id="rId1"/>
            </a:rPr>
            <a:t>https://www.youtube.com/watch?v=wD6ZVf8VyLA</a:t>
          </a:r>
          <a:endParaRPr lang="en-US"/>
        </a:p>
      </dgm:t>
    </dgm:pt>
    <dgm:pt modelId="{F62B3FC6-FBA4-42A2-99D8-64EFCBC42999}" type="parTrans" cxnId="{56B18C77-BCF3-49D4-A732-1136B82A5583}">
      <dgm:prSet/>
      <dgm:spPr/>
      <dgm:t>
        <a:bodyPr/>
        <a:lstStyle/>
        <a:p>
          <a:endParaRPr lang="en-US"/>
        </a:p>
      </dgm:t>
    </dgm:pt>
    <dgm:pt modelId="{E785BAC9-87AF-4AFA-9209-617EA0E93DC3}" type="sibTrans" cxnId="{56B18C77-BCF3-49D4-A732-1136B82A5583}">
      <dgm:prSet/>
      <dgm:spPr/>
      <dgm:t>
        <a:bodyPr/>
        <a:lstStyle/>
        <a:p>
          <a:endParaRPr lang="en-US"/>
        </a:p>
      </dgm:t>
    </dgm:pt>
    <dgm:pt modelId="{46BAD02B-C4EA-4D8B-A99D-AFE42E59DAC7}">
      <dgm:prSet/>
      <dgm:spPr/>
      <dgm:t>
        <a:bodyPr/>
        <a:lstStyle/>
        <a:p>
          <a:pPr>
            <a:lnSpc>
              <a:spcPct val="100000"/>
            </a:lnSpc>
          </a:pPr>
          <a:r>
            <a:rPr lang="en-US"/>
            <a:t>Complex PTSD  10 mins  </a:t>
          </a:r>
          <a:r>
            <a:rPr lang="en-US">
              <a:hlinkClick xmlns:r="http://schemas.openxmlformats.org/officeDocument/2006/relationships" r:id="rId2"/>
            </a:rPr>
            <a:t>https://www.youtube.com/watch?v=44hqDT7NNHU</a:t>
          </a:r>
          <a:r>
            <a:rPr lang="en-US"/>
            <a:t> </a:t>
          </a:r>
        </a:p>
      </dgm:t>
    </dgm:pt>
    <dgm:pt modelId="{5580F328-603E-4E89-9D44-B60998E5FA07}" type="parTrans" cxnId="{F5CC8D19-3983-4A54-A6BA-51FAFB05B0AE}">
      <dgm:prSet/>
      <dgm:spPr/>
      <dgm:t>
        <a:bodyPr/>
        <a:lstStyle/>
        <a:p>
          <a:endParaRPr lang="en-US"/>
        </a:p>
      </dgm:t>
    </dgm:pt>
    <dgm:pt modelId="{2D78D01D-0F81-4463-ABE2-230FE80811AE}" type="sibTrans" cxnId="{F5CC8D19-3983-4A54-A6BA-51FAFB05B0AE}">
      <dgm:prSet/>
      <dgm:spPr/>
      <dgm:t>
        <a:bodyPr/>
        <a:lstStyle/>
        <a:p>
          <a:endParaRPr lang="en-US"/>
        </a:p>
      </dgm:t>
    </dgm:pt>
    <dgm:pt modelId="{83F55FC0-FCFF-4C9A-B635-10EB8CF2469D}" type="pres">
      <dgm:prSet presAssocID="{896CCA01-A460-4B7C-9130-B3BDA0C032CE}" presName="root" presStyleCnt="0">
        <dgm:presLayoutVars>
          <dgm:dir/>
          <dgm:resizeHandles val="exact"/>
        </dgm:presLayoutVars>
      </dgm:prSet>
      <dgm:spPr/>
    </dgm:pt>
    <dgm:pt modelId="{6158E516-FC29-4E71-A1F5-AD81CE510071}" type="pres">
      <dgm:prSet presAssocID="{5B07EE40-3058-4ECD-9E26-8C01D82421C3}" presName="compNode" presStyleCnt="0"/>
      <dgm:spPr/>
    </dgm:pt>
    <dgm:pt modelId="{B99CAC62-AB14-4EB8-8A75-167E331D2832}" type="pres">
      <dgm:prSet presAssocID="{5B07EE40-3058-4ECD-9E26-8C01D82421C3}" presName="bgRect" presStyleLbl="bgShp" presStyleIdx="0" presStyleCnt="2"/>
      <dgm:spPr/>
    </dgm:pt>
    <dgm:pt modelId="{9C261B84-5176-454F-B7F7-72792792D0D2}" type="pres">
      <dgm:prSet presAssocID="{5B07EE40-3058-4ECD-9E26-8C01D82421C3}"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CCC5FEBB-3095-45E2-BE78-92D3C55985A7}" type="pres">
      <dgm:prSet presAssocID="{5B07EE40-3058-4ECD-9E26-8C01D82421C3}" presName="spaceRect" presStyleCnt="0"/>
      <dgm:spPr/>
    </dgm:pt>
    <dgm:pt modelId="{3442F296-AF04-4281-9E05-8F07898C0AC9}" type="pres">
      <dgm:prSet presAssocID="{5B07EE40-3058-4ECD-9E26-8C01D82421C3}" presName="parTx" presStyleLbl="revTx" presStyleIdx="0" presStyleCnt="2">
        <dgm:presLayoutVars>
          <dgm:chMax val="0"/>
          <dgm:chPref val="0"/>
        </dgm:presLayoutVars>
      </dgm:prSet>
      <dgm:spPr/>
    </dgm:pt>
    <dgm:pt modelId="{8D6C514E-2D24-45F2-B2F8-A04683E0C501}" type="pres">
      <dgm:prSet presAssocID="{E785BAC9-87AF-4AFA-9209-617EA0E93DC3}" presName="sibTrans" presStyleCnt="0"/>
      <dgm:spPr/>
    </dgm:pt>
    <dgm:pt modelId="{02257323-8045-4100-A202-A96F7D92C7E3}" type="pres">
      <dgm:prSet presAssocID="{46BAD02B-C4EA-4D8B-A99D-AFE42E59DAC7}" presName="compNode" presStyleCnt="0"/>
      <dgm:spPr/>
    </dgm:pt>
    <dgm:pt modelId="{149E0ADF-CCFE-4BCE-B3FB-2198B6507938}" type="pres">
      <dgm:prSet presAssocID="{46BAD02B-C4EA-4D8B-A99D-AFE42E59DAC7}" presName="bgRect" presStyleLbl="bgShp" presStyleIdx="1" presStyleCnt="2"/>
      <dgm:spPr/>
    </dgm:pt>
    <dgm:pt modelId="{5563AA15-59D6-4D25-9EFC-04BDD6B2C720}" type="pres">
      <dgm:prSet presAssocID="{46BAD02B-C4EA-4D8B-A99D-AFE42E59DAC7}"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E7B99AA8-6F5A-44AE-8FCB-86B338BE2EB7}" type="pres">
      <dgm:prSet presAssocID="{46BAD02B-C4EA-4D8B-A99D-AFE42E59DAC7}" presName="spaceRect" presStyleCnt="0"/>
      <dgm:spPr/>
    </dgm:pt>
    <dgm:pt modelId="{850EF798-E314-4E37-97F7-546C97DCB18D}" type="pres">
      <dgm:prSet presAssocID="{46BAD02B-C4EA-4D8B-A99D-AFE42E59DAC7}" presName="parTx" presStyleLbl="revTx" presStyleIdx="1" presStyleCnt="2">
        <dgm:presLayoutVars>
          <dgm:chMax val="0"/>
          <dgm:chPref val="0"/>
        </dgm:presLayoutVars>
      </dgm:prSet>
      <dgm:spPr/>
    </dgm:pt>
  </dgm:ptLst>
  <dgm:cxnLst>
    <dgm:cxn modelId="{F5CC8D19-3983-4A54-A6BA-51FAFB05B0AE}" srcId="{896CCA01-A460-4B7C-9130-B3BDA0C032CE}" destId="{46BAD02B-C4EA-4D8B-A99D-AFE42E59DAC7}" srcOrd="1" destOrd="0" parTransId="{5580F328-603E-4E89-9D44-B60998E5FA07}" sibTransId="{2D78D01D-0F81-4463-ABE2-230FE80811AE}"/>
    <dgm:cxn modelId="{06EBB927-5C8E-4B84-A7FE-CDA937924EEB}" type="presOf" srcId="{46BAD02B-C4EA-4D8B-A99D-AFE42E59DAC7}" destId="{850EF798-E314-4E37-97F7-546C97DCB18D}" srcOrd="0" destOrd="0" presId="urn:microsoft.com/office/officeart/2018/2/layout/IconVerticalSolidList"/>
    <dgm:cxn modelId="{56B18C77-BCF3-49D4-A732-1136B82A5583}" srcId="{896CCA01-A460-4B7C-9130-B3BDA0C032CE}" destId="{5B07EE40-3058-4ECD-9E26-8C01D82421C3}" srcOrd="0" destOrd="0" parTransId="{F62B3FC6-FBA4-42A2-99D8-64EFCBC42999}" sibTransId="{E785BAC9-87AF-4AFA-9209-617EA0E93DC3}"/>
    <dgm:cxn modelId="{BD3332AB-DBFA-4AFA-8284-986B0CD0F031}" type="presOf" srcId="{5B07EE40-3058-4ECD-9E26-8C01D82421C3}" destId="{3442F296-AF04-4281-9E05-8F07898C0AC9}" srcOrd="0" destOrd="0" presId="urn:microsoft.com/office/officeart/2018/2/layout/IconVerticalSolidList"/>
    <dgm:cxn modelId="{2B2CC0CF-3B71-4950-BE6E-98EA5D2B542B}" type="presOf" srcId="{896CCA01-A460-4B7C-9130-B3BDA0C032CE}" destId="{83F55FC0-FCFF-4C9A-B635-10EB8CF2469D}" srcOrd="0" destOrd="0" presId="urn:microsoft.com/office/officeart/2018/2/layout/IconVerticalSolidList"/>
    <dgm:cxn modelId="{3E4118D5-6899-473E-995D-8EDFA46325D7}" type="presParOf" srcId="{83F55FC0-FCFF-4C9A-B635-10EB8CF2469D}" destId="{6158E516-FC29-4E71-A1F5-AD81CE510071}" srcOrd="0" destOrd="0" presId="urn:microsoft.com/office/officeart/2018/2/layout/IconVerticalSolidList"/>
    <dgm:cxn modelId="{8CBFAF68-414E-4698-9D52-9DD6ECDBD3AD}" type="presParOf" srcId="{6158E516-FC29-4E71-A1F5-AD81CE510071}" destId="{B99CAC62-AB14-4EB8-8A75-167E331D2832}" srcOrd="0" destOrd="0" presId="urn:microsoft.com/office/officeart/2018/2/layout/IconVerticalSolidList"/>
    <dgm:cxn modelId="{0D9BF019-593D-491E-8429-D1C1EC7EF564}" type="presParOf" srcId="{6158E516-FC29-4E71-A1F5-AD81CE510071}" destId="{9C261B84-5176-454F-B7F7-72792792D0D2}" srcOrd="1" destOrd="0" presId="urn:microsoft.com/office/officeart/2018/2/layout/IconVerticalSolidList"/>
    <dgm:cxn modelId="{80DCF3A9-781D-421A-8353-36CDDECEBE9B}" type="presParOf" srcId="{6158E516-FC29-4E71-A1F5-AD81CE510071}" destId="{CCC5FEBB-3095-45E2-BE78-92D3C55985A7}" srcOrd="2" destOrd="0" presId="urn:microsoft.com/office/officeart/2018/2/layout/IconVerticalSolidList"/>
    <dgm:cxn modelId="{1165D76A-8C61-425F-8326-19809AFF9AF7}" type="presParOf" srcId="{6158E516-FC29-4E71-A1F5-AD81CE510071}" destId="{3442F296-AF04-4281-9E05-8F07898C0AC9}" srcOrd="3" destOrd="0" presId="urn:microsoft.com/office/officeart/2018/2/layout/IconVerticalSolidList"/>
    <dgm:cxn modelId="{EACBDD59-06C8-4AE9-9D94-C8931DE0FF82}" type="presParOf" srcId="{83F55FC0-FCFF-4C9A-B635-10EB8CF2469D}" destId="{8D6C514E-2D24-45F2-B2F8-A04683E0C501}" srcOrd="1" destOrd="0" presId="urn:microsoft.com/office/officeart/2018/2/layout/IconVerticalSolidList"/>
    <dgm:cxn modelId="{403B7709-1B25-4DE8-9B5F-0BBF301BD386}" type="presParOf" srcId="{83F55FC0-FCFF-4C9A-B635-10EB8CF2469D}" destId="{02257323-8045-4100-A202-A96F7D92C7E3}" srcOrd="2" destOrd="0" presId="urn:microsoft.com/office/officeart/2018/2/layout/IconVerticalSolidList"/>
    <dgm:cxn modelId="{60E77038-AE89-43C5-ADBC-CDAEE5393BC0}" type="presParOf" srcId="{02257323-8045-4100-A202-A96F7D92C7E3}" destId="{149E0ADF-CCFE-4BCE-B3FB-2198B6507938}" srcOrd="0" destOrd="0" presId="urn:microsoft.com/office/officeart/2018/2/layout/IconVerticalSolidList"/>
    <dgm:cxn modelId="{E41BD270-4BD5-4A46-A802-6BB5A45DA59F}" type="presParOf" srcId="{02257323-8045-4100-A202-A96F7D92C7E3}" destId="{5563AA15-59D6-4D25-9EFC-04BDD6B2C720}" srcOrd="1" destOrd="0" presId="urn:microsoft.com/office/officeart/2018/2/layout/IconVerticalSolidList"/>
    <dgm:cxn modelId="{FD5800F7-DA28-4140-8E90-CB02CDE3300C}" type="presParOf" srcId="{02257323-8045-4100-A202-A96F7D92C7E3}" destId="{E7B99AA8-6F5A-44AE-8FCB-86B338BE2EB7}" srcOrd="2" destOrd="0" presId="urn:microsoft.com/office/officeart/2018/2/layout/IconVerticalSolidList"/>
    <dgm:cxn modelId="{C0CBE04F-6F92-4FAA-8E9F-6009183C39A3}" type="presParOf" srcId="{02257323-8045-4100-A202-A96F7D92C7E3}" destId="{850EF798-E314-4E37-97F7-546C97DCB1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761D6-58EE-4788-B4D8-6F861295938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5142132E-BB2D-4C7B-8184-4EF018F11BA2}">
      <dgm:prSet/>
      <dgm:spPr/>
      <dgm:t>
        <a:bodyPr/>
        <a:lstStyle/>
        <a:p>
          <a:r>
            <a:rPr lang="en-US" b="0" i="0"/>
            <a:t>Symptoms occur </a:t>
          </a:r>
          <a:r>
            <a:rPr lang="en-US" b="1" i="0" u="sng"/>
            <a:t>within 3 months</a:t>
          </a:r>
          <a:r>
            <a:rPr lang="en-US" b="0" i="0"/>
            <a:t> of an identifiable stressor and cause significant distress and impairment </a:t>
          </a:r>
          <a:endParaRPr lang="en-US"/>
        </a:p>
      </dgm:t>
    </dgm:pt>
    <dgm:pt modelId="{93903CA3-3311-4D16-8EB7-60F96068C2D5}" type="parTrans" cxnId="{C448F119-9B1C-49EE-AD4A-DCD60CF5C288}">
      <dgm:prSet/>
      <dgm:spPr/>
      <dgm:t>
        <a:bodyPr/>
        <a:lstStyle/>
        <a:p>
          <a:endParaRPr lang="en-US"/>
        </a:p>
      </dgm:t>
    </dgm:pt>
    <dgm:pt modelId="{C63E5CA8-531D-482D-8724-5413EB49B331}" type="sibTrans" cxnId="{C448F119-9B1C-49EE-AD4A-DCD60CF5C288}">
      <dgm:prSet/>
      <dgm:spPr/>
      <dgm:t>
        <a:bodyPr/>
        <a:lstStyle/>
        <a:p>
          <a:endParaRPr lang="en-US"/>
        </a:p>
      </dgm:t>
    </dgm:pt>
    <dgm:pt modelId="{CF04DD9B-63B4-4504-806C-A847BD2B0140}">
      <dgm:prSet/>
      <dgm:spPr/>
      <dgm:t>
        <a:bodyPr/>
        <a:lstStyle/>
        <a:p>
          <a:r>
            <a:rPr lang="en-US" b="0" i="0"/>
            <a:t>Sometimes, abnormally extreme grief can count as an adjustment disorder.</a:t>
          </a:r>
          <a:endParaRPr lang="en-US"/>
        </a:p>
      </dgm:t>
    </dgm:pt>
    <dgm:pt modelId="{8A314EFA-9C49-420B-96EE-547BCD9DE117}" type="parTrans" cxnId="{8D18BFE4-1960-4AED-9F25-7757CBBF98DA}">
      <dgm:prSet/>
      <dgm:spPr/>
      <dgm:t>
        <a:bodyPr/>
        <a:lstStyle/>
        <a:p>
          <a:endParaRPr lang="en-US"/>
        </a:p>
      </dgm:t>
    </dgm:pt>
    <dgm:pt modelId="{08DC9339-7BFA-4C4F-884A-9536A5F2DEDB}" type="sibTrans" cxnId="{8D18BFE4-1960-4AED-9F25-7757CBBF98DA}">
      <dgm:prSet/>
      <dgm:spPr/>
      <dgm:t>
        <a:bodyPr/>
        <a:lstStyle/>
        <a:p>
          <a:endParaRPr lang="en-US"/>
        </a:p>
      </dgm:t>
    </dgm:pt>
    <dgm:pt modelId="{9300939D-1948-4334-A80F-3A71F385026F}">
      <dgm:prSet/>
      <dgm:spPr/>
      <dgm:t>
        <a:bodyPr/>
        <a:lstStyle/>
        <a:p>
          <a:r>
            <a:rPr lang="en-US" b="0" i="0"/>
            <a:t>Less intense than PTSD and ASD</a:t>
          </a:r>
          <a:endParaRPr lang="en-US"/>
        </a:p>
      </dgm:t>
    </dgm:pt>
    <dgm:pt modelId="{F02323D7-AACA-42FD-BE32-325A61A1FD23}" type="parTrans" cxnId="{CF41D608-7976-42C8-AA1F-11510BA4D652}">
      <dgm:prSet/>
      <dgm:spPr/>
      <dgm:t>
        <a:bodyPr/>
        <a:lstStyle/>
        <a:p>
          <a:endParaRPr lang="en-US"/>
        </a:p>
      </dgm:t>
    </dgm:pt>
    <dgm:pt modelId="{D9F15D9B-78A7-427F-AECF-E3483B83EE35}" type="sibTrans" cxnId="{CF41D608-7976-42C8-AA1F-11510BA4D652}">
      <dgm:prSet/>
      <dgm:spPr/>
      <dgm:t>
        <a:bodyPr/>
        <a:lstStyle/>
        <a:p>
          <a:endParaRPr lang="en-US"/>
        </a:p>
      </dgm:t>
    </dgm:pt>
    <dgm:pt modelId="{94935506-E8DD-4567-9427-AC868F19A98C}">
      <dgm:prSet/>
      <dgm:spPr/>
      <dgm:t>
        <a:bodyPr/>
        <a:lstStyle/>
        <a:p>
          <a:r>
            <a:rPr lang="en-US" b="0" i="0"/>
            <a:t>Must be classified “with” certain moods/behaviors unless “unspecified”:</a:t>
          </a:r>
          <a:endParaRPr lang="en-US"/>
        </a:p>
      </dgm:t>
    </dgm:pt>
    <dgm:pt modelId="{2A76602A-1975-462A-981A-80A356710C64}" type="parTrans" cxnId="{A0868AEB-0085-446B-A3A4-BDCB82EE286C}">
      <dgm:prSet/>
      <dgm:spPr/>
      <dgm:t>
        <a:bodyPr/>
        <a:lstStyle/>
        <a:p>
          <a:endParaRPr lang="en-US"/>
        </a:p>
      </dgm:t>
    </dgm:pt>
    <dgm:pt modelId="{9ED1C8AD-26E9-4666-BA6A-4C7F1DEF27B2}" type="sibTrans" cxnId="{A0868AEB-0085-446B-A3A4-BDCB82EE286C}">
      <dgm:prSet/>
      <dgm:spPr/>
      <dgm:t>
        <a:bodyPr/>
        <a:lstStyle/>
        <a:p>
          <a:endParaRPr lang="en-US"/>
        </a:p>
      </dgm:t>
    </dgm:pt>
    <dgm:pt modelId="{A503FCC4-A994-45CA-9068-1F39C04C3C26}">
      <dgm:prSet/>
      <dgm:spPr/>
      <dgm:t>
        <a:bodyPr/>
        <a:lstStyle/>
        <a:p>
          <a:r>
            <a:rPr lang="en-US" b="0" i="0" dirty="0"/>
            <a:t>With depressed mood F43.21</a:t>
          </a:r>
          <a:endParaRPr lang="en-US" dirty="0"/>
        </a:p>
      </dgm:t>
    </dgm:pt>
    <dgm:pt modelId="{62F83553-8BA7-4653-B53F-99F6611CF089}" type="parTrans" cxnId="{1D651234-A60B-4094-BA8F-8178AC5BBAEC}">
      <dgm:prSet/>
      <dgm:spPr/>
      <dgm:t>
        <a:bodyPr/>
        <a:lstStyle/>
        <a:p>
          <a:endParaRPr lang="en-US"/>
        </a:p>
      </dgm:t>
    </dgm:pt>
    <dgm:pt modelId="{04EB4AB4-5DA4-4458-8923-DDD4EDBC1E02}" type="sibTrans" cxnId="{1D651234-A60B-4094-BA8F-8178AC5BBAEC}">
      <dgm:prSet/>
      <dgm:spPr/>
      <dgm:t>
        <a:bodyPr/>
        <a:lstStyle/>
        <a:p>
          <a:endParaRPr lang="en-US"/>
        </a:p>
      </dgm:t>
    </dgm:pt>
    <dgm:pt modelId="{461D308D-980A-417F-99DA-E143CA363239}">
      <dgm:prSet/>
      <dgm:spPr/>
      <dgm:t>
        <a:bodyPr/>
        <a:lstStyle/>
        <a:p>
          <a:r>
            <a:rPr lang="en-US" b="0" i="0" dirty="0"/>
            <a:t>With anxiety  F43.22</a:t>
          </a:r>
          <a:endParaRPr lang="en-US" dirty="0"/>
        </a:p>
      </dgm:t>
    </dgm:pt>
    <dgm:pt modelId="{4A97E82D-226B-4B84-B030-619BAE8D2EB2}" type="parTrans" cxnId="{58B8986D-3120-4C68-8542-CECD5104E3F2}">
      <dgm:prSet/>
      <dgm:spPr/>
      <dgm:t>
        <a:bodyPr/>
        <a:lstStyle/>
        <a:p>
          <a:endParaRPr lang="en-US"/>
        </a:p>
      </dgm:t>
    </dgm:pt>
    <dgm:pt modelId="{4EA89B39-57ED-480A-8E51-FE895DE55A95}" type="sibTrans" cxnId="{58B8986D-3120-4C68-8542-CECD5104E3F2}">
      <dgm:prSet/>
      <dgm:spPr/>
      <dgm:t>
        <a:bodyPr/>
        <a:lstStyle/>
        <a:p>
          <a:endParaRPr lang="en-US"/>
        </a:p>
      </dgm:t>
    </dgm:pt>
    <dgm:pt modelId="{42E68E00-568B-4158-981C-F3693A05EF6F}">
      <dgm:prSet/>
      <dgm:spPr/>
      <dgm:t>
        <a:bodyPr/>
        <a:lstStyle/>
        <a:p>
          <a:r>
            <a:rPr lang="en-US" b="0" i="0" dirty="0"/>
            <a:t>With mixed anxiety and depressed mood  F43.23</a:t>
          </a:r>
          <a:endParaRPr lang="en-US" dirty="0"/>
        </a:p>
      </dgm:t>
    </dgm:pt>
    <dgm:pt modelId="{C7876AB5-DD76-4D0D-83D9-D95CC4195C55}" type="parTrans" cxnId="{9480D5CC-F4A4-4452-B3CB-B0045763F176}">
      <dgm:prSet/>
      <dgm:spPr/>
      <dgm:t>
        <a:bodyPr/>
        <a:lstStyle/>
        <a:p>
          <a:endParaRPr lang="en-US"/>
        </a:p>
      </dgm:t>
    </dgm:pt>
    <dgm:pt modelId="{5A24DBA1-CFDC-4B42-BE66-58463FEA25BE}" type="sibTrans" cxnId="{9480D5CC-F4A4-4452-B3CB-B0045763F176}">
      <dgm:prSet/>
      <dgm:spPr/>
      <dgm:t>
        <a:bodyPr/>
        <a:lstStyle/>
        <a:p>
          <a:endParaRPr lang="en-US"/>
        </a:p>
      </dgm:t>
    </dgm:pt>
    <dgm:pt modelId="{357F9091-84B5-4ABF-AF50-BD59172E0F1F}">
      <dgm:prSet/>
      <dgm:spPr/>
      <dgm:t>
        <a:bodyPr/>
        <a:lstStyle/>
        <a:p>
          <a:r>
            <a:rPr lang="en-US" b="0" i="0" dirty="0"/>
            <a:t>With disturbance of conduct  F43.24</a:t>
          </a:r>
          <a:endParaRPr lang="en-US" dirty="0"/>
        </a:p>
      </dgm:t>
    </dgm:pt>
    <dgm:pt modelId="{89ED7D83-510A-444B-AE9F-8632D600D279}" type="parTrans" cxnId="{CADE4569-1F69-4AD5-A3F1-6E914A8D189D}">
      <dgm:prSet/>
      <dgm:spPr/>
      <dgm:t>
        <a:bodyPr/>
        <a:lstStyle/>
        <a:p>
          <a:endParaRPr lang="en-US"/>
        </a:p>
      </dgm:t>
    </dgm:pt>
    <dgm:pt modelId="{153E69FF-B88C-45B7-84D8-D1CF736F3DA6}" type="sibTrans" cxnId="{CADE4569-1F69-4AD5-A3F1-6E914A8D189D}">
      <dgm:prSet/>
      <dgm:spPr/>
      <dgm:t>
        <a:bodyPr/>
        <a:lstStyle/>
        <a:p>
          <a:endParaRPr lang="en-US"/>
        </a:p>
      </dgm:t>
    </dgm:pt>
    <dgm:pt modelId="{7EC1CDED-C01B-41DD-AF28-B71908B9A33B}">
      <dgm:prSet/>
      <dgm:spPr/>
      <dgm:t>
        <a:bodyPr/>
        <a:lstStyle/>
        <a:p>
          <a:r>
            <a:rPr lang="en-US" b="0" i="0" dirty="0"/>
            <a:t>With mixed disturbance of emotions and conduct  F43.25</a:t>
          </a:r>
          <a:endParaRPr lang="en-US" dirty="0"/>
        </a:p>
      </dgm:t>
    </dgm:pt>
    <dgm:pt modelId="{8B02A34B-5092-40DE-A729-9837FA7D639E}" type="parTrans" cxnId="{70B281C8-D744-4E6F-BC64-FE87F831D686}">
      <dgm:prSet/>
      <dgm:spPr/>
      <dgm:t>
        <a:bodyPr/>
        <a:lstStyle/>
        <a:p>
          <a:endParaRPr lang="en-US"/>
        </a:p>
      </dgm:t>
    </dgm:pt>
    <dgm:pt modelId="{7D255E31-33E3-449E-B0ED-27CA299AF777}" type="sibTrans" cxnId="{70B281C8-D744-4E6F-BC64-FE87F831D686}">
      <dgm:prSet/>
      <dgm:spPr/>
      <dgm:t>
        <a:bodyPr/>
        <a:lstStyle/>
        <a:p>
          <a:endParaRPr lang="en-US"/>
        </a:p>
      </dgm:t>
    </dgm:pt>
    <dgm:pt modelId="{0B29CCA5-F5A2-4D61-B068-26739FFF4E44}" type="pres">
      <dgm:prSet presAssocID="{DE0761D6-58EE-4788-B4D8-6F861295938C}" presName="Name0" presStyleCnt="0">
        <dgm:presLayoutVars>
          <dgm:dir/>
          <dgm:animLvl val="lvl"/>
          <dgm:resizeHandles val="exact"/>
        </dgm:presLayoutVars>
      </dgm:prSet>
      <dgm:spPr/>
    </dgm:pt>
    <dgm:pt modelId="{DA30E505-E91E-4ED5-A42A-4F22CBB19B9D}" type="pres">
      <dgm:prSet presAssocID="{94935506-E8DD-4567-9427-AC868F19A98C}" presName="boxAndChildren" presStyleCnt="0"/>
      <dgm:spPr/>
    </dgm:pt>
    <dgm:pt modelId="{55BA9EF6-BB9A-4D9E-ADCC-1797D2855030}" type="pres">
      <dgm:prSet presAssocID="{94935506-E8DD-4567-9427-AC868F19A98C}" presName="parentTextBox" presStyleLbl="node1" presStyleIdx="0" presStyleCnt="3"/>
      <dgm:spPr/>
    </dgm:pt>
    <dgm:pt modelId="{CD894762-8566-43BA-A098-F78492CEB897}" type="pres">
      <dgm:prSet presAssocID="{94935506-E8DD-4567-9427-AC868F19A98C}" presName="entireBox" presStyleLbl="node1" presStyleIdx="0" presStyleCnt="3"/>
      <dgm:spPr/>
    </dgm:pt>
    <dgm:pt modelId="{B774CD13-A4D8-45A4-B226-76364BA44331}" type="pres">
      <dgm:prSet presAssocID="{94935506-E8DD-4567-9427-AC868F19A98C}" presName="descendantBox" presStyleCnt="0"/>
      <dgm:spPr/>
    </dgm:pt>
    <dgm:pt modelId="{93591DBE-D87A-4338-A88B-5EBCEDC07CC3}" type="pres">
      <dgm:prSet presAssocID="{A503FCC4-A994-45CA-9068-1F39C04C3C26}" presName="childTextBox" presStyleLbl="fgAccFollowNode1" presStyleIdx="0" presStyleCnt="6">
        <dgm:presLayoutVars>
          <dgm:bulletEnabled val="1"/>
        </dgm:presLayoutVars>
      </dgm:prSet>
      <dgm:spPr/>
    </dgm:pt>
    <dgm:pt modelId="{EABA589D-4A5C-48FC-BA84-35836F68DFBD}" type="pres">
      <dgm:prSet presAssocID="{461D308D-980A-417F-99DA-E143CA363239}" presName="childTextBox" presStyleLbl="fgAccFollowNode1" presStyleIdx="1" presStyleCnt="6">
        <dgm:presLayoutVars>
          <dgm:bulletEnabled val="1"/>
        </dgm:presLayoutVars>
      </dgm:prSet>
      <dgm:spPr/>
    </dgm:pt>
    <dgm:pt modelId="{0676E9A7-02E3-4DCA-BECA-3DD2E07F3E23}" type="pres">
      <dgm:prSet presAssocID="{42E68E00-568B-4158-981C-F3693A05EF6F}" presName="childTextBox" presStyleLbl="fgAccFollowNode1" presStyleIdx="2" presStyleCnt="6">
        <dgm:presLayoutVars>
          <dgm:bulletEnabled val="1"/>
        </dgm:presLayoutVars>
      </dgm:prSet>
      <dgm:spPr/>
    </dgm:pt>
    <dgm:pt modelId="{C0B80351-5FAF-4228-A5CC-382CFD03CE11}" type="pres">
      <dgm:prSet presAssocID="{357F9091-84B5-4ABF-AF50-BD59172E0F1F}" presName="childTextBox" presStyleLbl="fgAccFollowNode1" presStyleIdx="3" presStyleCnt="6">
        <dgm:presLayoutVars>
          <dgm:bulletEnabled val="1"/>
        </dgm:presLayoutVars>
      </dgm:prSet>
      <dgm:spPr/>
    </dgm:pt>
    <dgm:pt modelId="{A99E00C2-4F87-4E1B-B9D4-A9BF42698A69}" type="pres">
      <dgm:prSet presAssocID="{7EC1CDED-C01B-41DD-AF28-B71908B9A33B}" presName="childTextBox" presStyleLbl="fgAccFollowNode1" presStyleIdx="4" presStyleCnt="6">
        <dgm:presLayoutVars>
          <dgm:bulletEnabled val="1"/>
        </dgm:presLayoutVars>
      </dgm:prSet>
      <dgm:spPr/>
    </dgm:pt>
    <dgm:pt modelId="{75690261-3912-48F4-8287-2DD7C64D7D4E}" type="pres">
      <dgm:prSet presAssocID="{D9F15D9B-78A7-427F-AECF-E3483B83EE35}" presName="sp" presStyleCnt="0"/>
      <dgm:spPr/>
    </dgm:pt>
    <dgm:pt modelId="{0FF78F2F-09F3-4882-9BC5-FEB802EFF242}" type="pres">
      <dgm:prSet presAssocID="{9300939D-1948-4334-A80F-3A71F385026F}" presName="arrowAndChildren" presStyleCnt="0"/>
      <dgm:spPr/>
    </dgm:pt>
    <dgm:pt modelId="{811114EC-D460-415E-A606-61BFCED27F2A}" type="pres">
      <dgm:prSet presAssocID="{9300939D-1948-4334-A80F-3A71F385026F}" presName="parentTextArrow" presStyleLbl="node1" presStyleIdx="1" presStyleCnt="3"/>
      <dgm:spPr/>
    </dgm:pt>
    <dgm:pt modelId="{F9F4F05B-45EF-40B5-BF67-7982F957E041}" type="pres">
      <dgm:prSet presAssocID="{C63E5CA8-531D-482D-8724-5413EB49B331}" presName="sp" presStyleCnt="0"/>
      <dgm:spPr/>
    </dgm:pt>
    <dgm:pt modelId="{7E244FC8-1E03-4C44-8412-7AB6557D92B1}" type="pres">
      <dgm:prSet presAssocID="{5142132E-BB2D-4C7B-8184-4EF018F11BA2}" presName="arrowAndChildren" presStyleCnt="0"/>
      <dgm:spPr/>
    </dgm:pt>
    <dgm:pt modelId="{07DC0C75-FEFC-447A-8E15-B14FF3CBC19B}" type="pres">
      <dgm:prSet presAssocID="{5142132E-BB2D-4C7B-8184-4EF018F11BA2}" presName="parentTextArrow" presStyleLbl="node1" presStyleIdx="1" presStyleCnt="3"/>
      <dgm:spPr/>
    </dgm:pt>
    <dgm:pt modelId="{B32F5749-46B0-48D0-83DC-C564B3DF7021}" type="pres">
      <dgm:prSet presAssocID="{5142132E-BB2D-4C7B-8184-4EF018F11BA2}" presName="arrow" presStyleLbl="node1" presStyleIdx="2" presStyleCnt="3"/>
      <dgm:spPr/>
    </dgm:pt>
    <dgm:pt modelId="{F17EEBA7-143A-4442-A7E7-8C2CC9F0159A}" type="pres">
      <dgm:prSet presAssocID="{5142132E-BB2D-4C7B-8184-4EF018F11BA2}" presName="descendantArrow" presStyleCnt="0"/>
      <dgm:spPr/>
    </dgm:pt>
    <dgm:pt modelId="{915CBD5B-0CA1-4B1C-8E4B-0A5594C42543}" type="pres">
      <dgm:prSet presAssocID="{CF04DD9B-63B4-4504-806C-A847BD2B0140}" presName="childTextArrow" presStyleLbl="fgAccFollowNode1" presStyleIdx="5" presStyleCnt="6">
        <dgm:presLayoutVars>
          <dgm:bulletEnabled val="1"/>
        </dgm:presLayoutVars>
      </dgm:prSet>
      <dgm:spPr/>
    </dgm:pt>
  </dgm:ptLst>
  <dgm:cxnLst>
    <dgm:cxn modelId="{CF41D608-7976-42C8-AA1F-11510BA4D652}" srcId="{DE0761D6-58EE-4788-B4D8-6F861295938C}" destId="{9300939D-1948-4334-A80F-3A71F385026F}" srcOrd="1" destOrd="0" parTransId="{F02323D7-AACA-42FD-BE32-325A61A1FD23}" sibTransId="{D9F15D9B-78A7-427F-AECF-E3483B83EE35}"/>
    <dgm:cxn modelId="{26B98811-D100-48BB-B702-48D6E1492FC8}" type="presOf" srcId="{7EC1CDED-C01B-41DD-AF28-B71908B9A33B}" destId="{A99E00C2-4F87-4E1B-B9D4-A9BF42698A69}" srcOrd="0" destOrd="0" presId="urn:microsoft.com/office/officeart/2005/8/layout/process4"/>
    <dgm:cxn modelId="{BD1BF912-1549-46A9-A548-69F54D6FB1F9}" type="presOf" srcId="{461D308D-980A-417F-99DA-E143CA363239}" destId="{EABA589D-4A5C-48FC-BA84-35836F68DFBD}" srcOrd="0" destOrd="0" presId="urn:microsoft.com/office/officeart/2005/8/layout/process4"/>
    <dgm:cxn modelId="{FE514A15-26DC-4FEC-ABB8-B36347DA275D}" type="presOf" srcId="{CF04DD9B-63B4-4504-806C-A847BD2B0140}" destId="{915CBD5B-0CA1-4B1C-8E4B-0A5594C42543}" srcOrd="0" destOrd="0" presId="urn:microsoft.com/office/officeart/2005/8/layout/process4"/>
    <dgm:cxn modelId="{C448F119-9B1C-49EE-AD4A-DCD60CF5C288}" srcId="{DE0761D6-58EE-4788-B4D8-6F861295938C}" destId="{5142132E-BB2D-4C7B-8184-4EF018F11BA2}" srcOrd="0" destOrd="0" parTransId="{93903CA3-3311-4D16-8EB7-60F96068C2D5}" sibTransId="{C63E5CA8-531D-482D-8724-5413EB49B331}"/>
    <dgm:cxn modelId="{1D651234-A60B-4094-BA8F-8178AC5BBAEC}" srcId="{94935506-E8DD-4567-9427-AC868F19A98C}" destId="{A503FCC4-A994-45CA-9068-1F39C04C3C26}" srcOrd="0" destOrd="0" parTransId="{62F83553-8BA7-4653-B53F-99F6611CF089}" sibTransId="{04EB4AB4-5DA4-4458-8923-DDD4EDBC1E02}"/>
    <dgm:cxn modelId="{D6C26E35-3E17-4EDC-B02F-9C1545AD15B8}" type="presOf" srcId="{DE0761D6-58EE-4788-B4D8-6F861295938C}" destId="{0B29CCA5-F5A2-4D61-B068-26739FFF4E44}" srcOrd="0" destOrd="0" presId="urn:microsoft.com/office/officeart/2005/8/layout/process4"/>
    <dgm:cxn modelId="{16036069-B02A-4203-989D-2F464B539CA1}" type="presOf" srcId="{357F9091-84B5-4ABF-AF50-BD59172E0F1F}" destId="{C0B80351-5FAF-4228-A5CC-382CFD03CE11}" srcOrd="0" destOrd="0" presId="urn:microsoft.com/office/officeart/2005/8/layout/process4"/>
    <dgm:cxn modelId="{CADE4569-1F69-4AD5-A3F1-6E914A8D189D}" srcId="{94935506-E8DD-4567-9427-AC868F19A98C}" destId="{357F9091-84B5-4ABF-AF50-BD59172E0F1F}" srcOrd="3" destOrd="0" parTransId="{89ED7D83-510A-444B-AE9F-8632D600D279}" sibTransId="{153E69FF-B88C-45B7-84D8-D1CF736F3DA6}"/>
    <dgm:cxn modelId="{58B8986D-3120-4C68-8542-CECD5104E3F2}" srcId="{94935506-E8DD-4567-9427-AC868F19A98C}" destId="{461D308D-980A-417F-99DA-E143CA363239}" srcOrd="1" destOrd="0" parTransId="{4A97E82D-226B-4B84-B030-619BAE8D2EB2}" sibTransId="{4EA89B39-57ED-480A-8E51-FE895DE55A95}"/>
    <dgm:cxn modelId="{D3D61755-121E-46FD-AD94-18DB7BEA3748}" type="presOf" srcId="{94935506-E8DD-4567-9427-AC868F19A98C}" destId="{55BA9EF6-BB9A-4D9E-ADCC-1797D2855030}" srcOrd="0" destOrd="0" presId="urn:microsoft.com/office/officeart/2005/8/layout/process4"/>
    <dgm:cxn modelId="{D3BCE35A-97D3-412A-8CA9-64FAE817881F}" type="presOf" srcId="{A503FCC4-A994-45CA-9068-1F39C04C3C26}" destId="{93591DBE-D87A-4338-A88B-5EBCEDC07CC3}" srcOrd="0" destOrd="0" presId="urn:microsoft.com/office/officeart/2005/8/layout/process4"/>
    <dgm:cxn modelId="{C26AE59C-5093-485E-8492-38F2BB2FE39C}" type="presOf" srcId="{9300939D-1948-4334-A80F-3A71F385026F}" destId="{811114EC-D460-415E-A606-61BFCED27F2A}" srcOrd="0" destOrd="0" presId="urn:microsoft.com/office/officeart/2005/8/layout/process4"/>
    <dgm:cxn modelId="{BA7EAF9D-5F89-46EE-BB63-C7334F5EB773}" type="presOf" srcId="{5142132E-BB2D-4C7B-8184-4EF018F11BA2}" destId="{B32F5749-46B0-48D0-83DC-C564B3DF7021}" srcOrd="1" destOrd="0" presId="urn:microsoft.com/office/officeart/2005/8/layout/process4"/>
    <dgm:cxn modelId="{DDA531A0-1191-4689-8522-DE2D1D6E9D78}" type="presOf" srcId="{42E68E00-568B-4158-981C-F3693A05EF6F}" destId="{0676E9A7-02E3-4DCA-BECA-3DD2E07F3E23}" srcOrd="0" destOrd="0" presId="urn:microsoft.com/office/officeart/2005/8/layout/process4"/>
    <dgm:cxn modelId="{94668FC1-1274-492A-9B17-723263572826}" type="presOf" srcId="{94935506-E8DD-4567-9427-AC868F19A98C}" destId="{CD894762-8566-43BA-A098-F78492CEB897}" srcOrd="1" destOrd="0" presId="urn:microsoft.com/office/officeart/2005/8/layout/process4"/>
    <dgm:cxn modelId="{EABEC5C6-B1C6-4FAB-8F43-37C8991B44A7}" type="presOf" srcId="{5142132E-BB2D-4C7B-8184-4EF018F11BA2}" destId="{07DC0C75-FEFC-447A-8E15-B14FF3CBC19B}" srcOrd="0" destOrd="0" presId="urn:microsoft.com/office/officeart/2005/8/layout/process4"/>
    <dgm:cxn modelId="{70B281C8-D744-4E6F-BC64-FE87F831D686}" srcId="{94935506-E8DD-4567-9427-AC868F19A98C}" destId="{7EC1CDED-C01B-41DD-AF28-B71908B9A33B}" srcOrd="4" destOrd="0" parTransId="{8B02A34B-5092-40DE-A729-9837FA7D639E}" sibTransId="{7D255E31-33E3-449E-B0ED-27CA299AF777}"/>
    <dgm:cxn modelId="{9480D5CC-F4A4-4452-B3CB-B0045763F176}" srcId="{94935506-E8DD-4567-9427-AC868F19A98C}" destId="{42E68E00-568B-4158-981C-F3693A05EF6F}" srcOrd="2" destOrd="0" parTransId="{C7876AB5-DD76-4D0D-83D9-D95CC4195C55}" sibTransId="{5A24DBA1-CFDC-4B42-BE66-58463FEA25BE}"/>
    <dgm:cxn modelId="{8D18BFE4-1960-4AED-9F25-7757CBBF98DA}" srcId="{5142132E-BB2D-4C7B-8184-4EF018F11BA2}" destId="{CF04DD9B-63B4-4504-806C-A847BD2B0140}" srcOrd="0" destOrd="0" parTransId="{8A314EFA-9C49-420B-96EE-547BCD9DE117}" sibTransId="{08DC9339-7BFA-4C4F-884A-9536A5F2DEDB}"/>
    <dgm:cxn modelId="{A0868AEB-0085-446B-A3A4-BDCB82EE286C}" srcId="{DE0761D6-58EE-4788-B4D8-6F861295938C}" destId="{94935506-E8DD-4567-9427-AC868F19A98C}" srcOrd="2" destOrd="0" parTransId="{2A76602A-1975-462A-981A-80A356710C64}" sibTransId="{9ED1C8AD-26E9-4666-BA6A-4C7F1DEF27B2}"/>
    <dgm:cxn modelId="{8D7A6354-CB1D-4E83-9D82-7DFBEBC1BE09}" type="presParOf" srcId="{0B29CCA5-F5A2-4D61-B068-26739FFF4E44}" destId="{DA30E505-E91E-4ED5-A42A-4F22CBB19B9D}" srcOrd="0" destOrd="0" presId="urn:microsoft.com/office/officeart/2005/8/layout/process4"/>
    <dgm:cxn modelId="{FA1A57EB-C5F0-480C-BF7B-87F9EBED640E}" type="presParOf" srcId="{DA30E505-E91E-4ED5-A42A-4F22CBB19B9D}" destId="{55BA9EF6-BB9A-4D9E-ADCC-1797D2855030}" srcOrd="0" destOrd="0" presId="urn:microsoft.com/office/officeart/2005/8/layout/process4"/>
    <dgm:cxn modelId="{D132158C-FD76-4BA1-8AD4-EA6786734788}" type="presParOf" srcId="{DA30E505-E91E-4ED5-A42A-4F22CBB19B9D}" destId="{CD894762-8566-43BA-A098-F78492CEB897}" srcOrd="1" destOrd="0" presId="urn:microsoft.com/office/officeart/2005/8/layout/process4"/>
    <dgm:cxn modelId="{44AAC0A6-EEE5-4934-B3AA-4EE92D7A7FFB}" type="presParOf" srcId="{DA30E505-E91E-4ED5-A42A-4F22CBB19B9D}" destId="{B774CD13-A4D8-45A4-B226-76364BA44331}" srcOrd="2" destOrd="0" presId="urn:microsoft.com/office/officeart/2005/8/layout/process4"/>
    <dgm:cxn modelId="{8792CCD5-AAE1-4BE0-93C9-3FBACACB9D8A}" type="presParOf" srcId="{B774CD13-A4D8-45A4-B226-76364BA44331}" destId="{93591DBE-D87A-4338-A88B-5EBCEDC07CC3}" srcOrd="0" destOrd="0" presId="urn:microsoft.com/office/officeart/2005/8/layout/process4"/>
    <dgm:cxn modelId="{383B42E3-37A0-48AA-AF98-40D548251D51}" type="presParOf" srcId="{B774CD13-A4D8-45A4-B226-76364BA44331}" destId="{EABA589D-4A5C-48FC-BA84-35836F68DFBD}" srcOrd="1" destOrd="0" presId="urn:microsoft.com/office/officeart/2005/8/layout/process4"/>
    <dgm:cxn modelId="{D08892F1-F824-49B4-B63D-023F1AD5ECF6}" type="presParOf" srcId="{B774CD13-A4D8-45A4-B226-76364BA44331}" destId="{0676E9A7-02E3-4DCA-BECA-3DD2E07F3E23}" srcOrd="2" destOrd="0" presId="urn:microsoft.com/office/officeart/2005/8/layout/process4"/>
    <dgm:cxn modelId="{A72E6DFC-EEB8-4488-83E1-36174ABEF884}" type="presParOf" srcId="{B774CD13-A4D8-45A4-B226-76364BA44331}" destId="{C0B80351-5FAF-4228-A5CC-382CFD03CE11}" srcOrd="3" destOrd="0" presId="urn:microsoft.com/office/officeart/2005/8/layout/process4"/>
    <dgm:cxn modelId="{8256E502-92AA-49A9-9E88-864C1E0188F3}" type="presParOf" srcId="{B774CD13-A4D8-45A4-B226-76364BA44331}" destId="{A99E00C2-4F87-4E1B-B9D4-A9BF42698A69}" srcOrd="4" destOrd="0" presId="urn:microsoft.com/office/officeart/2005/8/layout/process4"/>
    <dgm:cxn modelId="{BD4F6BAB-BD39-4F41-B60F-80CEDC9F74E1}" type="presParOf" srcId="{0B29CCA5-F5A2-4D61-B068-26739FFF4E44}" destId="{75690261-3912-48F4-8287-2DD7C64D7D4E}" srcOrd="1" destOrd="0" presId="urn:microsoft.com/office/officeart/2005/8/layout/process4"/>
    <dgm:cxn modelId="{3F3C23F5-5D25-4EBB-A032-AE67BA1B88DD}" type="presParOf" srcId="{0B29CCA5-F5A2-4D61-B068-26739FFF4E44}" destId="{0FF78F2F-09F3-4882-9BC5-FEB802EFF242}" srcOrd="2" destOrd="0" presId="urn:microsoft.com/office/officeart/2005/8/layout/process4"/>
    <dgm:cxn modelId="{A18EB105-0404-427A-A452-C173B6228470}" type="presParOf" srcId="{0FF78F2F-09F3-4882-9BC5-FEB802EFF242}" destId="{811114EC-D460-415E-A606-61BFCED27F2A}" srcOrd="0" destOrd="0" presId="urn:microsoft.com/office/officeart/2005/8/layout/process4"/>
    <dgm:cxn modelId="{270FBC4D-7318-4F0B-93F8-ABE1882F27AB}" type="presParOf" srcId="{0B29CCA5-F5A2-4D61-B068-26739FFF4E44}" destId="{F9F4F05B-45EF-40B5-BF67-7982F957E041}" srcOrd="3" destOrd="0" presId="urn:microsoft.com/office/officeart/2005/8/layout/process4"/>
    <dgm:cxn modelId="{A873F4DB-861D-4180-A492-F4FA8608CD8B}" type="presParOf" srcId="{0B29CCA5-F5A2-4D61-B068-26739FFF4E44}" destId="{7E244FC8-1E03-4C44-8412-7AB6557D92B1}" srcOrd="4" destOrd="0" presId="urn:microsoft.com/office/officeart/2005/8/layout/process4"/>
    <dgm:cxn modelId="{8FF76905-5E41-4632-9936-8326EF0F423F}" type="presParOf" srcId="{7E244FC8-1E03-4C44-8412-7AB6557D92B1}" destId="{07DC0C75-FEFC-447A-8E15-B14FF3CBC19B}" srcOrd="0" destOrd="0" presId="urn:microsoft.com/office/officeart/2005/8/layout/process4"/>
    <dgm:cxn modelId="{9C7577C4-2E68-4AF3-84EB-0F583AC0F9F6}" type="presParOf" srcId="{7E244FC8-1E03-4C44-8412-7AB6557D92B1}" destId="{B32F5749-46B0-48D0-83DC-C564B3DF7021}" srcOrd="1" destOrd="0" presId="urn:microsoft.com/office/officeart/2005/8/layout/process4"/>
    <dgm:cxn modelId="{999B251A-3196-4EE1-9EA3-F62F3EFF564A}" type="presParOf" srcId="{7E244FC8-1E03-4C44-8412-7AB6557D92B1}" destId="{F17EEBA7-143A-4442-A7E7-8C2CC9F0159A}" srcOrd="2" destOrd="0" presId="urn:microsoft.com/office/officeart/2005/8/layout/process4"/>
    <dgm:cxn modelId="{7BE850EA-D1E3-4A2C-851E-BD124AD3198A}" type="presParOf" srcId="{F17EEBA7-143A-4442-A7E7-8C2CC9F0159A}" destId="{915CBD5B-0CA1-4B1C-8E4B-0A5594C4254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D50C00-DB71-436F-A8EF-94CE6380FE0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419E4FC-6727-4F84-A761-62101923281E}">
      <dgm:prSet/>
      <dgm:spPr/>
      <dgm:t>
        <a:bodyPr/>
        <a:lstStyle/>
        <a:p>
          <a:r>
            <a:rPr lang="en-US"/>
            <a:t>Symptoms must be met independently of other psychological condition, e.g., must not be comorbid with MDD</a:t>
          </a:r>
        </a:p>
      </dgm:t>
    </dgm:pt>
    <dgm:pt modelId="{A8922D48-1B90-47FF-8CE6-B20292B6386E}" type="parTrans" cxnId="{59B06F80-6BA7-4760-920E-EDC3789DBF58}">
      <dgm:prSet/>
      <dgm:spPr/>
      <dgm:t>
        <a:bodyPr/>
        <a:lstStyle/>
        <a:p>
          <a:endParaRPr lang="en-US"/>
        </a:p>
      </dgm:t>
    </dgm:pt>
    <dgm:pt modelId="{C0DBF23A-8822-430C-8D6A-26A27A99B11F}" type="sibTrans" cxnId="{59B06F80-6BA7-4760-920E-EDC3789DBF58}">
      <dgm:prSet/>
      <dgm:spPr/>
      <dgm:t>
        <a:bodyPr/>
        <a:lstStyle/>
        <a:p>
          <a:endParaRPr lang="en-US"/>
        </a:p>
      </dgm:t>
    </dgm:pt>
    <dgm:pt modelId="{F54F6A00-F8E1-40F2-80F2-7315F87BE9E5}">
      <dgm:prSet/>
      <dgm:spPr/>
      <dgm:t>
        <a:bodyPr/>
        <a:lstStyle/>
        <a:p>
          <a:r>
            <a:rPr lang="en-US" b="0" i="0" dirty="0"/>
            <a:t>High comorbidity with other medical conditions as individual processes the impact on their health and life</a:t>
          </a:r>
          <a:endParaRPr lang="en-US" dirty="0"/>
        </a:p>
      </dgm:t>
    </dgm:pt>
    <dgm:pt modelId="{5DB65B4B-5586-48BD-BAB6-F27516626CB2}" type="parTrans" cxnId="{4F90A6D0-BF0F-48FC-A336-D2FBE979D28B}">
      <dgm:prSet/>
      <dgm:spPr/>
      <dgm:t>
        <a:bodyPr/>
        <a:lstStyle/>
        <a:p>
          <a:endParaRPr lang="en-US"/>
        </a:p>
      </dgm:t>
    </dgm:pt>
    <dgm:pt modelId="{1A8179AC-1935-4272-A67E-C5A38FC1D829}" type="sibTrans" cxnId="{4F90A6D0-BF0F-48FC-A336-D2FBE979D28B}">
      <dgm:prSet/>
      <dgm:spPr/>
      <dgm:t>
        <a:bodyPr/>
        <a:lstStyle/>
        <a:p>
          <a:endParaRPr lang="en-US"/>
        </a:p>
      </dgm:t>
    </dgm:pt>
    <dgm:pt modelId="{A88ADFBA-8455-4D04-9EC7-0C0AD3F34742}" type="pres">
      <dgm:prSet presAssocID="{B5D50C00-DB71-436F-A8EF-94CE6380FE0C}" presName="outerComposite" presStyleCnt="0">
        <dgm:presLayoutVars>
          <dgm:chMax val="5"/>
          <dgm:dir/>
          <dgm:resizeHandles val="exact"/>
        </dgm:presLayoutVars>
      </dgm:prSet>
      <dgm:spPr/>
    </dgm:pt>
    <dgm:pt modelId="{BF60C692-1843-4367-B2EA-B5D0C840CD3A}" type="pres">
      <dgm:prSet presAssocID="{B5D50C00-DB71-436F-A8EF-94CE6380FE0C}" presName="dummyMaxCanvas" presStyleCnt="0">
        <dgm:presLayoutVars/>
      </dgm:prSet>
      <dgm:spPr/>
    </dgm:pt>
    <dgm:pt modelId="{1AF12E3C-FB62-423D-A50D-8BBEA2ABFA32}" type="pres">
      <dgm:prSet presAssocID="{B5D50C00-DB71-436F-A8EF-94CE6380FE0C}" presName="TwoNodes_1" presStyleLbl="node1" presStyleIdx="0" presStyleCnt="2">
        <dgm:presLayoutVars>
          <dgm:bulletEnabled val="1"/>
        </dgm:presLayoutVars>
      </dgm:prSet>
      <dgm:spPr/>
    </dgm:pt>
    <dgm:pt modelId="{F032BD24-1108-4443-87BE-0486D96674CF}" type="pres">
      <dgm:prSet presAssocID="{B5D50C00-DB71-436F-A8EF-94CE6380FE0C}" presName="TwoNodes_2" presStyleLbl="node1" presStyleIdx="1" presStyleCnt="2">
        <dgm:presLayoutVars>
          <dgm:bulletEnabled val="1"/>
        </dgm:presLayoutVars>
      </dgm:prSet>
      <dgm:spPr/>
    </dgm:pt>
    <dgm:pt modelId="{DD1B2F59-4EBF-4DC0-A2C8-5C4306B55F45}" type="pres">
      <dgm:prSet presAssocID="{B5D50C00-DB71-436F-A8EF-94CE6380FE0C}" presName="TwoConn_1-2" presStyleLbl="fgAccFollowNode1" presStyleIdx="0" presStyleCnt="1">
        <dgm:presLayoutVars>
          <dgm:bulletEnabled val="1"/>
        </dgm:presLayoutVars>
      </dgm:prSet>
      <dgm:spPr/>
    </dgm:pt>
    <dgm:pt modelId="{BB877399-1038-4092-8359-B33F430A3F6C}" type="pres">
      <dgm:prSet presAssocID="{B5D50C00-DB71-436F-A8EF-94CE6380FE0C}" presName="TwoNodes_1_text" presStyleLbl="node1" presStyleIdx="1" presStyleCnt="2">
        <dgm:presLayoutVars>
          <dgm:bulletEnabled val="1"/>
        </dgm:presLayoutVars>
      </dgm:prSet>
      <dgm:spPr/>
    </dgm:pt>
    <dgm:pt modelId="{9CFA870A-BB7C-4102-B301-401D5F257271}" type="pres">
      <dgm:prSet presAssocID="{B5D50C00-DB71-436F-A8EF-94CE6380FE0C}" presName="TwoNodes_2_text" presStyleLbl="node1" presStyleIdx="1" presStyleCnt="2">
        <dgm:presLayoutVars>
          <dgm:bulletEnabled val="1"/>
        </dgm:presLayoutVars>
      </dgm:prSet>
      <dgm:spPr/>
    </dgm:pt>
  </dgm:ptLst>
  <dgm:cxnLst>
    <dgm:cxn modelId="{C4925807-7130-4136-A8F9-6CA20F91C0B5}" type="presOf" srcId="{F54F6A00-F8E1-40F2-80F2-7315F87BE9E5}" destId="{F032BD24-1108-4443-87BE-0486D96674CF}" srcOrd="0" destOrd="0" presId="urn:microsoft.com/office/officeart/2005/8/layout/vProcess5"/>
    <dgm:cxn modelId="{F25A7D5D-8D22-4C54-B29D-1A2F7F61598A}" type="presOf" srcId="{4419E4FC-6727-4F84-A761-62101923281E}" destId="{1AF12E3C-FB62-423D-A50D-8BBEA2ABFA32}" srcOrd="0" destOrd="0" presId="urn:microsoft.com/office/officeart/2005/8/layout/vProcess5"/>
    <dgm:cxn modelId="{28C9027B-DC32-4371-8E8D-3C4982CD160D}" type="presOf" srcId="{C0DBF23A-8822-430C-8D6A-26A27A99B11F}" destId="{DD1B2F59-4EBF-4DC0-A2C8-5C4306B55F45}" srcOrd="0" destOrd="0" presId="urn:microsoft.com/office/officeart/2005/8/layout/vProcess5"/>
    <dgm:cxn modelId="{59B06F80-6BA7-4760-920E-EDC3789DBF58}" srcId="{B5D50C00-DB71-436F-A8EF-94CE6380FE0C}" destId="{4419E4FC-6727-4F84-A761-62101923281E}" srcOrd="0" destOrd="0" parTransId="{A8922D48-1B90-47FF-8CE6-B20292B6386E}" sibTransId="{C0DBF23A-8822-430C-8D6A-26A27A99B11F}"/>
    <dgm:cxn modelId="{3439729A-A43F-499F-A06B-8FC71C93B0A0}" type="presOf" srcId="{B5D50C00-DB71-436F-A8EF-94CE6380FE0C}" destId="{A88ADFBA-8455-4D04-9EC7-0C0AD3F34742}" srcOrd="0" destOrd="0" presId="urn:microsoft.com/office/officeart/2005/8/layout/vProcess5"/>
    <dgm:cxn modelId="{21C2CEA5-A0AF-422C-9055-4EFFDFB2B72E}" type="presOf" srcId="{4419E4FC-6727-4F84-A761-62101923281E}" destId="{BB877399-1038-4092-8359-B33F430A3F6C}" srcOrd="1" destOrd="0" presId="urn:microsoft.com/office/officeart/2005/8/layout/vProcess5"/>
    <dgm:cxn modelId="{4F90A6D0-BF0F-48FC-A336-D2FBE979D28B}" srcId="{B5D50C00-DB71-436F-A8EF-94CE6380FE0C}" destId="{F54F6A00-F8E1-40F2-80F2-7315F87BE9E5}" srcOrd="1" destOrd="0" parTransId="{5DB65B4B-5586-48BD-BAB6-F27516626CB2}" sibTransId="{1A8179AC-1935-4272-A67E-C5A38FC1D829}"/>
    <dgm:cxn modelId="{05EB8DF0-D8DB-4A64-885F-5A63CB5381D0}" type="presOf" srcId="{F54F6A00-F8E1-40F2-80F2-7315F87BE9E5}" destId="{9CFA870A-BB7C-4102-B301-401D5F257271}" srcOrd="1" destOrd="0" presId="urn:microsoft.com/office/officeart/2005/8/layout/vProcess5"/>
    <dgm:cxn modelId="{87083A2B-E247-4D8C-A265-3E3F212CA75E}" type="presParOf" srcId="{A88ADFBA-8455-4D04-9EC7-0C0AD3F34742}" destId="{BF60C692-1843-4367-B2EA-B5D0C840CD3A}" srcOrd="0" destOrd="0" presId="urn:microsoft.com/office/officeart/2005/8/layout/vProcess5"/>
    <dgm:cxn modelId="{8D009C5A-F88F-49B5-89C0-42E10D8BEBC7}" type="presParOf" srcId="{A88ADFBA-8455-4D04-9EC7-0C0AD3F34742}" destId="{1AF12E3C-FB62-423D-A50D-8BBEA2ABFA32}" srcOrd="1" destOrd="0" presId="urn:microsoft.com/office/officeart/2005/8/layout/vProcess5"/>
    <dgm:cxn modelId="{46451404-B36E-45BE-9961-787E448076A9}" type="presParOf" srcId="{A88ADFBA-8455-4D04-9EC7-0C0AD3F34742}" destId="{F032BD24-1108-4443-87BE-0486D96674CF}" srcOrd="2" destOrd="0" presId="urn:microsoft.com/office/officeart/2005/8/layout/vProcess5"/>
    <dgm:cxn modelId="{BB4A1953-6A6F-42BE-9C74-48D0102F1505}" type="presParOf" srcId="{A88ADFBA-8455-4D04-9EC7-0C0AD3F34742}" destId="{DD1B2F59-4EBF-4DC0-A2C8-5C4306B55F45}" srcOrd="3" destOrd="0" presId="urn:microsoft.com/office/officeart/2005/8/layout/vProcess5"/>
    <dgm:cxn modelId="{B6A446C6-BA96-44C4-84BA-73FE27D8289A}" type="presParOf" srcId="{A88ADFBA-8455-4D04-9EC7-0C0AD3F34742}" destId="{BB877399-1038-4092-8359-B33F430A3F6C}" srcOrd="4" destOrd="0" presId="urn:microsoft.com/office/officeart/2005/8/layout/vProcess5"/>
    <dgm:cxn modelId="{2352511A-76C7-4E8C-A0D7-327B4E908978}" type="presParOf" srcId="{A88ADFBA-8455-4D04-9EC7-0C0AD3F34742}" destId="{9CFA870A-BB7C-4102-B301-401D5F25727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887DED-EC59-40D9-9676-55D010CB6419}"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8B03325-568B-4ECC-A56C-71BF11A0ADA2}">
      <dgm:prSet/>
      <dgm:spPr/>
      <dgm:t>
        <a:bodyPr/>
        <a:lstStyle/>
        <a:p>
          <a:r>
            <a:rPr lang="en-US" b="0" i="0"/>
            <a:t>May be due to differences in the interpretation of events between cultures</a:t>
          </a:r>
          <a:endParaRPr lang="en-US"/>
        </a:p>
      </dgm:t>
    </dgm:pt>
    <dgm:pt modelId="{74086BDE-9D94-4040-A879-30B4D55A4FF7}" type="parTrans" cxnId="{D58FAA8E-D94A-4B00-93B0-F497B85E4FA4}">
      <dgm:prSet/>
      <dgm:spPr/>
      <dgm:t>
        <a:bodyPr/>
        <a:lstStyle/>
        <a:p>
          <a:endParaRPr lang="en-US"/>
        </a:p>
      </dgm:t>
    </dgm:pt>
    <dgm:pt modelId="{2CABF33C-601F-48CB-A95C-51EC5218D67F}" type="sibTrans" cxnId="{D58FAA8E-D94A-4B00-93B0-F497B85E4FA4}">
      <dgm:prSet/>
      <dgm:spPr/>
      <dgm:t>
        <a:bodyPr/>
        <a:lstStyle/>
        <a:p>
          <a:endParaRPr lang="en-US"/>
        </a:p>
      </dgm:t>
    </dgm:pt>
    <dgm:pt modelId="{18A78D09-3107-4338-9263-AA3FBB026CAC}">
      <dgm:prSet/>
      <dgm:spPr/>
      <dgm:t>
        <a:bodyPr/>
        <a:lstStyle/>
        <a:p>
          <a:r>
            <a:rPr lang="en-US" b="0" i="0"/>
            <a:t>Hispanic groups experience the most traumatic symptoms across the board </a:t>
          </a:r>
          <a:endParaRPr lang="en-US"/>
        </a:p>
      </dgm:t>
    </dgm:pt>
    <dgm:pt modelId="{22046A06-A9EA-4405-A0B3-F0A0F4B579E0}" type="parTrans" cxnId="{136FA081-F67C-4AEB-8622-7B5DF5812D02}">
      <dgm:prSet/>
      <dgm:spPr/>
      <dgm:t>
        <a:bodyPr/>
        <a:lstStyle/>
        <a:p>
          <a:endParaRPr lang="en-US"/>
        </a:p>
      </dgm:t>
    </dgm:pt>
    <dgm:pt modelId="{DDA7F1AF-63D4-4587-8CD1-F13936274826}" type="sibTrans" cxnId="{136FA081-F67C-4AEB-8622-7B5DF5812D02}">
      <dgm:prSet/>
      <dgm:spPr/>
      <dgm:t>
        <a:bodyPr/>
        <a:lstStyle/>
        <a:p>
          <a:endParaRPr lang="en-US"/>
        </a:p>
      </dgm:t>
    </dgm:pt>
    <dgm:pt modelId="{C9CFD621-A1A6-46AE-A5B7-C6C177A3103E}">
      <dgm:prSet/>
      <dgm:spPr/>
      <dgm:t>
        <a:bodyPr/>
        <a:lstStyle/>
        <a:p>
          <a:r>
            <a:rPr lang="en-US" b="0" i="0"/>
            <a:t>More prevalent in females than males (possibly because of stigmas against getting treatment and because of females’ greater likelihood of exposure to traumatic experiences)</a:t>
          </a:r>
          <a:endParaRPr lang="en-US"/>
        </a:p>
      </dgm:t>
    </dgm:pt>
    <dgm:pt modelId="{020177F8-BFE3-47F6-A835-F1BA5AE94F00}" type="parTrans" cxnId="{C9C1D27B-61D9-4EE1-8851-962EB859CFC8}">
      <dgm:prSet/>
      <dgm:spPr/>
      <dgm:t>
        <a:bodyPr/>
        <a:lstStyle/>
        <a:p>
          <a:endParaRPr lang="en-US"/>
        </a:p>
      </dgm:t>
    </dgm:pt>
    <dgm:pt modelId="{24D14C8A-5852-4E35-A2A2-59EEEBF00D65}" type="sibTrans" cxnId="{C9C1D27B-61D9-4EE1-8851-962EB859CFC8}">
      <dgm:prSet/>
      <dgm:spPr/>
      <dgm:t>
        <a:bodyPr/>
        <a:lstStyle/>
        <a:p>
          <a:endParaRPr lang="en-US"/>
        </a:p>
      </dgm:t>
    </dgm:pt>
    <dgm:pt modelId="{E0D1B121-4F95-4E0A-9134-3FBE7E388C50}" type="pres">
      <dgm:prSet presAssocID="{A2887DED-EC59-40D9-9676-55D010CB6419}" presName="vert0" presStyleCnt="0">
        <dgm:presLayoutVars>
          <dgm:dir/>
          <dgm:animOne val="branch"/>
          <dgm:animLvl val="lvl"/>
        </dgm:presLayoutVars>
      </dgm:prSet>
      <dgm:spPr/>
    </dgm:pt>
    <dgm:pt modelId="{E60F669A-6460-4282-A30B-CAE67A24A1BE}" type="pres">
      <dgm:prSet presAssocID="{B8B03325-568B-4ECC-A56C-71BF11A0ADA2}" presName="thickLine" presStyleLbl="alignNode1" presStyleIdx="0" presStyleCnt="3"/>
      <dgm:spPr/>
    </dgm:pt>
    <dgm:pt modelId="{C5ACBE53-5197-4F76-BFD8-7B1912AA2A4B}" type="pres">
      <dgm:prSet presAssocID="{B8B03325-568B-4ECC-A56C-71BF11A0ADA2}" presName="horz1" presStyleCnt="0"/>
      <dgm:spPr/>
    </dgm:pt>
    <dgm:pt modelId="{5664A10C-B5D4-4FF3-BBF4-BBC28CDE09CE}" type="pres">
      <dgm:prSet presAssocID="{B8B03325-568B-4ECC-A56C-71BF11A0ADA2}" presName="tx1" presStyleLbl="revTx" presStyleIdx="0" presStyleCnt="3"/>
      <dgm:spPr/>
    </dgm:pt>
    <dgm:pt modelId="{5D30FF0D-8E40-4F1C-B018-45777A9F4B86}" type="pres">
      <dgm:prSet presAssocID="{B8B03325-568B-4ECC-A56C-71BF11A0ADA2}" presName="vert1" presStyleCnt="0"/>
      <dgm:spPr/>
    </dgm:pt>
    <dgm:pt modelId="{C0EC2103-7A4F-404C-BBC9-6DF98E711665}" type="pres">
      <dgm:prSet presAssocID="{18A78D09-3107-4338-9263-AA3FBB026CAC}" presName="thickLine" presStyleLbl="alignNode1" presStyleIdx="1" presStyleCnt="3"/>
      <dgm:spPr/>
    </dgm:pt>
    <dgm:pt modelId="{A275F2B8-BAD7-4A34-9DD6-D8F0ACBE503E}" type="pres">
      <dgm:prSet presAssocID="{18A78D09-3107-4338-9263-AA3FBB026CAC}" presName="horz1" presStyleCnt="0"/>
      <dgm:spPr/>
    </dgm:pt>
    <dgm:pt modelId="{03B7BFF7-2DD3-4FC1-A971-F7326B7471E8}" type="pres">
      <dgm:prSet presAssocID="{18A78D09-3107-4338-9263-AA3FBB026CAC}" presName="tx1" presStyleLbl="revTx" presStyleIdx="1" presStyleCnt="3"/>
      <dgm:spPr/>
    </dgm:pt>
    <dgm:pt modelId="{0B71807E-15A1-43C7-B928-FD93A3F3D23B}" type="pres">
      <dgm:prSet presAssocID="{18A78D09-3107-4338-9263-AA3FBB026CAC}" presName="vert1" presStyleCnt="0"/>
      <dgm:spPr/>
    </dgm:pt>
    <dgm:pt modelId="{AEF091C6-90B6-4F0F-8AE5-6ABDF323D896}" type="pres">
      <dgm:prSet presAssocID="{C9CFD621-A1A6-46AE-A5B7-C6C177A3103E}" presName="thickLine" presStyleLbl="alignNode1" presStyleIdx="2" presStyleCnt="3"/>
      <dgm:spPr/>
    </dgm:pt>
    <dgm:pt modelId="{10A5C112-79D2-45CD-B859-CA4ECC306603}" type="pres">
      <dgm:prSet presAssocID="{C9CFD621-A1A6-46AE-A5B7-C6C177A3103E}" presName="horz1" presStyleCnt="0"/>
      <dgm:spPr/>
    </dgm:pt>
    <dgm:pt modelId="{2059530A-B84C-4E7F-88EE-9522090B26CD}" type="pres">
      <dgm:prSet presAssocID="{C9CFD621-A1A6-46AE-A5B7-C6C177A3103E}" presName="tx1" presStyleLbl="revTx" presStyleIdx="2" presStyleCnt="3"/>
      <dgm:spPr/>
    </dgm:pt>
    <dgm:pt modelId="{CA49902A-4C0A-4977-A88E-B277A4BB188C}" type="pres">
      <dgm:prSet presAssocID="{C9CFD621-A1A6-46AE-A5B7-C6C177A3103E}" presName="vert1" presStyleCnt="0"/>
      <dgm:spPr/>
    </dgm:pt>
  </dgm:ptLst>
  <dgm:cxnLst>
    <dgm:cxn modelId="{6DCF440B-5CA4-499A-AA48-DE3C55EE8421}" type="presOf" srcId="{18A78D09-3107-4338-9263-AA3FBB026CAC}" destId="{03B7BFF7-2DD3-4FC1-A971-F7326B7471E8}" srcOrd="0" destOrd="0" presId="urn:microsoft.com/office/officeart/2008/layout/LinedList"/>
    <dgm:cxn modelId="{4ED82016-7FC4-4269-8D02-CC51BDB14F6B}" type="presOf" srcId="{C9CFD621-A1A6-46AE-A5B7-C6C177A3103E}" destId="{2059530A-B84C-4E7F-88EE-9522090B26CD}" srcOrd="0" destOrd="0" presId="urn:microsoft.com/office/officeart/2008/layout/LinedList"/>
    <dgm:cxn modelId="{AB693A21-A5CE-4166-8968-4D34895F1FD0}" type="presOf" srcId="{B8B03325-568B-4ECC-A56C-71BF11A0ADA2}" destId="{5664A10C-B5D4-4FF3-BBF4-BBC28CDE09CE}" srcOrd="0" destOrd="0" presId="urn:microsoft.com/office/officeart/2008/layout/LinedList"/>
    <dgm:cxn modelId="{C9C1D27B-61D9-4EE1-8851-962EB859CFC8}" srcId="{A2887DED-EC59-40D9-9676-55D010CB6419}" destId="{C9CFD621-A1A6-46AE-A5B7-C6C177A3103E}" srcOrd="2" destOrd="0" parTransId="{020177F8-BFE3-47F6-A835-F1BA5AE94F00}" sibTransId="{24D14C8A-5852-4E35-A2A2-59EEEBF00D65}"/>
    <dgm:cxn modelId="{136FA081-F67C-4AEB-8622-7B5DF5812D02}" srcId="{A2887DED-EC59-40D9-9676-55D010CB6419}" destId="{18A78D09-3107-4338-9263-AA3FBB026CAC}" srcOrd="1" destOrd="0" parTransId="{22046A06-A9EA-4405-A0B3-F0A0F4B579E0}" sibTransId="{DDA7F1AF-63D4-4587-8CD1-F13936274826}"/>
    <dgm:cxn modelId="{82913A8D-9385-4EC5-83B4-389D7EEE1928}" type="presOf" srcId="{A2887DED-EC59-40D9-9676-55D010CB6419}" destId="{E0D1B121-4F95-4E0A-9134-3FBE7E388C50}" srcOrd="0" destOrd="0" presId="urn:microsoft.com/office/officeart/2008/layout/LinedList"/>
    <dgm:cxn modelId="{D58FAA8E-D94A-4B00-93B0-F497B85E4FA4}" srcId="{A2887DED-EC59-40D9-9676-55D010CB6419}" destId="{B8B03325-568B-4ECC-A56C-71BF11A0ADA2}" srcOrd="0" destOrd="0" parTransId="{74086BDE-9D94-4040-A879-30B4D55A4FF7}" sibTransId="{2CABF33C-601F-48CB-A95C-51EC5218D67F}"/>
    <dgm:cxn modelId="{B36AA299-188B-4212-B753-84AB35E2918B}" type="presParOf" srcId="{E0D1B121-4F95-4E0A-9134-3FBE7E388C50}" destId="{E60F669A-6460-4282-A30B-CAE67A24A1BE}" srcOrd="0" destOrd="0" presId="urn:microsoft.com/office/officeart/2008/layout/LinedList"/>
    <dgm:cxn modelId="{E3AA70DA-AA85-49B1-9875-6C2B4E40DA09}" type="presParOf" srcId="{E0D1B121-4F95-4E0A-9134-3FBE7E388C50}" destId="{C5ACBE53-5197-4F76-BFD8-7B1912AA2A4B}" srcOrd="1" destOrd="0" presId="urn:microsoft.com/office/officeart/2008/layout/LinedList"/>
    <dgm:cxn modelId="{D9A14095-B183-4044-B700-C242A915DFF1}" type="presParOf" srcId="{C5ACBE53-5197-4F76-BFD8-7B1912AA2A4B}" destId="{5664A10C-B5D4-4FF3-BBF4-BBC28CDE09CE}" srcOrd="0" destOrd="0" presId="urn:microsoft.com/office/officeart/2008/layout/LinedList"/>
    <dgm:cxn modelId="{23ACD9AB-286C-4C9C-B514-EDF2820DCDFD}" type="presParOf" srcId="{C5ACBE53-5197-4F76-BFD8-7B1912AA2A4B}" destId="{5D30FF0D-8E40-4F1C-B018-45777A9F4B86}" srcOrd="1" destOrd="0" presId="urn:microsoft.com/office/officeart/2008/layout/LinedList"/>
    <dgm:cxn modelId="{D50E18A6-E850-4FF6-977E-575399FB23A9}" type="presParOf" srcId="{E0D1B121-4F95-4E0A-9134-3FBE7E388C50}" destId="{C0EC2103-7A4F-404C-BBC9-6DF98E711665}" srcOrd="2" destOrd="0" presId="urn:microsoft.com/office/officeart/2008/layout/LinedList"/>
    <dgm:cxn modelId="{B17B9695-6938-4EFC-AF89-49A7C337B3D7}" type="presParOf" srcId="{E0D1B121-4F95-4E0A-9134-3FBE7E388C50}" destId="{A275F2B8-BAD7-4A34-9DD6-D8F0ACBE503E}" srcOrd="3" destOrd="0" presId="urn:microsoft.com/office/officeart/2008/layout/LinedList"/>
    <dgm:cxn modelId="{C6E44FBB-9748-4780-8B07-09113D4FB20C}" type="presParOf" srcId="{A275F2B8-BAD7-4A34-9DD6-D8F0ACBE503E}" destId="{03B7BFF7-2DD3-4FC1-A971-F7326B7471E8}" srcOrd="0" destOrd="0" presId="urn:microsoft.com/office/officeart/2008/layout/LinedList"/>
    <dgm:cxn modelId="{40D28D68-BE36-4F73-A6D0-88463A206E5A}" type="presParOf" srcId="{A275F2B8-BAD7-4A34-9DD6-D8F0ACBE503E}" destId="{0B71807E-15A1-43C7-B928-FD93A3F3D23B}" srcOrd="1" destOrd="0" presId="urn:microsoft.com/office/officeart/2008/layout/LinedList"/>
    <dgm:cxn modelId="{C2680F0F-094D-4CE9-A4F2-43BB3BF233D5}" type="presParOf" srcId="{E0D1B121-4F95-4E0A-9134-3FBE7E388C50}" destId="{AEF091C6-90B6-4F0F-8AE5-6ABDF323D896}" srcOrd="4" destOrd="0" presId="urn:microsoft.com/office/officeart/2008/layout/LinedList"/>
    <dgm:cxn modelId="{DB8F0531-7C87-4FA0-AD05-2DE3A0091B8D}" type="presParOf" srcId="{E0D1B121-4F95-4E0A-9134-3FBE7E388C50}" destId="{10A5C112-79D2-45CD-B859-CA4ECC306603}" srcOrd="5" destOrd="0" presId="urn:microsoft.com/office/officeart/2008/layout/LinedList"/>
    <dgm:cxn modelId="{0A8B501D-3D48-4A3D-BE0F-8A34F4B44674}" type="presParOf" srcId="{10A5C112-79D2-45CD-B859-CA4ECC306603}" destId="{2059530A-B84C-4E7F-88EE-9522090B26CD}" srcOrd="0" destOrd="0" presId="urn:microsoft.com/office/officeart/2008/layout/LinedList"/>
    <dgm:cxn modelId="{45F109F2-69DA-455C-9EE0-465A73A299C5}" type="presParOf" srcId="{10A5C112-79D2-45CD-B859-CA4ECC306603}" destId="{CA49902A-4C0A-4977-A88E-B277A4BB18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CC1F9D-75B4-4B4A-B894-0E2DCE50F9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DC03D7-3167-47A6-9919-89423DA2E0C6}">
      <dgm:prSet/>
      <dgm:spPr/>
      <dgm:t>
        <a:bodyPr/>
        <a:lstStyle/>
        <a:p>
          <a:pPr>
            <a:lnSpc>
              <a:spcPct val="100000"/>
            </a:lnSpc>
          </a:pPr>
          <a:r>
            <a:rPr lang="en-US" b="0" i="0"/>
            <a:t>Considered a type of crisis intervention that requires individuals who have recently experienced a traumatic event to discuss or process their thoughts and feelings related to the traumatic event, typically within 72 hours</a:t>
          </a:r>
          <a:endParaRPr lang="en-US"/>
        </a:p>
      </dgm:t>
    </dgm:pt>
    <dgm:pt modelId="{D75D2229-271B-4024-BA81-51718D7C671E}" type="parTrans" cxnId="{442FAEB5-A83B-4B4B-97A7-93AB670A14F8}">
      <dgm:prSet/>
      <dgm:spPr/>
      <dgm:t>
        <a:bodyPr/>
        <a:lstStyle/>
        <a:p>
          <a:endParaRPr lang="en-US"/>
        </a:p>
      </dgm:t>
    </dgm:pt>
    <dgm:pt modelId="{99854E2E-9897-4389-B993-A07B63B76956}" type="sibTrans" cxnId="{442FAEB5-A83B-4B4B-97A7-93AB670A14F8}">
      <dgm:prSet/>
      <dgm:spPr/>
      <dgm:t>
        <a:bodyPr/>
        <a:lstStyle/>
        <a:p>
          <a:endParaRPr lang="en-US"/>
        </a:p>
      </dgm:t>
    </dgm:pt>
    <dgm:pt modelId="{0D7AC5C5-6D19-4298-B355-2184B19686B7}">
      <dgm:prSet/>
      <dgm:spPr/>
      <dgm:t>
        <a:bodyPr/>
        <a:lstStyle/>
        <a:p>
          <a:pPr>
            <a:lnSpc>
              <a:spcPct val="100000"/>
            </a:lnSpc>
          </a:pPr>
          <a:r>
            <a:rPr lang="en-US" b="0" i="0"/>
            <a:t>Process: (1) identify the facts; (2) evaluate thoughts and emotions before, during, and after the event; (3) normalize the reaction; (4) discuss how to hope and create a support system </a:t>
          </a:r>
          <a:endParaRPr lang="en-US"/>
        </a:p>
      </dgm:t>
    </dgm:pt>
    <dgm:pt modelId="{001B16B7-9F01-4068-8CC4-55A86212AB99}" type="parTrans" cxnId="{00E979BF-BE06-4F23-9CB7-5D0783249D8D}">
      <dgm:prSet/>
      <dgm:spPr/>
      <dgm:t>
        <a:bodyPr/>
        <a:lstStyle/>
        <a:p>
          <a:endParaRPr lang="en-US"/>
        </a:p>
      </dgm:t>
    </dgm:pt>
    <dgm:pt modelId="{B6072303-18C1-460C-852F-715194BC0CA3}" type="sibTrans" cxnId="{00E979BF-BE06-4F23-9CB7-5D0783249D8D}">
      <dgm:prSet/>
      <dgm:spPr/>
      <dgm:t>
        <a:bodyPr/>
        <a:lstStyle/>
        <a:p>
          <a:endParaRPr lang="en-US"/>
        </a:p>
      </dgm:t>
    </dgm:pt>
    <dgm:pt modelId="{9D4675CF-A7DD-4090-B1E1-FD037243E9A6}">
      <dgm:prSet/>
      <dgm:spPr/>
      <dgm:t>
        <a:bodyPr/>
        <a:lstStyle/>
        <a:p>
          <a:pPr>
            <a:lnSpc>
              <a:spcPct val="100000"/>
            </a:lnSpc>
          </a:pPr>
          <a:r>
            <a:rPr lang="en-US" b="0" i="0"/>
            <a:t>Pro: may allow for faster recovery times</a:t>
          </a:r>
          <a:endParaRPr lang="en-US"/>
        </a:p>
      </dgm:t>
    </dgm:pt>
    <dgm:pt modelId="{851C75B4-EE2F-481D-9A09-44DFE57D7C77}" type="parTrans" cxnId="{BA2FF137-0E45-4715-B757-210A595950E6}">
      <dgm:prSet/>
      <dgm:spPr/>
      <dgm:t>
        <a:bodyPr/>
        <a:lstStyle/>
        <a:p>
          <a:endParaRPr lang="en-US"/>
        </a:p>
      </dgm:t>
    </dgm:pt>
    <dgm:pt modelId="{F1E08490-E9FA-466A-AF60-F2564643EBD9}" type="sibTrans" cxnId="{BA2FF137-0E45-4715-B757-210A595950E6}">
      <dgm:prSet/>
      <dgm:spPr/>
      <dgm:t>
        <a:bodyPr/>
        <a:lstStyle/>
        <a:p>
          <a:endParaRPr lang="en-US"/>
        </a:p>
      </dgm:t>
    </dgm:pt>
    <dgm:pt modelId="{26A04A48-4F93-4CBA-A97C-313C8DC33772}">
      <dgm:prSet/>
      <dgm:spPr/>
      <dgm:t>
        <a:bodyPr/>
        <a:lstStyle/>
        <a:p>
          <a:pPr>
            <a:lnSpc>
              <a:spcPct val="100000"/>
            </a:lnSpc>
          </a:pPr>
          <a:r>
            <a:rPr lang="en-US" b="0" i="0"/>
            <a:t>Cons: doesn’t reduce the amount or severity of symptoms; may cause patients to ruminate on the event and cause the disorder to become worse </a:t>
          </a:r>
          <a:endParaRPr lang="en-US"/>
        </a:p>
      </dgm:t>
    </dgm:pt>
    <dgm:pt modelId="{21A7B179-FF07-44DF-B173-679795289025}" type="parTrans" cxnId="{F3CB5508-D6E8-4EB6-9464-D4ACB08BD806}">
      <dgm:prSet/>
      <dgm:spPr/>
      <dgm:t>
        <a:bodyPr/>
        <a:lstStyle/>
        <a:p>
          <a:endParaRPr lang="en-US"/>
        </a:p>
      </dgm:t>
    </dgm:pt>
    <dgm:pt modelId="{4EAD8E7E-A093-4F7C-8F33-E6CF5B0EA23B}" type="sibTrans" cxnId="{F3CB5508-D6E8-4EB6-9464-D4ACB08BD806}">
      <dgm:prSet/>
      <dgm:spPr/>
      <dgm:t>
        <a:bodyPr/>
        <a:lstStyle/>
        <a:p>
          <a:endParaRPr lang="en-US"/>
        </a:p>
      </dgm:t>
    </dgm:pt>
    <dgm:pt modelId="{332E5234-9586-401B-97EE-7D39A2539A66}" type="pres">
      <dgm:prSet presAssocID="{5ACC1F9D-75B4-4B4A-B894-0E2DCE50F940}" presName="root" presStyleCnt="0">
        <dgm:presLayoutVars>
          <dgm:dir/>
          <dgm:resizeHandles val="exact"/>
        </dgm:presLayoutVars>
      </dgm:prSet>
      <dgm:spPr/>
    </dgm:pt>
    <dgm:pt modelId="{E0B885EC-AA2C-4B5C-9092-E190652F4A42}" type="pres">
      <dgm:prSet presAssocID="{F3DC03D7-3167-47A6-9919-89423DA2E0C6}" presName="compNode" presStyleCnt="0"/>
      <dgm:spPr/>
    </dgm:pt>
    <dgm:pt modelId="{67599B50-0C2B-4E59-BC1C-CD5EA09664AC}" type="pres">
      <dgm:prSet presAssocID="{F3DC03D7-3167-47A6-9919-89423DA2E0C6}" presName="bgRect" presStyleLbl="bgShp" presStyleIdx="0" presStyleCnt="4"/>
      <dgm:spPr/>
    </dgm:pt>
    <dgm:pt modelId="{EC275279-2B8B-4CD3-AD02-C6C37A486FBA}" type="pres">
      <dgm:prSet presAssocID="{F3DC03D7-3167-47A6-9919-89423DA2E0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D9A766E3-8D7F-44E9-A95A-EB1940C94A01}" type="pres">
      <dgm:prSet presAssocID="{F3DC03D7-3167-47A6-9919-89423DA2E0C6}" presName="spaceRect" presStyleCnt="0"/>
      <dgm:spPr/>
    </dgm:pt>
    <dgm:pt modelId="{E11C3C1A-36A5-4104-BFCC-3EDACE24AA9F}" type="pres">
      <dgm:prSet presAssocID="{F3DC03D7-3167-47A6-9919-89423DA2E0C6}" presName="parTx" presStyleLbl="revTx" presStyleIdx="0" presStyleCnt="4">
        <dgm:presLayoutVars>
          <dgm:chMax val="0"/>
          <dgm:chPref val="0"/>
        </dgm:presLayoutVars>
      </dgm:prSet>
      <dgm:spPr/>
    </dgm:pt>
    <dgm:pt modelId="{2A5B5B9B-1837-485B-B903-637BC19D339D}" type="pres">
      <dgm:prSet presAssocID="{99854E2E-9897-4389-B993-A07B63B76956}" presName="sibTrans" presStyleCnt="0"/>
      <dgm:spPr/>
    </dgm:pt>
    <dgm:pt modelId="{12AD53C5-5381-4DD2-A4F9-BFFF0E84B243}" type="pres">
      <dgm:prSet presAssocID="{0D7AC5C5-6D19-4298-B355-2184B19686B7}" presName="compNode" presStyleCnt="0"/>
      <dgm:spPr/>
    </dgm:pt>
    <dgm:pt modelId="{89888083-B8C6-4A52-934A-7220D05707F4}" type="pres">
      <dgm:prSet presAssocID="{0D7AC5C5-6D19-4298-B355-2184B19686B7}" presName="bgRect" presStyleLbl="bgShp" presStyleIdx="1" presStyleCnt="4"/>
      <dgm:spPr/>
    </dgm:pt>
    <dgm:pt modelId="{36041E04-E504-4121-9D41-D67007B38D8F}" type="pres">
      <dgm:prSet presAssocID="{0D7AC5C5-6D19-4298-B355-2184B19686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print"/>
        </a:ext>
      </dgm:extLst>
    </dgm:pt>
    <dgm:pt modelId="{05414D29-4E0F-47CB-98DA-28FA01A0B708}" type="pres">
      <dgm:prSet presAssocID="{0D7AC5C5-6D19-4298-B355-2184B19686B7}" presName="spaceRect" presStyleCnt="0"/>
      <dgm:spPr/>
    </dgm:pt>
    <dgm:pt modelId="{7CB4E7DF-F646-43EA-A437-4D2A6076FF5B}" type="pres">
      <dgm:prSet presAssocID="{0D7AC5C5-6D19-4298-B355-2184B19686B7}" presName="parTx" presStyleLbl="revTx" presStyleIdx="1" presStyleCnt="4">
        <dgm:presLayoutVars>
          <dgm:chMax val="0"/>
          <dgm:chPref val="0"/>
        </dgm:presLayoutVars>
      </dgm:prSet>
      <dgm:spPr/>
    </dgm:pt>
    <dgm:pt modelId="{3A0EF34A-1E12-4D46-9BFC-457DDCE4BAD5}" type="pres">
      <dgm:prSet presAssocID="{B6072303-18C1-460C-852F-715194BC0CA3}" presName="sibTrans" presStyleCnt="0"/>
      <dgm:spPr/>
    </dgm:pt>
    <dgm:pt modelId="{484CBD7B-E2C8-49ED-A347-5F04C56FFC26}" type="pres">
      <dgm:prSet presAssocID="{9D4675CF-A7DD-4090-B1E1-FD037243E9A6}" presName="compNode" presStyleCnt="0"/>
      <dgm:spPr/>
    </dgm:pt>
    <dgm:pt modelId="{8E2DD81D-C85F-4C5F-8793-3DCCDEAA8D08}" type="pres">
      <dgm:prSet presAssocID="{9D4675CF-A7DD-4090-B1E1-FD037243E9A6}" presName="bgRect" presStyleLbl="bgShp" presStyleIdx="2" presStyleCnt="4"/>
      <dgm:spPr/>
    </dgm:pt>
    <dgm:pt modelId="{80E41D76-8B6E-4AAA-82BF-9860BB623603}" type="pres">
      <dgm:prSet presAssocID="{9D4675CF-A7DD-4090-B1E1-FD037243E9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ploy"/>
        </a:ext>
      </dgm:extLst>
    </dgm:pt>
    <dgm:pt modelId="{93BD2CB6-C840-4A45-9345-88260DDC199C}" type="pres">
      <dgm:prSet presAssocID="{9D4675CF-A7DD-4090-B1E1-FD037243E9A6}" presName="spaceRect" presStyleCnt="0"/>
      <dgm:spPr/>
    </dgm:pt>
    <dgm:pt modelId="{AA902B0C-5B19-4753-95E7-FB024771A763}" type="pres">
      <dgm:prSet presAssocID="{9D4675CF-A7DD-4090-B1E1-FD037243E9A6}" presName="parTx" presStyleLbl="revTx" presStyleIdx="2" presStyleCnt="4">
        <dgm:presLayoutVars>
          <dgm:chMax val="0"/>
          <dgm:chPref val="0"/>
        </dgm:presLayoutVars>
      </dgm:prSet>
      <dgm:spPr/>
    </dgm:pt>
    <dgm:pt modelId="{27F34AC6-6E41-4F4E-BFB9-CB4F0A7FFD30}" type="pres">
      <dgm:prSet presAssocID="{F1E08490-E9FA-466A-AF60-F2564643EBD9}" presName="sibTrans" presStyleCnt="0"/>
      <dgm:spPr/>
    </dgm:pt>
    <dgm:pt modelId="{1A70A54E-7051-43D1-B89B-D66917006162}" type="pres">
      <dgm:prSet presAssocID="{26A04A48-4F93-4CBA-A97C-313C8DC33772}" presName="compNode" presStyleCnt="0"/>
      <dgm:spPr/>
    </dgm:pt>
    <dgm:pt modelId="{BDEB22DE-FC0E-4503-9E7B-99295945A217}" type="pres">
      <dgm:prSet presAssocID="{26A04A48-4F93-4CBA-A97C-313C8DC33772}" presName="bgRect" presStyleLbl="bgShp" presStyleIdx="3" presStyleCnt="4"/>
      <dgm:spPr/>
    </dgm:pt>
    <dgm:pt modelId="{BEB0B5DC-E030-42C0-976F-85B4A515488B}" type="pres">
      <dgm:prSet presAssocID="{26A04A48-4F93-4CBA-A97C-313C8DC337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rror"/>
        </a:ext>
      </dgm:extLst>
    </dgm:pt>
    <dgm:pt modelId="{44716113-D096-4DA3-AC87-2C48EF90402F}" type="pres">
      <dgm:prSet presAssocID="{26A04A48-4F93-4CBA-A97C-313C8DC33772}" presName="spaceRect" presStyleCnt="0"/>
      <dgm:spPr/>
    </dgm:pt>
    <dgm:pt modelId="{D183CB6A-7731-45FE-80A9-252F88CADAEE}" type="pres">
      <dgm:prSet presAssocID="{26A04A48-4F93-4CBA-A97C-313C8DC33772}" presName="parTx" presStyleLbl="revTx" presStyleIdx="3" presStyleCnt="4">
        <dgm:presLayoutVars>
          <dgm:chMax val="0"/>
          <dgm:chPref val="0"/>
        </dgm:presLayoutVars>
      </dgm:prSet>
      <dgm:spPr/>
    </dgm:pt>
  </dgm:ptLst>
  <dgm:cxnLst>
    <dgm:cxn modelId="{F3CB5508-D6E8-4EB6-9464-D4ACB08BD806}" srcId="{5ACC1F9D-75B4-4B4A-B894-0E2DCE50F940}" destId="{26A04A48-4F93-4CBA-A97C-313C8DC33772}" srcOrd="3" destOrd="0" parTransId="{21A7B179-FF07-44DF-B173-679795289025}" sibTransId="{4EAD8E7E-A093-4F7C-8F33-E6CF5B0EA23B}"/>
    <dgm:cxn modelId="{7CB7431D-F320-4F10-8710-BC96B274CA87}" type="presOf" srcId="{5ACC1F9D-75B4-4B4A-B894-0E2DCE50F940}" destId="{332E5234-9586-401B-97EE-7D39A2539A66}" srcOrd="0" destOrd="0" presId="urn:microsoft.com/office/officeart/2018/2/layout/IconVerticalSolidList"/>
    <dgm:cxn modelId="{B0949230-EA2D-4A7A-AEA1-3FE486B0450A}" type="presOf" srcId="{26A04A48-4F93-4CBA-A97C-313C8DC33772}" destId="{D183CB6A-7731-45FE-80A9-252F88CADAEE}" srcOrd="0" destOrd="0" presId="urn:microsoft.com/office/officeart/2018/2/layout/IconVerticalSolidList"/>
    <dgm:cxn modelId="{BA2FF137-0E45-4715-B757-210A595950E6}" srcId="{5ACC1F9D-75B4-4B4A-B894-0E2DCE50F940}" destId="{9D4675CF-A7DD-4090-B1E1-FD037243E9A6}" srcOrd="2" destOrd="0" parTransId="{851C75B4-EE2F-481D-9A09-44DFE57D7C77}" sibTransId="{F1E08490-E9FA-466A-AF60-F2564643EBD9}"/>
    <dgm:cxn modelId="{18BEE044-ED4B-46F5-A319-68A1E05AAC35}" type="presOf" srcId="{F3DC03D7-3167-47A6-9919-89423DA2E0C6}" destId="{E11C3C1A-36A5-4104-BFCC-3EDACE24AA9F}" srcOrd="0" destOrd="0" presId="urn:microsoft.com/office/officeart/2018/2/layout/IconVerticalSolidList"/>
    <dgm:cxn modelId="{F65F3366-1DA5-4455-8F2C-21E503FE5D3F}" type="presOf" srcId="{0D7AC5C5-6D19-4298-B355-2184B19686B7}" destId="{7CB4E7DF-F646-43EA-A437-4D2A6076FF5B}" srcOrd="0" destOrd="0" presId="urn:microsoft.com/office/officeart/2018/2/layout/IconVerticalSolidList"/>
    <dgm:cxn modelId="{85AE1649-C78C-47BF-8B8B-31D123FD8037}" type="presOf" srcId="{9D4675CF-A7DD-4090-B1E1-FD037243E9A6}" destId="{AA902B0C-5B19-4753-95E7-FB024771A763}" srcOrd="0" destOrd="0" presId="urn:microsoft.com/office/officeart/2018/2/layout/IconVerticalSolidList"/>
    <dgm:cxn modelId="{442FAEB5-A83B-4B4B-97A7-93AB670A14F8}" srcId="{5ACC1F9D-75B4-4B4A-B894-0E2DCE50F940}" destId="{F3DC03D7-3167-47A6-9919-89423DA2E0C6}" srcOrd="0" destOrd="0" parTransId="{D75D2229-271B-4024-BA81-51718D7C671E}" sibTransId="{99854E2E-9897-4389-B993-A07B63B76956}"/>
    <dgm:cxn modelId="{00E979BF-BE06-4F23-9CB7-5D0783249D8D}" srcId="{5ACC1F9D-75B4-4B4A-B894-0E2DCE50F940}" destId="{0D7AC5C5-6D19-4298-B355-2184B19686B7}" srcOrd="1" destOrd="0" parTransId="{001B16B7-9F01-4068-8CC4-55A86212AB99}" sibTransId="{B6072303-18C1-460C-852F-715194BC0CA3}"/>
    <dgm:cxn modelId="{760B0179-AF3B-42E1-8410-AC2FA0C35DEF}" type="presParOf" srcId="{332E5234-9586-401B-97EE-7D39A2539A66}" destId="{E0B885EC-AA2C-4B5C-9092-E190652F4A42}" srcOrd="0" destOrd="0" presId="urn:microsoft.com/office/officeart/2018/2/layout/IconVerticalSolidList"/>
    <dgm:cxn modelId="{12567AC7-15D2-457B-B858-393EE2EB25F3}" type="presParOf" srcId="{E0B885EC-AA2C-4B5C-9092-E190652F4A42}" destId="{67599B50-0C2B-4E59-BC1C-CD5EA09664AC}" srcOrd="0" destOrd="0" presId="urn:microsoft.com/office/officeart/2018/2/layout/IconVerticalSolidList"/>
    <dgm:cxn modelId="{09B9D04B-1FF3-4DD3-A8D9-50D3033E1F65}" type="presParOf" srcId="{E0B885EC-AA2C-4B5C-9092-E190652F4A42}" destId="{EC275279-2B8B-4CD3-AD02-C6C37A486FBA}" srcOrd="1" destOrd="0" presId="urn:microsoft.com/office/officeart/2018/2/layout/IconVerticalSolidList"/>
    <dgm:cxn modelId="{821C8AC1-B408-47FE-B16A-42FEC26BB3CF}" type="presParOf" srcId="{E0B885EC-AA2C-4B5C-9092-E190652F4A42}" destId="{D9A766E3-8D7F-44E9-A95A-EB1940C94A01}" srcOrd="2" destOrd="0" presId="urn:microsoft.com/office/officeart/2018/2/layout/IconVerticalSolidList"/>
    <dgm:cxn modelId="{3EC38F93-7BAE-4E26-95E2-B6E560ABCACE}" type="presParOf" srcId="{E0B885EC-AA2C-4B5C-9092-E190652F4A42}" destId="{E11C3C1A-36A5-4104-BFCC-3EDACE24AA9F}" srcOrd="3" destOrd="0" presId="urn:microsoft.com/office/officeart/2018/2/layout/IconVerticalSolidList"/>
    <dgm:cxn modelId="{1A355DA2-609F-41A8-83A1-B94E7E45B471}" type="presParOf" srcId="{332E5234-9586-401B-97EE-7D39A2539A66}" destId="{2A5B5B9B-1837-485B-B903-637BC19D339D}" srcOrd="1" destOrd="0" presId="urn:microsoft.com/office/officeart/2018/2/layout/IconVerticalSolidList"/>
    <dgm:cxn modelId="{36560716-5D68-48AD-B1FE-A62DD6CB9499}" type="presParOf" srcId="{332E5234-9586-401B-97EE-7D39A2539A66}" destId="{12AD53C5-5381-4DD2-A4F9-BFFF0E84B243}" srcOrd="2" destOrd="0" presId="urn:microsoft.com/office/officeart/2018/2/layout/IconVerticalSolidList"/>
    <dgm:cxn modelId="{730D9681-9D6C-48A3-813D-C4F212097D38}" type="presParOf" srcId="{12AD53C5-5381-4DD2-A4F9-BFFF0E84B243}" destId="{89888083-B8C6-4A52-934A-7220D05707F4}" srcOrd="0" destOrd="0" presId="urn:microsoft.com/office/officeart/2018/2/layout/IconVerticalSolidList"/>
    <dgm:cxn modelId="{FDCD7CD5-0087-48E0-92BA-325C1BA31FBC}" type="presParOf" srcId="{12AD53C5-5381-4DD2-A4F9-BFFF0E84B243}" destId="{36041E04-E504-4121-9D41-D67007B38D8F}" srcOrd="1" destOrd="0" presId="urn:microsoft.com/office/officeart/2018/2/layout/IconVerticalSolidList"/>
    <dgm:cxn modelId="{55193159-109E-446F-BEC2-407276C1D7B1}" type="presParOf" srcId="{12AD53C5-5381-4DD2-A4F9-BFFF0E84B243}" destId="{05414D29-4E0F-47CB-98DA-28FA01A0B708}" srcOrd="2" destOrd="0" presId="urn:microsoft.com/office/officeart/2018/2/layout/IconVerticalSolidList"/>
    <dgm:cxn modelId="{5B0903D3-A806-485A-ABEC-7C1A40D7EF05}" type="presParOf" srcId="{12AD53C5-5381-4DD2-A4F9-BFFF0E84B243}" destId="{7CB4E7DF-F646-43EA-A437-4D2A6076FF5B}" srcOrd="3" destOrd="0" presId="urn:microsoft.com/office/officeart/2018/2/layout/IconVerticalSolidList"/>
    <dgm:cxn modelId="{DDAD608E-2FB1-4A42-8FFB-37901F277D9C}" type="presParOf" srcId="{332E5234-9586-401B-97EE-7D39A2539A66}" destId="{3A0EF34A-1E12-4D46-9BFC-457DDCE4BAD5}" srcOrd="3" destOrd="0" presId="urn:microsoft.com/office/officeart/2018/2/layout/IconVerticalSolidList"/>
    <dgm:cxn modelId="{CC714A8C-8087-494D-9498-F8E5EC7FBC2A}" type="presParOf" srcId="{332E5234-9586-401B-97EE-7D39A2539A66}" destId="{484CBD7B-E2C8-49ED-A347-5F04C56FFC26}" srcOrd="4" destOrd="0" presId="urn:microsoft.com/office/officeart/2018/2/layout/IconVerticalSolidList"/>
    <dgm:cxn modelId="{19D0E41A-05CC-4C1D-AAB3-FC0932740EEC}" type="presParOf" srcId="{484CBD7B-E2C8-49ED-A347-5F04C56FFC26}" destId="{8E2DD81D-C85F-4C5F-8793-3DCCDEAA8D08}" srcOrd="0" destOrd="0" presId="urn:microsoft.com/office/officeart/2018/2/layout/IconVerticalSolidList"/>
    <dgm:cxn modelId="{B71384F3-34E6-475D-890F-EBA5AC9C0D59}" type="presParOf" srcId="{484CBD7B-E2C8-49ED-A347-5F04C56FFC26}" destId="{80E41D76-8B6E-4AAA-82BF-9860BB623603}" srcOrd="1" destOrd="0" presId="urn:microsoft.com/office/officeart/2018/2/layout/IconVerticalSolidList"/>
    <dgm:cxn modelId="{900319B6-DBAD-4FED-B2B8-ED086A1C0310}" type="presParOf" srcId="{484CBD7B-E2C8-49ED-A347-5F04C56FFC26}" destId="{93BD2CB6-C840-4A45-9345-88260DDC199C}" srcOrd="2" destOrd="0" presId="urn:microsoft.com/office/officeart/2018/2/layout/IconVerticalSolidList"/>
    <dgm:cxn modelId="{E3529B43-A06E-482B-BA57-1A3B12D1F640}" type="presParOf" srcId="{484CBD7B-E2C8-49ED-A347-5F04C56FFC26}" destId="{AA902B0C-5B19-4753-95E7-FB024771A763}" srcOrd="3" destOrd="0" presId="urn:microsoft.com/office/officeart/2018/2/layout/IconVerticalSolidList"/>
    <dgm:cxn modelId="{B34367AE-6D2F-49B4-B7FA-53883B11E2D2}" type="presParOf" srcId="{332E5234-9586-401B-97EE-7D39A2539A66}" destId="{27F34AC6-6E41-4F4E-BFB9-CB4F0A7FFD30}" srcOrd="5" destOrd="0" presId="urn:microsoft.com/office/officeart/2018/2/layout/IconVerticalSolidList"/>
    <dgm:cxn modelId="{A0D4C78F-10FB-45E7-898D-4107A75E94A3}" type="presParOf" srcId="{332E5234-9586-401B-97EE-7D39A2539A66}" destId="{1A70A54E-7051-43D1-B89B-D66917006162}" srcOrd="6" destOrd="0" presId="urn:microsoft.com/office/officeart/2018/2/layout/IconVerticalSolidList"/>
    <dgm:cxn modelId="{601B296F-0C89-4C6C-83D6-062F7A1C9C54}" type="presParOf" srcId="{1A70A54E-7051-43D1-B89B-D66917006162}" destId="{BDEB22DE-FC0E-4503-9E7B-99295945A217}" srcOrd="0" destOrd="0" presId="urn:microsoft.com/office/officeart/2018/2/layout/IconVerticalSolidList"/>
    <dgm:cxn modelId="{3E979B6A-205A-4252-9C06-86DFDD890332}" type="presParOf" srcId="{1A70A54E-7051-43D1-B89B-D66917006162}" destId="{BEB0B5DC-E030-42C0-976F-85B4A515488B}" srcOrd="1" destOrd="0" presId="urn:microsoft.com/office/officeart/2018/2/layout/IconVerticalSolidList"/>
    <dgm:cxn modelId="{B1B05F68-8834-40C6-927A-E20B8E31B823}" type="presParOf" srcId="{1A70A54E-7051-43D1-B89B-D66917006162}" destId="{44716113-D096-4DA3-AC87-2C48EF90402F}" srcOrd="2" destOrd="0" presId="urn:microsoft.com/office/officeart/2018/2/layout/IconVerticalSolidList"/>
    <dgm:cxn modelId="{3940D3B8-C1B8-4687-8811-2417140DDA01}" type="presParOf" srcId="{1A70A54E-7051-43D1-B89B-D66917006162}" destId="{D183CB6A-7731-45FE-80A9-252F88CADA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7C2161-3880-4021-8EDE-95C0A02B0D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06BC7D-5B79-43DB-AC5D-1C2DD26D3FD7}">
      <dgm:prSet/>
      <dgm:spPr/>
      <dgm:t>
        <a:bodyPr/>
        <a:lstStyle/>
        <a:p>
          <a:r>
            <a:rPr lang="en-US" dirty="0"/>
            <a:t>Medication should not be used without any other therapy –( this may be a barrier to individuals who want a ‘quick fix’ and only want medication)</a:t>
          </a:r>
        </a:p>
      </dgm:t>
    </dgm:pt>
    <dgm:pt modelId="{271D2B97-FEB2-485F-A05E-835093DEA39E}" type="parTrans" cxnId="{866584DA-325D-48C3-9D0E-A884DD7DE762}">
      <dgm:prSet/>
      <dgm:spPr/>
      <dgm:t>
        <a:bodyPr/>
        <a:lstStyle/>
        <a:p>
          <a:endParaRPr lang="en-US"/>
        </a:p>
      </dgm:t>
    </dgm:pt>
    <dgm:pt modelId="{7F8A88A2-C8C9-4B0B-BA80-E15CB2BA685D}" type="sibTrans" cxnId="{866584DA-325D-48C3-9D0E-A884DD7DE762}">
      <dgm:prSet/>
      <dgm:spPr/>
      <dgm:t>
        <a:bodyPr/>
        <a:lstStyle/>
        <a:p>
          <a:endParaRPr lang="en-US"/>
        </a:p>
      </dgm:t>
    </dgm:pt>
    <dgm:pt modelId="{11600B37-537D-4C43-855F-09E33484A297}">
      <dgm:prSet/>
      <dgm:spPr/>
      <dgm:t>
        <a:bodyPr/>
        <a:lstStyle/>
        <a:p>
          <a:r>
            <a:rPr lang="en-US"/>
            <a:t>Effective as a second line of treatment </a:t>
          </a:r>
        </a:p>
      </dgm:t>
    </dgm:pt>
    <dgm:pt modelId="{329E66F0-BA0D-4CBF-919C-8571FE51396A}" type="parTrans" cxnId="{9BDDFD46-6047-448F-8CBC-363CBB1B336D}">
      <dgm:prSet/>
      <dgm:spPr/>
      <dgm:t>
        <a:bodyPr/>
        <a:lstStyle/>
        <a:p>
          <a:endParaRPr lang="en-US"/>
        </a:p>
      </dgm:t>
    </dgm:pt>
    <dgm:pt modelId="{1D7EF0CF-F641-4847-B435-7E1BD6B1B31E}" type="sibTrans" cxnId="{9BDDFD46-6047-448F-8CBC-363CBB1B336D}">
      <dgm:prSet/>
      <dgm:spPr/>
      <dgm:t>
        <a:bodyPr/>
        <a:lstStyle/>
        <a:p>
          <a:endParaRPr lang="en-US"/>
        </a:p>
      </dgm:t>
    </dgm:pt>
    <dgm:pt modelId="{A1B4E905-DAA7-4DA2-A676-CFDD55BA26E8}">
      <dgm:prSet/>
      <dgm:spPr/>
      <dgm:t>
        <a:bodyPr/>
        <a:lstStyle/>
        <a:p>
          <a:r>
            <a:rPr lang="en-US"/>
            <a:t>Types of medicine</a:t>
          </a:r>
        </a:p>
      </dgm:t>
    </dgm:pt>
    <dgm:pt modelId="{FE0D9D28-5890-41D0-B920-2CE26E08979A}" type="parTrans" cxnId="{0D90D154-D413-46C4-8607-51A7994BD6FE}">
      <dgm:prSet/>
      <dgm:spPr/>
      <dgm:t>
        <a:bodyPr/>
        <a:lstStyle/>
        <a:p>
          <a:endParaRPr lang="en-US"/>
        </a:p>
      </dgm:t>
    </dgm:pt>
    <dgm:pt modelId="{E123D835-D687-401B-AF76-209BF206DFE6}" type="sibTrans" cxnId="{0D90D154-D413-46C4-8607-51A7994BD6FE}">
      <dgm:prSet/>
      <dgm:spPr/>
      <dgm:t>
        <a:bodyPr/>
        <a:lstStyle/>
        <a:p>
          <a:endParaRPr lang="en-US"/>
        </a:p>
      </dgm:t>
    </dgm:pt>
    <dgm:pt modelId="{E95BDBFE-C7EF-46BE-947B-6D445874CA73}">
      <dgm:prSet/>
      <dgm:spPr/>
      <dgm:t>
        <a:bodyPr/>
        <a:lstStyle/>
        <a:p>
          <a:r>
            <a:rPr lang="en-US"/>
            <a:t>Selective Serotonin Reuptake Inhibitors (SSRIs) </a:t>
          </a:r>
          <a:r>
            <a:rPr lang="en-US">
              <a:sym typeface="Wingdings" panose="05000000000000000000" pitchFamily="2" charset="2"/>
            </a:rPr>
            <a:t></a:t>
          </a:r>
          <a:r>
            <a:rPr lang="en-US"/>
            <a:t> increase the amount of serotonin available to neurotransmitters</a:t>
          </a:r>
        </a:p>
      </dgm:t>
    </dgm:pt>
    <dgm:pt modelId="{0096ECDE-0F2C-4513-B2B3-49D60DC5A8B6}" type="parTrans" cxnId="{63CF4203-69E8-4E4D-AC94-900427736F61}">
      <dgm:prSet/>
      <dgm:spPr/>
      <dgm:t>
        <a:bodyPr/>
        <a:lstStyle/>
        <a:p>
          <a:endParaRPr lang="en-US"/>
        </a:p>
      </dgm:t>
    </dgm:pt>
    <dgm:pt modelId="{1320911C-F263-4DB5-A790-C3ABFDD08B21}" type="sibTrans" cxnId="{63CF4203-69E8-4E4D-AC94-900427736F61}">
      <dgm:prSet/>
      <dgm:spPr/>
      <dgm:t>
        <a:bodyPr/>
        <a:lstStyle/>
        <a:p>
          <a:endParaRPr lang="en-US"/>
        </a:p>
      </dgm:t>
    </dgm:pt>
    <dgm:pt modelId="{D29344E0-98FC-4A16-B251-74A5237D6536}">
      <dgm:prSet/>
      <dgm:spPr/>
      <dgm:t>
        <a:bodyPr/>
        <a:lstStyle/>
        <a:p>
          <a:r>
            <a:rPr lang="en-US"/>
            <a:t>Tricyclic Antidepressants (TCAs) and Monoamine Oxidase Inhibitors (MAOIs) </a:t>
          </a:r>
          <a:r>
            <a:rPr lang="en-US">
              <a:sym typeface="Wingdings" panose="05000000000000000000" pitchFamily="2" charset="2"/>
            </a:rPr>
            <a:t></a:t>
          </a:r>
          <a:r>
            <a:rPr lang="en-US"/>
            <a:t> most effective in those individuals with co-occurring major depressive disorder and those individuals who don’t response to SSRIs</a:t>
          </a:r>
        </a:p>
      </dgm:t>
    </dgm:pt>
    <dgm:pt modelId="{DAE4ED3B-C6E6-4185-A696-DED5CA28A5C3}" type="parTrans" cxnId="{B0D799E9-F583-41FC-9AC1-5FE685F3465E}">
      <dgm:prSet/>
      <dgm:spPr/>
      <dgm:t>
        <a:bodyPr/>
        <a:lstStyle/>
        <a:p>
          <a:endParaRPr lang="en-US"/>
        </a:p>
      </dgm:t>
    </dgm:pt>
    <dgm:pt modelId="{81ED8B98-9F0A-4CD7-AC9B-DD4440292A9B}" type="sibTrans" cxnId="{B0D799E9-F583-41FC-9AC1-5FE685F3465E}">
      <dgm:prSet/>
      <dgm:spPr/>
      <dgm:t>
        <a:bodyPr/>
        <a:lstStyle/>
        <a:p>
          <a:endParaRPr lang="en-US"/>
        </a:p>
      </dgm:t>
    </dgm:pt>
    <dgm:pt modelId="{19B67469-A672-44BF-9521-8CA7CA3AFE76}" type="pres">
      <dgm:prSet presAssocID="{FE7C2161-3880-4021-8EDE-95C0A02B0DC4}" presName="linear" presStyleCnt="0">
        <dgm:presLayoutVars>
          <dgm:animLvl val="lvl"/>
          <dgm:resizeHandles val="exact"/>
        </dgm:presLayoutVars>
      </dgm:prSet>
      <dgm:spPr/>
    </dgm:pt>
    <dgm:pt modelId="{D88335E7-A756-4CDE-814C-773B644196D3}" type="pres">
      <dgm:prSet presAssocID="{3906BC7D-5B79-43DB-AC5D-1C2DD26D3FD7}" presName="parentText" presStyleLbl="node1" presStyleIdx="0" presStyleCnt="3">
        <dgm:presLayoutVars>
          <dgm:chMax val="0"/>
          <dgm:bulletEnabled val="1"/>
        </dgm:presLayoutVars>
      </dgm:prSet>
      <dgm:spPr/>
    </dgm:pt>
    <dgm:pt modelId="{430C80E4-4D47-4698-9C0B-78FF4D89B843}" type="pres">
      <dgm:prSet presAssocID="{7F8A88A2-C8C9-4B0B-BA80-E15CB2BA685D}" presName="spacer" presStyleCnt="0"/>
      <dgm:spPr/>
    </dgm:pt>
    <dgm:pt modelId="{E2593FEB-8C8D-423A-B506-C5AAF135979B}" type="pres">
      <dgm:prSet presAssocID="{11600B37-537D-4C43-855F-09E33484A297}" presName="parentText" presStyleLbl="node1" presStyleIdx="1" presStyleCnt="3">
        <dgm:presLayoutVars>
          <dgm:chMax val="0"/>
          <dgm:bulletEnabled val="1"/>
        </dgm:presLayoutVars>
      </dgm:prSet>
      <dgm:spPr/>
    </dgm:pt>
    <dgm:pt modelId="{2FB8332C-062B-4FF8-AD93-9E4910C94FDF}" type="pres">
      <dgm:prSet presAssocID="{1D7EF0CF-F641-4847-B435-7E1BD6B1B31E}" presName="spacer" presStyleCnt="0"/>
      <dgm:spPr/>
    </dgm:pt>
    <dgm:pt modelId="{28AB741C-803A-4C34-A345-A0D6BECCBA19}" type="pres">
      <dgm:prSet presAssocID="{A1B4E905-DAA7-4DA2-A676-CFDD55BA26E8}" presName="parentText" presStyleLbl="node1" presStyleIdx="2" presStyleCnt="3">
        <dgm:presLayoutVars>
          <dgm:chMax val="0"/>
          <dgm:bulletEnabled val="1"/>
        </dgm:presLayoutVars>
      </dgm:prSet>
      <dgm:spPr/>
    </dgm:pt>
    <dgm:pt modelId="{C454FC0A-25E6-48CC-A178-B020357A9C8A}" type="pres">
      <dgm:prSet presAssocID="{A1B4E905-DAA7-4DA2-A676-CFDD55BA26E8}" presName="childText" presStyleLbl="revTx" presStyleIdx="0" presStyleCnt="1">
        <dgm:presLayoutVars>
          <dgm:bulletEnabled val="1"/>
        </dgm:presLayoutVars>
      </dgm:prSet>
      <dgm:spPr/>
    </dgm:pt>
  </dgm:ptLst>
  <dgm:cxnLst>
    <dgm:cxn modelId="{9507CE00-ECE1-47AE-88D3-AE8E343039FF}" type="presOf" srcId="{A1B4E905-DAA7-4DA2-A676-CFDD55BA26E8}" destId="{28AB741C-803A-4C34-A345-A0D6BECCBA19}" srcOrd="0" destOrd="0" presId="urn:microsoft.com/office/officeart/2005/8/layout/vList2"/>
    <dgm:cxn modelId="{63CF4203-69E8-4E4D-AC94-900427736F61}" srcId="{A1B4E905-DAA7-4DA2-A676-CFDD55BA26E8}" destId="{E95BDBFE-C7EF-46BE-947B-6D445874CA73}" srcOrd="0" destOrd="0" parTransId="{0096ECDE-0F2C-4513-B2B3-49D60DC5A8B6}" sibTransId="{1320911C-F263-4DB5-A790-C3ABFDD08B21}"/>
    <dgm:cxn modelId="{240BD70F-0387-4A4E-9944-55A64B2E0A52}" type="presOf" srcId="{D29344E0-98FC-4A16-B251-74A5237D6536}" destId="{C454FC0A-25E6-48CC-A178-B020357A9C8A}" srcOrd="0" destOrd="1" presId="urn:microsoft.com/office/officeart/2005/8/layout/vList2"/>
    <dgm:cxn modelId="{E7209915-5342-46B4-81F7-786F22ECF0EE}" type="presOf" srcId="{E95BDBFE-C7EF-46BE-947B-6D445874CA73}" destId="{C454FC0A-25E6-48CC-A178-B020357A9C8A}" srcOrd="0" destOrd="0" presId="urn:microsoft.com/office/officeart/2005/8/layout/vList2"/>
    <dgm:cxn modelId="{96911F29-83DB-4D06-8060-3F5F9E164E22}" type="presOf" srcId="{3906BC7D-5B79-43DB-AC5D-1C2DD26D3FD7}" destId="{D88335E7-A756-4CDE-814C-773B644196D3}" srcOrd="0" destOrd="0" presId="urn:microsoft.com/office/officeart/2005/8/layout/vList2"/>
    <dgm:cxn modelId="{1355C93D-F4C2-43B1-AEDA-CA669A50DCA2}" type="presOf" srcId="{11600B37-537D-4C43-855F-09E33484A297}" destId="{E2593FEB-8C8D-423A-B506-C5AAF135979B}" srcOrd="0" destOrd="0" presId="urn:microsoft.com/office/officeart/2005/8/layout/vList2"/>
    <dgm:cxn modelId="{9BDDFD46-6047-448F-8CBC-363CBB1B336D}" srcId="{FE7C2161-3880-4021-8EDE-95C0A02B0DC4}" destId="{11600B37-537D-4C43-855F-09E33484A297}" srcOrd="1" destOrd="0" parTransId="{329E66F0-BA0D-4CBF-919C-8571FE51396A}" sibTransId="{1D7EF0CF-F641-4847-B435-7E1BD6B1B31E}"/>
    <dgm:cxn modelId="{0D90D154-D413-46C4-8607-51A7994BD6FE}" srcId="{FE7C2161-3880-4021-8EDE-95C0A02B0DC4}" destId="{A1B4E905-DAA7-4DA2-A676-CFDD55BA26E8}" srcOrd="2" destOrd="0" parTransId="{FE0D9D28-5890-41D0-B920-2CE26E08979A}" sibTransId="{E123D835-D687-401B-AF76-209BF206DFE6}"/>
    <dgm:cxn modelId="{679CEEA4-1FA1-49EA-A13B-1F2A15384219}" type="presOf" srcId="{FE7C2161-3880-4021-8EDE-95C0A02B0DC4}" destId="{19B67469-A672-44BF-9521-8CA7CA3AFE76}" srcOrd="0" destOrd="0" presId="urn:microsoft.com/office/officeart/2005/8/layout/vList2"/>
    <dgm:cxn modelId="{866584DA-325D-48C3-9D0E-A884DD7DE762}" srcId="{FE7C2161-3880-4021-8EDE-95C0A02B0DC4}" destId="{3906BC7D-5B79-43DB-AC5D-1C2DD26D3FD7}" srcOrd="0" destOrd="0" parTransId="{271D2B97-FEB2-485F-A05E-835093DEA39E}" sibTransId="{7F8A88A2-C8C9-4B0B-BA80-E15CB2BA685D}"/>
    <dgm:cxn modelId="{B0D799E9-F583-41FC-9AC1-5FE685F3465E}" srcId="{A1B4E905-DAA7-4DA2-A676-CFDD55BA26E8}" destId="{D29344E0-98FC-4A16-B251-74A5237D6536}" srcOrd="1" destOrd="0" parTransId="{DAE4ED3B-C6E6-4185-A696-DED5CA28A5C3}" sibTransId="{81ED8B98-9F0A-4CD7-AC9B-DD4440292A9B}"/>
    <dgm:cxn modelId="{35438BC5-7C64-495E-A029-92F2B4E7527A}" type="presParOf" srcId="{19B67469-A672-44BF-9521-8CA7CA3AFE76}" destId="{D88335E7-A756-4CDE-814C-773B644196D3}" srcOrd="0" destOrd="0" presId="urn:microsoft.com/office/officeart/2005/8/layout/vList2"/>
    <dgm:cxn modelId="{D2886B54-105B-4E3D-B918-E49D0B66F0EC}" type="presParOf" srcId="{19B67469-A672-44BF-9521-8CA7CA3AFE76}" destId="{430C80E4-4D47-4698-9C0B-78FF4D89B843}" srcOrd="1" destOrd="0" presId="urn:microsoft.com/office/officeart/2005/8/layout/vList2"/>
    <dgm:cxn modelId="{3C57099D-8CF5-45C0-8A8E-596846803A74}" type="presParOf" srcId="{19B67469-A672-44BF-9521-8CA7CA3AFE76}" destId="{E2593FEB-8C8D-423A-B506-C5AAF135979B}" srcOrd="2" destOrd="0" presId="urn:microsoft.com/office/officeart/2005/8/layout/vList2"/>
    <dgm:cxn modelId="{B40F57A0-A068-4414-A1EB-2C6029CDD7A2}" type="presParOf" srcId="{19B67469-A672-44BF-9521-8CA7CA3AFE76}" destId="{2FB8332C-062B-4FF8-AD93-9E4910C94FDF}" srcOrd="3" destOrd="0" presId="urn:microsoft.com/office/officeart/2005/8/layout/vList2"/>
    <dgm:cxn modelId="{DDFCFDCE-3B74-4A24-A214-6DB66251DB1B}" type="presParOf" srcId="{19B67469-A672-44BF-9521-8CA7CA3AFE76}" destId="{28AB741C-803A-4C34-A345-A0D6BECCBA19}" srcOrd="4" destOrd="0" presId="urn:microsoft.com/office/officeart/2005/8/layout/vList2"/>
    <dgm:cxn modelId="{CC0F2DE7-868D-42B0-A8BE-CC9D23C3FDB0}" type="presParOf" srcId="{19B67469-A672-44BF-9521-8CA7CA3AFE76}" destId="{C454FC0A-25E6-48CC-A178-B020357A9C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6AD5F-83CA-454E-90F9-641ABC2570B7}">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E.g., combat, sexual assault</a:t>
          </a:r>
        </a:p>
      </dsp:txBody>
      <dsp:txXfrm>
        <a:off x="0" y="3166653"/>
        <a:ext cx="6391275" cy="1121940"/>
      </dsp:txXfrm>
    </dsp:sp>
    <dsp:sp modelId="{98FE98CC-C1A0-41BE-9BFF-C7ED44C96A6D}">
      <dsp:nvSpPr>
        <dsp:cNvPr id="0" name=""/>
        <dsp:cNvSpPr/>
      </dsp:nvSpPr>
      <dsp:spPr>
        <a:xfrm>
          <a:off x="0" y="4247040"/>
          <a:ext cx="3195637" cy="95572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Shell Shock </a:t>
          </a:r>
          <a:r>
            <a:rPr lang="en-US" sz="1000" kern="1200">
              <a:sym typeface="Wingdings" panose="05000000000000000000" pitchFamily="2" charset="2"/>
            </a:rPr>
            <a:t></a:t>
          </a:r>
          <a:r>
            <a:rPr lang="en-US" sz="1000" kern="1200"/>
            <a:t> the combat-related trauma experienced by soldiers from World War I </a:t>
          </a:r>
        </a:p>
      </dsp:txBody>
      <dsp:txXfrm>
        <a:off x="0" y="4247040"/>
        <a:ext cx="3195637" cy="955727"/>
      </dsp:txXfrm>
    </dsp:sp>
    <dsp:sp modelId="{66D13D90-5111-47AE-B7FC-DBE1276DB0D4}">
      <dsp:nvSpPr>
        <dsp:cNvPr id="0" name=""/>
        <dsp:cNvSpPr/>
      </dsp:nvSpPr>
      <dsp:spPr>
        <a:xfrm>
          <a:off x="3195637" y="4247040"/>
          <a:ext cx="3195637" cy="955727"/>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t" anchorCtr="0">
          <a:noAutofit/>
        </a:bodyPr>
        <a:lstStyle/>
        <a:p>
          <a:pPr marL="0" lvl="0" indent="0" algn="l" defTabSz="444500">
            <a:lnSpc>
              <a:spcPct val="90000"/>
            </a:lnSpc>
            <a:spcBef>
              <a:spcPct val="0"/>
            </a:spcBef>
            <a:spcAft>
              <a:spcPct val="35000"/>
            </a:spcAft>
            <a:buNone/>
          </a:pPr>
          <a:r>
            <a:rPr lang="en-US" sz="1000" kern="1200"/>
            <a:t>Rape </a:t>
          </a:r>
          <a:r>
            <a:rPr lang="en-US" sz="1000" kern="1200">
              <a:sym typeface="Wingdings" panose="05000000000000000000" pitchFamily="2" charset="2"/>
            </a:rPr>
            <a:t></a:t>
          </a:r>
          <a:r>
            <a:rPr lang="en-US" sz="1000" kern="1200"/>
            <a:t> some heartbreaking statistics from the textbook...</a:t>
          </a:r>
        </a:p>
        <a:p>
          <a:pPr marL="57150" lvl="1" indent="-57150" algn="l" defTabSz="355600">
            <a:lnSpc>
              <a:spcPct val="90000"/>
            </a:lnSpc>
            <a:spcBef>
              <a:spcPct val="0"/>
            </a:spcBef>
            <a:spcAft>
              <a:spcPct val="15000"/>
            </a:spcAft>
            <a:buChar char="•"/>
          </a:pPr>
          <a:r>
            <a:rPr lang="en-US" sz="800" kern="1200"/>
            <a:t>“Occurs in one out of every five women and one in every 71 men”</a:t>
          </a:r>
        </a:p>
        <a:p>
          <a:pPr marL="57150" lvl="1" indent="-57150" algn="l" defTabSz="355600">
            <a:lnSpc>
              <a:spcPct val="90000"/>
            </a:lnSpc>
            <a:spcBef>
              <a:spcPct val="0"/>
            </a:spcBef>
            <a:spcAft>
              <a:spcPct val="15000"/>
            </a:spcAft>
            <a:buChar char="•"/>
          </a:pPr>
          <a:r>
            <a:rPr lang="en-US" sz="800" kern="1200"/>
            <a:t>“Estimated that nearly 81% of female and 35% of male rape victims report both </a:t>
          </a:r>
          <a:r>
            <a:rPr lang="en-US" sz="800" b="1" u="sng" kern="1200"/>
            <a:t>acute stress disorder</a:t>
          </a:r>
          <a:r>
            <a:rPr lang="en-US" sz="800" kern="1200"/>
            <a:t> and </a:t>
          </a:r>
          <a:r>
            <a:rPr lang="en-US" sz="800" b="1" u="sng" kern="1200"/>
            <a:t>posttraumatic stress disorder</a:t>
          </a:r>
          <a:r>
            <a:rPr lang="en-US" sz="800" kern="1200"/>
            <a:t> symptoms”</a:t>
          </a:r>
        </a:p>
      </dsp:txBody>
      <dsp:txXfrm>
        <a:off x="3195637" y="4247040"/>
        <a:ext cx="3195637" cy="955727"/>
      </dsp:txXfrm>
    </dsp:sp>
    <dsp:sp modelId="{3171E001-8757-46D7-B754-9E54F9504B24}">
      <dsp:nvSpPr>
        <dsp:cNvPr id="0" name=""/>
        <dsp:cNvSpPr/>
      </dsp:nvSpPr>
      <dsp:spPr>
        <a:xfrm rot="10800000">
          <a:off x="0" y="2365"/>
          <a:ext cx="6391275" cy="3195452"/>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An event that’s witnessed or experienced firsthand that increases physical or psychological demands on the individual</a:t>
          </a:r>
        </a:p>
      </dsp:txBody>
      <dsp:txXfrm rot="10800000">
        <a:off x="0" y="2365"/>
        <a:ext cx="6391275" cy="2076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80F5A-5A9B-49DA-9673-F374BE61A257}">
      <dsp:nvSpPr>
        <dsp:cNvPr id="0" name=""/>
        <dsp:cNvSpPr/>
      </dsp:nvSpPr>
      <dsp:spPr>
        <a:xfrm>
          <a:off x="0" y="0"/>
          <a:ext cx="7501810" cy="15373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MDMA   4:20 mins   </a:t>
          </a:r>
          <a:r>
            <a:rPr lang="en-US" sz="1600" kern="1200">
              <a:hlinkClick xmlns:r="http://schemas.openxmlformats.org/officeDocument/2006/relationships" r:id="rId1"/>
            </a:rPr>
            <a:t>https://www.youtube.com/watch?v=oNCQWFAC8JM</a:t>
          </a:r>
          <a:endParaRPr lang="en-US" sz="1600" kern="1200"/>
        </a:p>
      </dsp:txBody>
      <dsp:txXfrm>
        <a:off x="45027" y="45027"/>
        <a:ext cx="5912854" cy="1447281"/>
      </dsp:txXfrm>
    </dsp:sp>
    <dsp:sp modelId="{A39B4BDB-017C-4B7D-A255-B69B1B33F458}">
      <dsp:nvSpPr>
        <dsp:cNvPr id="0" name=""/>
        <dsp:cNvSpPr/>
      </dsp:nvSpPr>
      <dsp:spPr>
        <a:xfrm>
          <a:off x="1323848" y="1878965"/>
          <a:ext cx="7501810" cy="15373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Medications 4:45 mins  </a:t>
          </a:r>
          <a:r>
            <a:rPr lang="en-US" sz="1600" kern="1200">
              <a:hlinkClick xmlns:r="http://schemas.openxmlformats.org/officeDocument/2006/relationships" r:id="rId2"/>
            </a:rPr>
            <a:t>https://www.youtube.com/watch?v=EayHk8Qluy0</a:t>
          </a:r>
          <a:endParaRPr lang="en-US" sz="1600" kern="1200"/>
        </a:p>
      </dsp:txBody>
      <dsp:txXfrm>
        <a:off x="1368875" y="1923992"/>
        <a:ext cx="5088639" cy="1447281"/>
      </dsp:txXfrm>
    </dsp:sp>
    <dsp:sp modelId="{FAC41427-AD61-4DA6-8416-78B5C54C99A5}">
      <dsp:nvSpPr>
        <dsp:cNvPr id="0" name=""/>
        <dsp:cNvSpPr/>
      </dsp:nvSpPr>
      <dsp:spPr>
        <a:xfrm>
          <a:off x="6502542" y="1208516"/>
          <a:ext cx="999267" cy="99926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27377" y="1208516"/>
        <a:ext cx="549597" cy="751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FD529-6C50-4095-862C-B0641095D49A}">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22D5266-492C-42F8-8DE2-AD23A39E7995}">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1. Given an example of a stressor you have experienced in your own life. </a:t>
          </a:r>
          <a:endParaRPr lang="en-US" sz="2600" kern="1200"/>
        </a:p>
      </dsp:txBody>
      <dsp:txXfrm>
        <a:off x="536117" y="696288"/>
        <a:ext cx="3970751" cy="2465433"/>
      </dsp:txXfrm>
    </dsp:sp>
    <dsp:sp modelId="{6E490F68-03F1-44E8-B538-688D4D1A315D}">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19B41A4-D45A-473A-A0DE-CFDF2F753393}">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2. Why are the triggers of physical/sexual assault and combat more likely to lead to a trauma-related disorder? </a:t>
          </a:r>
          <a:endParaRPr lang="en-US" sz="2600" kern="1200"/>
        </a:p>
      </dsp:txBody>
      <dsp:txXfrm>
        <a:off x="5576754" y="696288"/>
        <a:ext cx="3970751" cy="2465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F9F28-453E-4596-B4DA-5FDEF96C1E7E}">
      <dsp:nvSpPr>
        <dsp:cNvPr id="0" name=""/>
        <dsp:cNvSpPr/>
      </dsp:nvSpPr>
      <dsp:spPr>
        <a:xfrm>
          <a:off x="0" y="640"/>
          <a:ext cx="6391275"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316DE-2242-4367-B5B5-8C06EA39B492}">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C996D0-8622-421B-A315-3C6BCD9CE8B5}">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44550">
            <a:lnSpc>
              <a:spcPct val="90000"/>
            </a:lnSpc>
            <a:spcBef>
              <a:spcPct val="0"/>
            </a:spcBef>
            <a:spcAft>
              <a:spcPct val="35000"/>
            </a:spcAft>
            <a:buNone/>
          </a:pPr>
          <a:r>
            <a:rPr lang="en-US" sz="1900" b="0" i="0" kern="1200" baseline="0"/>
            <a:t>1. What is the difference in diagnostic criteria for PTSD, Acute Stress Disorder, and Adjustment Disorder? </a:t>
          </a:r>
          <a:endParaRPr lang="en-US" sz="1900" kern="1200"/>
        </a:p>
      </dsp:txBody>
      <dsp:txXfrm>
        <a:off x="1730984" y="640"/>
        <a:ext cx="4660290" cy="1498687"/>
      </dsp:txXfrm>
    </dsp:sp>
    <dsp:sp modelId="{2BE46957-8CDB-4E7C-893A-6ECE3E224827}">
      <dsp:nvSpPr>
        <dsp:cNvPr id="0" name=""/>
        <dsp:cNvSpPr/>
      </dsp:nvSpPr>
      <dsp:spPr>
        <a:xfrm>
          <a:off x="0" y="1873999"/>
          <a:ext cx="6391275" cy="14986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443E9-34CC-406A-8881-7D1C43A77590}">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534AB1-81EF-4582-9821-A86D9DCEDE7E}">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44550">
            <a:lnSpc>
              <a:spcPct val="90000"/>
            </a:lnSpc>
            <a:spcBef>
              <a:spcPct val="0"/>
            </a:spcBef>
            <a:spcAft>
              <a:spcPct val="35000"/>
            </a:spcAft>
            <a:buNone/>
          </a:pPr>
          <a:r>
            <a:rPr lang="en-US" sz="1900" b="0" i="0" kern="1200" baseline="0"/>
            <a:t>2. What are the four categories of symptoms for PTSD? How do these symptoms present in Acute Stress Disorder and Adjustment Disorder? </a:t>
          </a:r>
          <a:endParaRPr lang="en-US" sz="1900" kern="1200"/>
        </a:p>
      </dsp:txBody>
      <dsp:txXfrm>
        <a:off x="1730984" y="1873999"/>
        <a:ext cx="4660290" cy="1498687"/>
      </dsp:txXfrm>
    </dsp:sp>
    <dsp:sp modelId="{E54F8D01-041F-44EB-AB7F-9BE3C115CB43}">
      <dsp:nvSpPr>
        <dsp:cNvPr id="0" name=""/>
        <dsp:cNvSpPr/>
      </dsp:nvSpPr>
      <dsp:spPr>
        <a:xfrm>
          <a:off x="0" y="3747359"/>
          <a:ext cx="6391275" cy="14986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655D2-2F92-45A6-BB90-F790753EF305}">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32C39F-7EA3-48EE-BC9E-952383C80F49}">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44550">
            <a:lnSpc>
              <a:spcPct val="90000"/>
            </a:lnSpc>
            <a:spcBef>
              <a:spcPct val="0"/>
            </a:spcBef>
            <a:spcAft>
              <a:spcPct val="35000"/>
            </a:spcAft>
            <a:buNone/>
          </a:pPr>
          <a:r>
            <a:rPr lang="en-US" sz="1900" b="0" i="0" kern="1200" baseline="0"/>
            <a:t>3. What is prolonged grief disorder? </a:t>
          </a:r>
          <a:endParaRPr lang="en-US" sz="1900" kern="1200"/>
        </a:p>
      </dsp:txBody>
      <dsp:txXfrm>
        <a:off x="1730984" y="3747359"/>
        <a:ext cx="4660290" cy="14986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422BE-DB0B-4309-B7E3-9086DF62E083}">
      <dsp:nvSpPr>
        <dsp:cNvPr id="0" name=""/>
        <dsp:cNvSpPr/>
      </dsp:nvSpPr>
      <dsp:spPr>
        <a:xfrm>
          <a:off x="0" y="2183"/>
          <a:ext cx="6391275" cy="25693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t>1. Compare and contrast the prevalence rates among the trauma and stress-related disorders. </a:t>
          </a:r>
          <a:endParaRPr lang="en-US" sz="3600" kern="1200"/>
        </a:p>
      </dsp:txBody>
      <dsp:txXfrm>
        <a:off x="125424" y="127607"/>
        <a:ext cx="6140427" cy="2318471"/>
      </dsp:txXfrm>
    </dsp:sp>
    <dsp:sp modelId="{0212AA87-BF03-480D-8883-D0DAB1E5EF68}">
      <dsp:nvSpPr>
        <dsp:cNvPr id="0" name=""/>
        <dsp:cNvSpPr/>
      </dsp:nvSpPr>
      <dsp:spPr>
        <a:xfrm>
          <a:off x="0" y="2675183"/>
          <a:ext cx="6391275" cy="256931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t>2. What do we know about the prevalence rate for prolonged grief disorder and why? </a:t>
          </a:r>
          <a:endParaRPr lang="en-US" sz="3600" kern="1200"/>
        </a:p>
      </dsp:txBody>
      <dsp:txXfrm>
        <a:off x="125424" y="2800607"/>
        <a:ext cx="6140427" cy="23184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1686-9CC5-449F-8AA7-0FED209D5519}">
      <dsp:nvSpPr>
        <dsp:cNvPr id="0" name=""/>
        <dsp:cNvSpPr/>
      </dsp:nvSpPr>
      <dsp:spPr>
        <a:xfrm>
          <a:off x="0" y="2183"/>
          <a:ext cx="6391275" cy="25693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t>1. What are the most common comorbidities among trauma and stress-related disorders? </a:t>
          </a:r>
          <a:endParaRPr lang="en-US" sz="3600" kern="1200"/>
        </a:p>
      </dsp:txBody>
      <dsp:txXfrm>
        <a:off x="125424" y="127607"/>
        <a:ext cx="6140427" cy="2318471"/>
      </dsp:txXfrm>
    </dsp:sp>
    <dsp:sp modelId="{7D64A752-4174-4D9E-B3F0-654906C83E5E}">
      <dsp:nvSpPr>
        <dsp:cNvPr id="0" name=""/>
        <dsp:cNvSpPr/>
      </dsp:nvSpPr>
      <dsp:spPr>
        <a:xfrm>
          <a:off x="0" y="2675183"/>
          <a:ext cx="6391275" cy="256931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t>2. Why is it hard to establish comorbidities for acute stress disorder? </a:t>
          </a:r>
          <a:endParaRPr lang="en-US" sz="3600" kern="1200"/>
        </a:p>
      </dsp:txBody>
      <dsp:txXfrm>
        <a:off x="125424" y="2800607"/>
        <a:ext cx="6140427" cy="2318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F3C12-695F-495D-B7C5-A826EA176D1E}">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i="0" kern="1200"/>
            <a:t>Must have symptoms for </a:t>
          </a:r>
          <a:r>
            <a:rPr lang="en-US" sz="2200" b="1" i="0" u="sng" kern="1200"/>
            <a:t>at least one month</a:t>
          </a:r>
          <a:r>
            <a:rPr lang="en-US" sz="2200" b="0" i="0" kern="1200"/>
            <a:t> from among the following </a:t>
          </a:r>
          <a:r>
            <a:rPr lang="en-US" sz="2200" b="1" i="0" u="sng" kern="1200"/>
            <a:t>four categories</a:t>
          </a:r>
          <a:r>
            <a:rPr lang="en-US" sz="2200" b="0" i="0" kern="1200"/>
            <a:t>:</a:t>
          </a:r>
          <a:endParaRPr lang="en-US" sz="2200" kern="1200"/>
        </a:p>
      </dsp:txBody>
      <dsp:txXfrm>
        <a:off x="0" y="3166653"/>
        <a:ext cx="6391275" cy="1121940"/>
      </dsp:txXfrm>
    </dsp:sp>
    <dsp:sp modelId="{D5F16CC1-DC43-41D8-B0B2-00AE6359E217}">
      <dsp:nvSpPr>
        <dsp:cNvPr id="0" name=""/>
        <dsp:cNvSpPr/>
      </dsp:nvSpPr>
      <dsp:spPr>
        <a:xfrm>
          <a:off x="0" y="4247040"/>
          <a:ext cx="1597818" cy="95572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(1) Recurrent Experiences </a:t>
          </a:r>
          <a:r>
            <a:rPr lang="en-US" sz="900" b="0" i="0" kern="1200">
              <a:sym typeface="Wingdings" panose="05000000000000000000" pitchFamily="2" charset="2"/>
            </a:rPr>
            <a:t></a:t>
          </a:r>
          <a:r>
            <a:rPr lang="en-US" sz="900" b="0" i="0" kern="1200"/>
            <a:t> trauma-related flashbacks, nightmares, etc.</a:t>
          </a:r>
          <a:endParaRPr lang="en-US" sz="900" kern="1200"/>
        </a:p>
      </dsp:txBody>
      <dsp:txXfrm>
        <a:off x="0" y="4247040"/>
        <a:ext cx="1597818" cy="955727"/>
      </dsp:txXfrm>
    </dsp:sp>
    <dsp:sp modelId="{7101EE86-8286-41A3-A850-99D965901406}">
      <dsp:nvSpPr>
        <dsp:cNvPr id="0" name=""/>
        <dsp:cNvSpPr/>
      </dsp:nvSpPr>
      <dsp:spPr>
        <a:xfrm>
          <a:off x="1597818" y="4247040"/>
          <a:ext cx="1597818" cy="955727"/>
        </a:xfrm>
        <a:prstGeom prst="rect">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(2) Avoidance </a:t>
          </a:r>
          <a:r>
            <a:rPr lang="en-US" sz="900" b="0" i="0" kern="1200">
              <a:sym typeface="Wingdings" panose="05000000000000000000" pitchFamily="2" charset="2"/>
            </a:rPr>
            <a:t></a:t>
          </a:r>
          <a:r>
            <a:rPr lang="en-US" sz="900" b="0" i="0" kern="1200"/>
            <a:t> when an individual tries to get away from that which can “trigger the memory of the traumatic event” </a:t>
          </a:r>
          <a:endParaRPr lang="en-US" sz="900" kern="1200"/>
        </a:p>
      </dsp:txBody>
      <dsp:txXfrm>
        <a:off x="1597818" y="4247040"/>
        <a:ext cx="1597818" cy="955727"/>
      </dsp:txXfrm>
    </dsp:sp>
    <dsp:sp modelId="{0805FEC8-92D6-4C42-B644-EFB65D72E6F7}">
      <dsp:nvSpPr>
        <dsp:cNvPr id="0" name=""/>
        <dsp:cNvSpPr/>
      </dsp:nvSpPr>
      <dsp:spPr>
        <a:xfrm>
          <a:off x="3195637" y="4247040"/>
          <a:ext cx="1597818" cy="955727"/>
        </a:xfrm>
        <a:prstGeom prst="rect">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(3) Negative Alterations in Cognitions or Mood </a:t>
          </a:r>
          <a:r>
            <a:rPr lang="en-US" sz="900" b="0" i="0" kern="1200">
              <a:sym typeface="Wingdings" panose="05000000000000000000" pitchFamily="2" charset="2"/>
            </a:rPr>
            <a:t></a:t>
          </a:r>
          <a:r>
            <a:rPr lang="en-US" sz="900" b="0" i="0" kern="1200"/>
            <a:t> when an individual struggles to remember an aspect or part of the traumatic event</a:t>
          </a:r>
          <a:endParaRPr lang="en-US" sz="900" kern="1200"/>
        </a:p>
      </dsp:txBody>
      <dsp:txXfrm>
        <a:off x="3195637" y="4247040"/>
        <a:ext cx="1597818" cy="955727"/>
      </dsp:txXfrm>
    </dsp:sp>
    <dsp:sp modelId="{8852CCF2-CDA5-4DEF-BF89-25A9926E5BB5}">
      <dsp:nvSpPr>
        <dsp:cNvPr id="0" name=""/>
        <dsp:cNvSpPr/>
      </dsp:nvSpPr>
      <dsp:spPr>
        <a:xfrm>
          <a:off x="4793456" y="4247040"/>
          <a:ext cx="1597818" cy="955727"/>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(4) Alterations in Arousal and Reactivity </a:t>
          </a:r>
          <a:r>
            <a:rPr lang="en-US" sz="900" b="0" i="0" kern="1200">
              <a:sym typeface="Wingdings" panose="05000000000000000000" pitchFamily="2" charset="2"/>
            </a:rPr>
            <a:t></a:t>
          </a:r>
          <a:r>
            <a:rPr lang="en-US" sz="900" b="0" i="0" kern="1200"/>
            <a:t> individuals may be quick-tempered and aggressive because of a heightened startle response</a:t>
          </a:r>
          <a:endParaRPr lang="en-US" sz="900" kern="1200"/>
        </a:p>
      </dsp:txBody>
      <dsp:txXfrm>
        <a:off x="4793456" y="4247040"/>
        <a:ext cx="1597818" cy="955727"/>
      </dsp:txXfrm>
    </dsp:sp>
    <dsp:sp modelId="{B3E12DE0-A98A-4F17-B862-76BB6979E49C}">
      <dsp:nvSpPr>
        <dsp:cNvPr id="0" name=""/>
        <dsp:cNvSpPr/>
      </dsp:nvSpPr>
      <dsp:spPr>
        <a:xfrm rot="10800000">
          <a:off x="0" y="2365"/>
          <a:ext cx="6391275" cy="3195452"/>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i="0" kern="1200"/>
            <a:t>“The development of physiological, psychological, and emotional symptoms following exposure to a traumatic event” </a:t>
          </a:r>
          <a:endParaRPr lang="en-US" sz="2200" kern="1200"/>
        </a:p>
      </dsp:txBody>
      <dsp:txXfrm rot="10800000">
        <a:off x="0" y="2365"/>
        <a:ext cx="6391275" cy="2076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4B503-4B11-4D5D-8D0C-0298D22E986D}">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a:t>Must experience nine symptoms across </a:t>
          </a:r>
          <a:r>
            <a:rPr lang="en-US" sz="1900" b="1" i="0" u="sng" kern="1200"/>
            <a:t>five categories</a:t>
          </a:r>
          <a:r>
            <a:rPr lang="en-US" sz="1900" b="0" i="0" kern="1200"/>
            <a:t> which must cause significant distress or impairment:</a:t>
          </a:r>
          <a:endParaRPr lang="en-US" sz="1900" kern="1200"/>
        </a:p>
      </dsp:txBody>
      <dsp:txXfrm>
        <a:off x="0" y="3166653"/>
        <a:ext cx="6391275" cy="1121940"/>
      </dsp:txXfrm>
    </dsp:sp>
    <dsp:sp modelId="{F9097A30-2D13-4B48-80CA-D1CA0A6B4C13}">
      <dsp:nvSpPr>
        <dsp:cNvPr id="0" name=""/>
        <dsp:cNvSpPr/>
      </dsp:nvSpPr>
      <dsp:spPr>
        <a:xfrm>
          <a:off x="780" y="4247040"/>
          <a:ext cx="1277942" cy="95572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(1) intrusion symptoms </a:t>
          </a:r>
          <a:r>
            <a:rPr lang="en-US" sz="900" b="0" i="0" kern="1200">
              <a:sym typeface="Wingdings" panose="05000000000000000000" pitchFamily="2" charset="2"/>
            </a:rPr>
            <a:t></a:t>
          </a:r>
          <a:r>
            <a:rPr lang="en-US" sz="900" b="0" i="0" kern="1200"/>
            <a:t> “involuntary and intrusive distressing memories of the trauma or recurrent distressing dreams” </a:t>
          </a:r>
          <a:endParaRPr lang="en-US" sz="900" kern="1200"/>
        </a:p>
      </dsp:txBody>
      <dsp:txXfrm>
        <a:off x="780" y="4247040"/>
        <a:ext cx="1277942" cy="955727"/>
      </dsp:txXfrm>
    </dsp:sp>
    <dsp:sp modelId="{CAE8CF2E-D15B-41FA-A8A3-05D30294E7E9}">
      <dsp:nvSpPr>
        <dsp:cNvPr id="0" name=""/>
        <dsp:cNvSpPr/>
      </dsp:nvSpPr>
      <dsp:spPr>
        <a:xfrm>
          <a:off x="1278723" y="4247040"/>
          <a:ext cx="1277942" cy="955727"/>
        </a:xfrm>
        <a:prstGeom prst="rect">
          <a:avLst/>
        </a:prstGeom>
        <a:solidFill>
          <a:schemeClr val="accent2">
            <a:tint val="40000"/>
            <a:alpha val="90000"/>
            <a:hueOff val="-5151046"/>
            <a:satOff val="265"/>
            <a:lumOff val="14"/>
            <a:alphaOff val="0"/>
          </a:schemeClr>
        </a:solidFill>
        <a:ln w="19050" cap="rnd" cmpd="sng" algn="ctr">
          <a:solidFill>
            <a:schemeClr val="accent2">
              <a:tint val="40000"/>
              <a:alpha val="90000"/>
              <a:hueOff val="-5151046"/>
              <a:satOff val="265"/>
              <a:lumOff val="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(2) negative mood </a:t>
          </a:r>
          <a:r>
            <a:rPr lang="en-US" sz="900" b="0" i="0" kern="1200">
              <a:sym typeface="Wingdings" panose="05000000000000000000" pitchFamily="2" charset="2"/>
            </a:rPr>
            <a:t></a:t>
          </a:r>
          <a:r>
            <a:rPr lang="en-US" sz="900" b="0" i="0" kern="1200"/>
            <a:t> “a persistent inability to experience positive emotions, such as happiness or love” </a:t>
          </a:r>
          <a:endParaRPr lang="en-US" sz="900" kern="1200"/>
        </a:p>
      </dsp:txBody>
      <dsp:txXfrm>
        <a:off x="1278723" y="4247040"/>
        <a:ext cx="1277942" cy="955727"/>
      </dsp:txXfrm>
    </dsp:sp>
    <dsp:sp modelId="{C56B032C-4FD1-4667-B504-21F95188066A}">
      <dsp:nvSpPr>
        <dsp:cNvPr id="0" name=""/>
        <dsp:cNvSpPr/>
      </dsp:nvSpPr>
      <dsp:spPr>
        <a:xfrm>
          <a:off x="2556666" y="4247040"/>
          <a:ext cx="1277942" cy="955727"/>
        </a:xfrm>
        <a:prstGeom prst="rect">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(3) dissociative symptoms </a:t>
          </a:r>
          <a:r>
            <a:rPr lang="en-US" sz="900" b="0" i="0" kern="1200">
              <a:sym typeface="Wingdings" panose="05000000000000000000" pitchFamily="2" charset="2"/>
            </a:rPr>
            <a:t></a:t>
          </a:r>
          <a:r>
            <a:rPr lang="en-US" sz="900" b="0" i="0" kern="1200"/>
            <a:t> “time slowing, seeing oneself from an outsider’s perspective, or being in a daze”</a:t>
          </a:r>
          <a:endParaRPr lang="en-US" sz="900" kern="1200"/>
        </a:p>
      </dsp:txBody>
      <dsp:txXfrm>
        <a:off x="2556666" y="4247040"/>
        <a:ext cx="1277942" cy="955727"/>
      </dsp:txXfrm>
    </dsp:sp>
    <dsp:sp modelId="{F920EC5C-769E-4078-BCE5-D1FB94147289}">
      <dsp:nvSpPr>
        <dsp:cNvPr id="0" name=""/>
        <dsp:cNvSpPr/>
      </dsp:nvSpPr>
      <dsp:spPr>
        <a:xfrm>
          <a:off x="3834608" y="4247040"/>
          <a:ext cx="1277942" cy="955727"/>
        </a:xfrm>
        <a:prstGeom prst="rect">
          <a:avLst/>
        </a:prstGeom>
        <a:solidFill>
          <a:schemeClr val="accent2">
            <a:tint val="40000"/>
            <a:alpha val="90000"/>
            <a:hueOff val="-15453138"/>
            <a:satOff val="796"/>
            <a:lumOff val="41"/>
            <a:alphaOff val="0"/>
          </a:schemeClr>
        </a:solidFill>
        <a:ln w="19050" cap="rnd" cmpd="sng" algn="ctr">
          <a:solidFill>
            <a:schemeClr val="accent2">
              <a:tint val="40000"/>
              <a:alpha val="90000"/>
              <a:hueOff val="-15453138"/>
              <a:satOff val="796"/>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(4) avoidance symptoms </a:t>
          </a:r>
          <a:r>
            <a:rPr lang="en-US" sz="900" b="0" i="0" kern="1200">
              <a:sym typeface="Wingdings" panose="05000000000000000000" pitchFamily="2" charset="2"/>
            </a:rPr>
            <a:t></a:t>
          </a:r>
          <a:r>
            <a:rPr lang="en-US" sz="900" b="0" i="0" kern="1200"/>
            <a:t> “avoidance of memories, thoughts, feelings, people, or places associated with the trauma” </a:t>
          </a:r>
          <a:endParaRPr lang="en-US" sz="900" kern="1200"/>
        </a:p>
      </dsp:txBody>
      <dsp:txXfrm>
        <a:off x="3834608" y="4247040"/>
        <a:ext cx="1277942" cy="955727"/>
      </dsp:txXfrm>
    </dsp:sp>
    <dsp:sp modelId="{579BFA91-2BCA-4E73-AD3C-7FA7E30DF652}">
      <dsp:nvSpPr>
        <dsp:cNvPr id="0" name=""/>
        <dsp:cNvSpPr/>
      </dsp:nvSpPr>
      <dsp:spPr>
        <a:xfrm>
          <a:off x="5112551" y="4247040"/>
          <a:ext cx="1277942" cy="955727"/>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(5) arousal symptoms </a:t>
          </a:r>
          <a:r>
            <a:rPr lang="en-US" sz="900" b="0" i="0" kern="1200">
              <a:sym typeface="Wingdings" panose="05000000000000000000" pitchFamily="2" charset="2"/>
            </a:rPr>
            <a:t></a:t>
          </a:r>
          <a:r>
            <a:rPr lang="en-US" sz="900" b="0" i="0" kern="1200"/>
            <a:t> “difficulty falling or staying asleep, irritable behavior, or problems with concentration”</a:t>
          </a:r>
          <a:endParaRPr lang="en-US" sz="900" kern="1200"/>
        </a:p>
      </dsp:txBody>
      <dsp:txXfrm>
        <a:off x="5112551" y="4247040"/>
        <a:ext cx="1277942" cy="955727"/>
      </dsp:txXfrm>
    </dsp:sp>
    <dsp:sp modelId="{76ABD467-A8CA-4D95-94F2-A6DC07A4BE56}">
      <dsp:nvSpPr>
        <dsp:cNvPr id="0" name=""/>
        <dsp:cNvSpPr/>
      </dsp:nvSpPr>
      <dsp:spPr>
        <a:xfrm rot="10800000">
          <a:off x="0" y="2365"/>
          <a:ext cx="6391275" cy="3195452"/>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a:t>PTSD-like symptoms that occur from </a:t>
          </a:r>
          <a:r>
            <a:rPr lang="en-US" sz="1900" b="1" i="0" u="sng" kern="1200"/>
            <a:t>3 days to 1 month</a:t>
          </a:r>
          <a:r>
            <a:rPr lang="en-US" sz="1900" b="0" i="0" kern="1200"/>
            <a:t> after a traumatic event</a:t>
          </a:r>
          <a:endParaRPr lang="en-US" sz="1900" kern="1200"/>
        </a:p>
      </dsp:txBody>
      <dsp:txXfrm rot="10800000">
        <a:off x="0" y="2365"/>
        <a:ext cx="6391275" cy="2076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AC62-AB14-4EB8-8A75-167E331D2832}">
      <dsp:nvSpPr>
        <dsp:cNvPr id="0" name=""/>
        <dsp:cNvSpPr/>
      </dsp:nvSpPr>
      <dsp:spPr>
        <a:xfrm>
          <a:off x="0" y="703183"/>
          <a:ext cx="5190066" cy="1327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61B84-5176-454F-B7F7-72792792D0D2}">
      <dsp:nvSpPr>
        <dsp:cNvPr id="0" name=""/>
        <dsp:cNvSpPr/>
      </dsp:nvSpPr>
      <dsp:spPr>
        <a:xfrm>
          <a:off x="401550" y="1001857"/>
          <a:ext cx="730805" cy="730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2F296-AF04-4281-9E05-8F07898C0AC9}">
      <dsp:nvSpPr>
        <dsp:cNvPr id="0" name=""/>
        <dsp:cNvSpPr/>
      </dsp:nvSpPr>
      <dsp:spPr>
        <a:xfrm>
          <a:off x="1533906" y="703183"/>
          <a:ext cx="3608225" cy="141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05" tIns="149405" rIns="149405" bIns="149405" numCol="1" spcCol="1270" anchor="ctr" anchorCtr="0">
          <a:noAutofit/>
        </a:bodyPr>
        <a:lstStyle/>
        <a:p>
          <a:pPr marL="0" lvl="0" indent="0" algn="l" defTabSz="622300">
            <a:lnSpc>
              <a:spcPct val="100000"/>
            </a:lnSpc>
            <a:spcBef>
              <a:spcPct val="0"/>
            </a:spcBef>
            <a:spcAft>
              <a:spcPct val="35000"/>
            </a:spcAft>
            <a:buNone/>
          </a:pPr>
          <a:r>
            <a:rPr lang="en-US" sz="1400" kern="1200"/>
            <a:t>Acute Versus Post Traumatic Stress Disorder  6:12 mins   </a:t>
          </a:r>
          <a:r>
            <a:rPr lang="en-US" sz="1400" kern="1200">
              <a:hlinkClick xmlns:r="http://schemas.openxmlformats.org/officeDocument/2006/relationships" r:id="rId3"/>
            </a:rPr>
            <a:t>https://www.youtube.com/watch?v=wD6ZVf8VyLA</a:t>
          </a:r>
          <a:endParaRPr lang="en-US" sz="1400" kern="1200"/>
        </a:p>
      </dsp:txBody>
      <dsp:txXfrm>
        <a:off x="1533906" y="703183"/>
        <a:ext cx="3608225" cy="1411701"/>
      </dsp:txXfrm>
    </dsp:sp>
    <dsp:sp modelId="{149E0ADF-CCFE-4BCE-B3FB-2198B6507938}">
      <dsp:nvSpPr>
        <dsp:cNvPr id="0" name=""/>
        <dsp:cNvSpPr/>
      </dsp:nvSpPr>
      <dsp:spPr>
        <a:xfrm>
          <a:off x="0" y="2457115"/>
          <a:ext cx="5190066" cy="1327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3AA15-59D6-4D25-9EFC-04BDD6B2C720}">
      <dsp:nvSpPr>
        <dsp:cNvPr id="0" name=""/>
        <dsp:cNvSpPr/>
      </dsp:nvSpPr>
      <dsp:spPr>
        <a:xfrm>
          <a:off x="401550" y="2755789"/>
          <a:ext cx="730805" cy="7300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EF798-E314-4E37-97F7-546C97DCB18D}">
      <dsp:nvSpPr>
        <dsp:cNvPr id="0" name=""/>
        <dsp:cNvSpPr/>
      </dsp:nvSpPr>
      <dsp:spPr>
        <a:xfrm>
          <a:off x="1533906" y="2457115"/>
          <a:ext cx="3608225" cy="141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05" tIns="149405" rIns="149405" bIns="149405" numCol="1" spcCol="1270" anchor="ctr" anchorCtr="0">
          <a:noAutofit/>
        </a:bodyPr>
        <a:lstStyle/>
        <a:p>
          <a:pPr marL="0" lvl="0" indent="0" algn="l" defTabSz="622300">
            <a:lnSpc>
              <a:spcPct val="100000"/>
            </a:lnSpc>
            <a:spcBef>
              <a:spcPct val="0"/>
            </a:spcBef>
            <a:spcAft>
              <a:spcPct val="35000"/>
            </a:spcAft>
            <a:buNone/>
          </a:pPr>
          <a:r>
            <a:rPr lang="en-US" sz="1400" kern="1200"/>
            <a:t>Complex PTSD  10 mins  </a:t>
          </a:r>
          <a:r>
            <a:rPr lang="en-US" sz="1400" kern="1200">
              <a:hlinkClick xmlns:r="http://schemas.openxmlformats.org/officeDocument/2006/relationships" r:id="rId6"/>
            </a:rPr>
            <a:t>https://www.youtube.com/watch?v=44hqDT7NNHU</a:t>
          </a:r>
          <a:r>
            <a:rPr lang="en-US" sz="1400" kern="1200"/>
            <a:t> </a:t>
          </a:r>
        </a:p>
      </dsp:txBody>
      <dsp:txXfrm>
        <a:off x="1533906" y="2457115"/>
        <a:ext cx="3608225" cy="1411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94762-8566-43BA-A098-F78492CEB897}">
      <dsp:nvSpPr>
        <dsp:cNvPr id="0" name=""/>
        <dsp:cNvSpPr/>
      </dsp:nvSpPr>
      <dsp:spPr>
        <a:xfrm>
          <a:off x="0" y="3710114"/>
          <a:ext cx="6116795" cy="121774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a:t>Must be classified “with” certain moods/behaviors unless “unspecified”:</a:t>
          </a:r>
          <a:endParaRPr lang="en-US" sz="1500" kern="1200"/>
        </a:p>
      </dsp:txBody>
      <dsp:txXfrm>
        <a:off x="0" y="3710114"/>
        <a:ext cx="6116795" cy="657580"/>
      </dsp:txXfrm>
    </dsp:sp>
    <dsp:sp modelId="{93591DBE-D87A-4338-A88B-5EBCEDC07CC3}">
      <dsp:nvSpPr>
        <dsp:cNvPr id="0" name=""/>
        <dsp:cNvSpPr/>
      </dsp:nvSpPr>
      <dsp:spPr>
        <a:xfrm>
          <a:off x="746" y="4343340"/>
          <a:ext cx="1223060" cy="56016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dirty="0"/>
            <a:t>With depressed mood F43.21</a:t>
          </a:r>
          <a:endParaRPr lang="en-US" sz="900" kern="1200" dirty="0"/>
        </a:p>
      </dsp:txBody>
      <dsp:txXfrm>
        <a:off x="746" y="4343340"/>
        <a:ext cx="1223060" cy="560161"/>
      </dsp:txXfrm>
    </dsp:sp>
    <dsp:sp modelId="{EABA589D-4A5C-48FC-BA84-35836F68DFBD}">
      <dsp:nvSpPr>
        <dsp:cNvPr id="0" name=""/>
        <dsp:cNvSpPr/>
      </dsp:nvSpPr>
      <dsp:spPr>
        <a:xfrm>
          <a:off x="1223807" y="4343340"/>
          <a:ext cx="1223060" cy="560161"/>
        </a:xfrm>
        <a:prstGeom prst="rect">
          <a:avLst/>
        </a:prstGeom>
        <a:solidFill>
          <a:schemeClr val="accent2">
            <a:tint val="40000"/>
            <a:alpha val="90000"/>
            <a:hueOff val="-4120837"/>
            <a:satOff val="212"/>
            <a:lumOff val="11"/>
            <a:alphaOff val="0"/>
          </a:schemeClr>
        </a:solidFill>
        <a:ln w="19050" cap="rnd" cmpd="sng" algn="ctr">
          <a:solidFill>
            <a:schemeClr val="accent2">
              <a:tint val="40000"/>
              <a:alpha val="90000"/>
              <a:hueOff val="-4120837"/>
              <a:satOff val="212"/>
              <a:lumOff val="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dirty="0"/>
            <a:t>With anxiety  F43.22</a:t>
          </a:r>
          <a:endParaRPr lang="en-US" sz="900" kern="1200" dirty="0"/>
        </a:p>
      </dsp:txBody>
      <dsp:txXfrm>
        <a:off x="1223807" y="4343340"/>
        <a:ext cx="1223060" cy="560161"/>
      </dsp:txXfrm>
    </dsp:sp>
    <dsp:sp modelId="{0676E9A7-02E3-4DCA-BECA-3DD2E07F3E23}">
      <dsp:nvSpPr>
        <dsp:cNvPr id="0" name=""/>
        <dsp:cNvSpPr/>
      </dsp:nvSpPr>
      <dsp:spPr>
        <a:xfrm>
          <a:off x="2446867" y="4343340"/>
          <a:ext cx="1223060" cy="560161"/>
        </a:xfrm>
        <a:prstGeom prst="rect">
          <a:avLst/>
        </a:prstGeom>
        <a:solidFill>
          <a:schemeClr val="accent2">
            <a:tint val="40000"/>
            <a:alpha val="90000"/>
            <a:hueOff val="-8241674"/>
            <a:satOff val="424"/>
            <a:lumOff val="22"/>
            <a:alphaOff val="0"/>
          </a:schemeClr>
        </a:solidFill>
        <a:ln w="19050" cap="rnd" cmpd="sng" algn="ctr">
          <a:solidFill>
            <a:schemeClr val="accent2">
              <a:tint val="40000"/>
              <a:alpha val="90000"/>
              <a:hueOff val="-8241674"/>
              <a:satOff val="424"/>
              <a:lumOff val="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dirty="0"/>
            <a:t>With mixed anxiety and depressed mood  F43.23</a:t>
          </a:r>
          <a:endParaRPr lang="en-US" sz="900" kern="1200" dirty="0"/>
        </a:p>
      </dsp:txBody>
      <dsp:txXfrm>
        <a:off x="2446867" y="4343340"/>
        <a:ext cx="1223060" cy="560161"/>
      </dsp:txXfrm>
    </dsp:sp>
    <dsp:sp modelId="{C0B80351-5FAF-4228-A5CC-382CFD03CE11}">
      <dsp:nvSpPr>
        <dsp:cNvPr id="0" name=""/>
        <dsp:cNvSpPr/>
      </dsp:nvSpPr>
      <dsp:spPr>
        <a:xfrm>
          <a:off x="3669927" y="4343340"/>
          <a:ext cx="1223060" cy="560161"/>
        </a:xfrm>
        <a:prstGeom prst="rect">
          <a:avLst/>
        </a:prstGeom>
        <a:solidFill>
          <a:schemeClr val="accent2">
            <a:tint val="40000"/>
            <a:alpha val="90000"/>
            <a:hueOff val="-12362511"/>
            <a:satOff val="637"/>
            <a:lumOff val="33"/>
            <a:alphaOff val="0"/>
          </a:schemeClr>
        </a:solidFill>
        <a:ln w="19050" cap="rnd" cmpd="sng" algn="ctr">
          <a:solidFill>
            <a:schemeClr val="accent2">
              <a:tint val="40000"/>
              <a:alpha val="90000"/>
              <a:hueOff val="-12362511"/>
              <a:satOff val="637"/>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dirty="0"/>
            <a:t>With disturbance of conduct  F43.24</a:t>
          </a:r>
          <a:endParaRPr lang="en-US" sz="900" kern="1200" dirty="0"/>
        </a:p>
      </dsp:txBody>
      <dsp:txXfrm>
        <a:off x="3669927" y="4343340"/>
        <a:ext cx="1223060" cy="560161"/>
      </dsp:txXfrm>
    </dsp:sp>
    <dsp:sp modelId="{A99E00C2-4F87-4E1B-B9D4-A9BF42698A69}">
      <dsp:nvSpPr>
        <dsp:cNvPr id="0" name=""/>
        <dsp:cNvSpPr/>
      </dsp:nvSpPr>
      <dsp:spPr>
        <a:xfrm>
          <a:off x="4892987" y="4343340"/>
          <a:ext cx="1223060" cy="560161"/>
        </a:xfrm>
        <a:prstGeom prst="rect">
          <a:avLst/>
        </a:prstGeom>
        <a:solidFill>
          <a:schemeClr val="accent2">
            <a:tint val="40000"/>
            <a:alpha val="90000"/>
            <a:hueOff val="-16483348"/>
            <a:satOff val="849"/>
            <a:lumOff val="44"/>
            <a:alphaOff val="0"/>
          </a:schemeClr>
        </a:solidFill>
        <a:ln w="19050" cap="rnd" cmpd="sng" algn="ctr">
          <a:solidFill>
            <a:schemeClr val="accent2">
              <a:tint val="40000"/>
              <a:alpha val="90000"/>
              <a:hueOff val="-16483348"/>
              <a:satOff val="849"/>
              <a:lumOff val="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dirty="0"/>
            <a:t>With mixed disturbance of emotions and conduct  F43.25</a:t>
          </a:r>
          <a:endParaRPr lang="en-US" sz="900" kern="1200" dirty="0"/>
        </a:p>
      </dsp:txBody>
      <dsp:txXfrm>
        <a:off x="4892987" y="4343340"/>
        <a:ext cx="1223060" cy="560161"/>
      </dsp:txXfrm>
    </dsp:sp>
    <dsp:sp modelId="{811114EC-D460-415E-A606-61BFCED27F2A}">
      <dsp:nvSpPr>
        <dsp:cNvPr id="0" name=""/>
        <dsp:cNvSpPr/>
      </dsp:nvSpPr>
      <dsp:spPr>
        <a:xfrm rot="10800000">
          <a:off x="0" y="1855492"/>
          <a:ext cx="6116795" cy="1872887"/>
        </a:xfrm>
        <a:prstGeom prst="upArrowCallou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a:t>Less intense than PTSD and ASD</a:t>
          </a:r>
          <a:endParaRPr lang="en-US" sz="1500" kern="1200"/>
        </a:p>
      </dsp:txBody>
      <dsp:txXfrm rot="10800000">
        <a:off x="0" y="1855492"/>
        <a:ext cx="6116795" cy="1216946"/>
      </dsp:txXfrm>
    </dsp:sp>
    <dsp:sp modelId="{B32F5749-46B0-48D0-83DC-C564B3DF7021}">
      <dsp:nvSpPr>
        <dsp:cNvPr id="0" name=""/>
        <dsp:cNvSpPr/>
      </dsp:nvSpPr>
      <dsp:spPr>
        <a:xfrm rot="10800000">
          <a:off x="0" y="871"/>
          <a:ext cx="6116795" cy="1872887"/>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a:t>Symptoms occur </a:t>
          </a:r>
          <a:r>
            <a:rPr lang="en-US" sz="1500" b="1" i="0" u="sng" kern="1200"/>
            <a:t>within 3 months</a:t>
          </a:r>
          <a:r>
            <a:rPr lang="en-US" sz="1500" b="0" i="0" kern="1200"/>
            <a:t> of an identifiable stressor and cause significant distress and impairment </a:t>
          </a:r>
          <a:endParaRPr lang="en-US" sz="1500" kern="1200"/>
        </a:p>
      </dsp:txBody>
      <dsp:txXfrm rot="-10800000">
        <a:off x="0" y="871"/>
        <a:ext cx="6116795" cy="657383"/>
      </dsp:txXfrm>
    </dsp:sp>
    <dsp:sp modelId="{915CBD5B-0CA1-4B1C-8E4B-0A5594C42543}">
      <dsp:nvSpPr>
        <dsp:cNvPr id="0" name=""/>
        <dsp:cNvSpPr/>
      </dsp:nvSpPr>
      <dsp:spPr>
        <a:xfrm>
          <a:off x="0" y="658254"/>
          <a:ext cx="6116795" cy="559993"/>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0" i="0" kern="1200"/>
            <a:t>Sometimes, abnormally extreme grief can count as an adjustment disorder.</a:t>
          </a:r>
          <a:endParaRPr lang="en-US" sz="900" kern="1200"/>
        </a:p>
      </dsp:txBody>
      <dsp:txXfrm>
        <a:off x="0" y="658254"/>
        <a:ext cx="6116795" cy="559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12E3C-FB62-423D-A50D-8BBEA2ABFA32}">
      <dsp:nvSpPr>
        <dsp:cNvPr id="0" name=""/>
        <dsp:cNvSpPr/>
      </dsp:nvSpPr>
      <dsp:spPr>
        <a:xfrm>
          <a:off x="0" y="0"/>
          <a:ext cx="8181575" cy="138890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Symptoms must be met independently of other psychological condition, e.g., must not be comorbid with MDD</a:t>
          </a:r>
        </a:p>
      </dsp:txBody>
      <dsp:txXfrm>
        <a:off x="40680" y="40680"/>
        <a:ext cx="6746030" cy="1307547"/>
      </dsp:txXfrm>
    </dsp:sp>
    <dsp:sp modelId="{F032BD24-1108-4443-87BE-0486D96674CF}">
      <dsp:nvSpPr>
        <dsp:cNvPr id="0" name=""/>
        <dsp:cNvSpPr/>
      </dsp:nvSpPr>
      <dsp:spPr>
        <a:xfrm>
          <a:off x="1443807" y="1697553"/>
          <a:ext cx="8181575" cy="138890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High comorbidity with other medical conditions as individual processes the impact on their health and life</a:t>
          </a:r>
          <a:endParaRPr lang="en-US" sz="2400" kern="1200" dirty="0"/>
        </a:p>
      </dsp:txBody>
      <dsp:txXfrm>
        <a:off x="1484487" y="1738233"/>
        <a:ext cx="5753618" cy="1307547"/>
      </dsp:txXfrm>
    </dsp:sp>
    <dsp:sp modelId="{DD1B2F59-4EBF-4DC0-A2C8-5C4306B55F45}">
      <dsp:nvSpPr>
        <dsp:cNvPr id="0" name=""/>
        <dsp:cNvSpPr/>
      </dsp:nvSpPr>
      <dsp:spPr>
        <a:xfrm>
          <a:off x="7278785" y="1091835"/>
          <a:ext cx="902789" cy="902789"/>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81913" y="1091835"/>
        <a:ext cx="496533" cy="6793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669A-6460-4282-A30B-CAE67A24A1BE}">
      <dsp:nvSpPr>
        <dsp:cNvPr id="0" name=""/>
        <dsp:cNvSpPr/>
      </dsp:nvSpPr>
      <dsp:spPr>
        <a:xfrm>
          <a:off x="0" y="2561"/>
          <a:ext cx="6391275"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4A10C-B5D4-4FF3-BBF4-BBC28CDE09CE}">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May be due to differences in the interpretation of events between cultures</a:t>
          </a:r>
          <a:endParaRPr lang="en-US" sz="2200" kern="1200"/>
        </a:p>
      </dsp:txBody>
      <dsp:txXfrm>
        <a:off x="0" y="2561"/>
        <a:ext cx="6391275" cy="1747187"/>
      </dsp:txXfrm>
    </dsp:sp>
    <dsp:sp modelId="{C0EC2103-7A4F-404C-BBC9-6DF98E711665}">
      <dsp:nvSpPr>
        <dsp:cNvPr id="0" name=""/>
        <dsp:cNvSpPr/>
      </dsp:nvSpPr>
      <dsp:spPr>
        <a:xfrm>
          <a:off x="0" y="1749749"/>
          <a:ext cx="6391275"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7BFF7-2DD3-4FC1-A971-F7326B7471E8}">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Hispanic groups experience the most traumatic symptoms across the board </a:t>
          </a:r>
          <a:endParaRPr lang="en-US" sz="2200" kern="1200"/>
        </a:p>
      </dsp:txBody>
      <dsp:txXfrm>
        <a:off x="0" y="1749749"/>
        <a:ext cx="6391275" cy="1747187"/>
      </dsp:txXfrm>
    </dsp:sp>
    <dsp:sp modelId="{AEF091C6-90B6-4F0F-8AE5-6ABDF323D896}">
      <dsp:nvSpPr>
        <dsp:cNvPr id="0" name=""/>
        <dsp:cNvSpPr/>
      </dsp:nvSpPr>
      <dsp:spPr>
        <a:xfrm>
          <a:off x="0" y="3496937"/>
          <a:ext cx="6391275"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9530A-B84C-4E7F-88EE-9522090B26CD}">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More prevalent in females than males (possibly because of stigmas against getting treatment and because of females’ greater likelihood of exposure to traumatic experiences)</a:t>
          </a:r>
          <a:endParaRPr lang="en-US" sz="2200" kern="1200"/>
        </a:p>
      </dsp:txBody>
      <dsp:txXfrm>
        <a:off x="0" y="3496937"/>
        <a:ext cx="6391275" cy="17471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99B50-0C2B-4E59-BC1C-CD5EA09664AC}">
      <dsp:nvSpPr>
        <dsp:cNvPr id="0" name=""/>
        <dsp:cNvSpPr/>
      </dsp:nvSpPr>
      <dsp:spPr>
        <a:xfrm>
          <a:off x="0" y="3084"/>
          <a:ext cx="8825659" cy="6209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75279-2B8B-4CD3-AD02-C6C37A486FBA}">
      <dsp:nvSpPr>
        <dsp:cNvPr id="0" name=""/>
        <dsp:cNvSpPr/>
      </dsp:nvSpPr>
      <dsp:spPr>
        <a:xfrm>
          <a:off x="187823" y="142788"/>
          <a:ext cx="341831" cy="3414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C3C1A-36A5-4104-BFCC-3EDACE24AA9F}">
      <dsp:nvSpPr>
        <dsp:cNvPr id="0" name=""/>
        <dsp:cNvSpPr/>
      </dsp:nvSpPr>
      <dsp:spPr>
        <a:xfrm>
          <a:off x="717479" y="3084"/>
          <a:ext cx="8054400" cy="71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980" tIns="75980" rIns="75980" bIns="75980" numCol="1" spcCol="1270" anchor="ctr" anchorCtr="0">
          <a:noAutofit/>
        </a:bodyPr>
        <a:lstStyle/>
        <a:p>
          <a:pPr marL="0" lvl="0" indent="0" algn="l" defTabSz="622300">
            <a:lnSpc>
              <a:spcPct val="100000"/>
            </a:lnSpc>
            <a:spcBef>
              <a:spcPct val="0"/>
            </a:spcBef>
            <a:spcAft>
              <a:spcPct val="35000"/>
            </a:spcAft>
            <a:buNone/>
          </a:pPr>
          <a:r>
            <a:rPr lang="en-US" sz="1400" b="0" i="0" kern="1200"/>
            <a:t>Considered a type of crisis intervention that requires individuals who have recently experienced a traumatic event to discuss or process their thoughts and feelings related to the traumatic event, typically within 72 hours</a:t>
          </a:r>
          <a:endParaRPr lang="en-US" sz="1400" kern="1200"/>
        </a:p>
      </dsp:txBody>
      <dsp:txXfrm>
        <a:off x="717479" y="3084"/>
        <a:ext cx="8054400" cy="717922"/>
      </dsp:txXfrm>
    </dsp:sp>
    <dsp:sp modelId="{89888083-B8C6-4A52-934A-7220D05707F4}">
      <dsp:nvSpPr>
        <dsp:cNvPr id="0" name=""/>
        <dsp:cNvSpPr/>
      </dsp:nvSpPr>
      <dsp:spPr>
        <a:xfrm>
          <a:off x="0" y="900487"/>
          <a:ext cx="8825659" cy="6209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41E04-E504-4121-9D41-D67007B38D8F}">
      <dsp:nvSpPr>
        <dsp:cNvPr id="0" name=""/>
        <dsp:cNvSpPr/>
      </dsp:nvSpPr>
      <dsp:spPr>
        <a:xfrm>
          <a:off x="187823" y="1040191"/>
          <a:ext cx="341831" cy="3414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4E7DF-F646-43EA-A437-4D2A6076FF5B}">
      <dsp:nvSpPr>
        <dsp:cNvPr id="0" name=""/>
        <dsp:cNvSpPr/>
      </dsp:nvSpPr>
      <dsp:spPr>
        <a:xfrm>
          <a:off x="717479" y="900487"/>
          <a:ext cx="8054400" cy="71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980" tIns="75980" rIns="75980" bIns="75980" numCol="1" spcCol="1270" anchor="ctr" anchorCtr="0">
          <a:noAutofit/>
        </a:bodyPr>
        <a:lstStyle/>
        <a:p>
          <a:pPr marL="0" lvl="0" indent="0" algn="l" defTabSz="622300">
            <a:lnSpc>
              <a:spcPct val="100000"/>
            </a:lnSpc>
            <a:spcBef>
              <a:spcPct val="0"/>
            </a:spcBef>
            <a:spcAft>
              <a:spcPct val="35000"/>
            </a:spcAft>
            <a:buNone/>
          </a:pPr>
          <a:r>
            <a:rPr lang="en-US" sz="1400" b="0" i="0" kern="1200"/>
            <a:t>Process: (1) identify the facts; (2) evaluate thoughts and emotions before, during, and after the event; (3) normalize the reaction; (4) discuss how to hope and create a support system </a:t>
          </a:r>
          <a:endParaRPr lang="en-US" sz="1400" kern="1200"/>
        </a:p>
      </dsp:txBody>
      <dsp:txXfrm>
        <a:off x="717479" y="900487"/>
        <a:ext cx="8054400" cy="717922"/>
      </dsp:txXfrm>
    </dsp:sp>
    <dsp:sp modelId="{8E2DD81D-C85F-4C5F-8793-3DCCDEAA8D08}">
      <dsp:nvSpPr>
        <dsp:cNvPr id="0" name=""/>
        <dsp:cNvSpPr/>
      </dsp:nvSpPr>
      <dsp:spPr>
        <a:xfrm>
          <a:off x="0" y="1797890"/>
          <a:ext cx="8825659" cy="6209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41D76-8B6E-4AAA-82BF-9860BB623603}">
      <dsp:nvSpPr>
        <dsp:cNvPr id="0" name=""/>
        <dsp:cNvSpPr/>
      </dsp:nvSpPr>
      <dsp:spPr>
        <a:xfrm>
          <a:off x="187823" y="1937594"/>
          <a:ext cx="341831" cy="3414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02B0C-5B19-4753-95E7-FB024771A763}">
      <dsp:nvSpPr>
        <dsp:cNvPr id="0" name=""/>
        <dsp:cNvSpPr/>
      </dsp:nvSpPr>
      <dsp:spPr>
        <a:xfrm>
          <a:off x="717479" y="1797890"/>
          <a:ext cx="8054400" cy="71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980" tIns="75980" rIns="75980" bIns="75980" numCol="1" spcCol="1270" anchor="ctr" anchorCtr="0">
          <a:noAutofit/>
        </a:bodyPr>
        <a:lstStyle/>
        <a:p>
          <a:pPr marL="0" lvl="0" indent="0" algn="l" defTabSz="622300">
            <a:lnSpc>
              <a:spcPct val="100000"/>
            </a:lnSpc>
            <a:spcBef>
              <a:spcPct val="0"/>
            </a:spcBef>
            <a:spcAft>
              <a:spcPct val="35000"/>
            </a:spcAft>
            <a:buNone/>
          </a:pPr>
          <a:r>
            <a:rPr lang="en-US" sz="1400" b="0" i="0" kern="1200"/>
            <a:t>Pro: may allow for faster recovery times</a:t>
          </a:r>
          <a:endParaRPr lang="en-US" sz="1400" kern="1200"/>
        </a:p>
      </dsp:txBody>
      <dsp:txXfrm>
        <a:off x="717479" y="1797890"/>
        <a:ext cx="8054400" cy="717922"/>
      </dsp:txXfrm>
    </dsp:sp>
    <dsp:sp modelId="{BDEB22DE-FC0E-4503-9E7B-99295945A217}">
      <dsp:nvSpPr>
        <dsp:cNvPr id="0" name=""/>
        <dsp:cNvSpPr/>
      </dsp:nvSpPr>
      <dsp:spPr>
        <a:xfrm>
          <a:off x="0" y="2695293"/>
          <a:ext cx="8825659" cy="6209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0B5DC-E030-42C0-976F-85B4A515488B}">
      <dsp:nvSpPr>
        <dsp:cNvPr id="0" name=""/>
        <dsp:cNvSpPr/>
      </dsp:nvSpPr>
      <dsp:spPr>
        <a:xfrm>
          <a:off x="187823" y="2834996"/>
          <a:ext cx="341831" cy="3414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3CB6A-7731-45FE-80A9-252F88CADAEE}">
      <dsp:nvSpPr>
        <dsp:cNvPr id="0" name=""/>
        <dsp:cNvSpPr/>
      </dsp:nvSpPr>
      <dsp:spPr>
        <a:xfrm>
          <a:off x="717479" y="2695293"/>
          <a:ext cx="8054400" cy="71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980" tIns="75980" rIns="75980" bIns="75980" numCol="1" spcCol="1270" anchor="ctr" anchorCtr="0">
          <a:noAutofit/>
        </a:bodyPr>
        <a:lstStyle/>
        <a:p>
          <a:pPr marL="0" lvl="0" indent="0" algn="l" defTabSz="622300">
            <a:lnSpc>
              <a:spcPct val="100000"/>
            </a:lnSpc>
            <a:spcBef>
              <a:spcPct val="0"/>
            </a:spcBef>
            <a:spcAft>
              <a:spcPct val="35000"/>
            </a:spcAft>
            <a:buNone/>
          </a:pPr>
          <a:r>
            <a:rPr lang="en-US" sz="1400" b="0" i="0" kern="1200"/>
            <a:t>Cons: doesn’t reduce the amount or severity of symptoms; may cause patients to ruminate on the event and cause the disorder to become worse </a:t>
          </a:r>
          <a:endParaRPr lang="en-US" sz="1400" kern="1200"/>
        </a:p>
      </dsp:txBody>
      <dsp:txXfrm>
        <a:off x="717479" y="2695293"/>
        <a:ext cx="8054400" cy="717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335E7-A756-4CDE-814C-773B644196D3}">
      <dsp:nvSpPr>
        <dsp:cNvPr id="0" name=""/>
        <dsp:cNvSpPr/>
      </dsp:nvSpPr>
      <dsp:spPr>
        <a:xfrm>
          <a:off x="0" y="156443"/>
          <a:ext cx="6391275" cy="1123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Medication should not be used without any other therapy –( this may be a barrier to individuals who want a ‘quick fix’ and only want medication)</a:t>
          </a:r>
        </a:p>
      </dsp:txBody>
      <dsp:txXfrm>
        <a:off x="54830" y="211273"/>
        <a:ext cx="6281615" cy="1013540"/>
      </dsp:txXfrm>
    </dsp:sp>
    <dsp:sp modelId="{E2593FEB-8C8D-423A-B506-C5AAF135979B}">
      <dsp:nvSpPr>
        <dsp:cNvPr id="0" name=""/>
        <dsp:cNvSpPr/>
      </dsp:nvSpPr>
      <dsp:spPr>
        <a:xfrm>
          <a:off x="0" y="1337243"/>
          <a:ext cx="6391275" cy="112320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Effective as a second line of treatment </a:t>
          </a:r>
        </a:p>
      </dsp:txBody>
      <dsp:txXfrm>
        <a:off x="54830" y="1392073"/>
        <a:ext cx="6281615" cy="1013540"/>
      </dsp:txXfrm>
    </dsp:sp>
    <dsp:sp modelId="{28AB741C-803A-4C34-A345-A0D6BECCBA19}">
      <dsp:nvSpPr>
        <dsp:cNvPr id="0" name=""/>
        <dsp:cNvSpPr/>
      </dsp:nvSpPr>
      <dsp:spPr>
        <a:xfrm>
          <a:off x="0" y="2518043"/>
          <a:ext cx="6391275" cy="11232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Types of medicine</a:t>
          </a:r>
        </a:p>
      </dsp:txBody>
      <dsp:txXfrm>
        <a:off x="54830" y="2572873"/>
        <a:ext cx="6281615" cy="1013540"/>
      </dsp:txXfrm>
    </dsp:sp>
    <dsp:sp modelId="{C454FC0A-25E6-48CC-A178-B020357A9C8A}">
      <dsp:nvSpPr>
        <dsp:cNvPr id="0" name=""/>
        <dsp:cNvSpPr/>
      </dsp:nvSpPr>
      <dsp:spPr>
        <a:xfrm>
          <a:off x="0" y="3641243"/>
          <a:ext cx="6391275"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Selective Serotonin Reuptake Inhibitors (SSRIs) </a:t>
          </a:r>
          <a:r>
            <a:rPr lang="en-US" sz="1600" kern="1200">
              <a:sym typeface="Wingdings" panose="05000000000000000000" pitchFamily="2" charset="2"/>
            </a:rPr>
            <a:t></a:t>
          </a:r>
          <a:r>
            <a:rPr lang="en-US" sz="1600" kern="1200"/>
            <a:t> increase the amount of serotonin available to neurotransmitters</a:t>
          </a:r>
        </a:p>
        <a:p>
          <a:pPr marL="171450" lvl="1" indent="-171450" algn="l" defTabSz="711200">
            <a:lnSpc>
              <a:spcPct val="90000"/>
            </a:lnSpc>
            <a:spcBef>
              <a:spcPct val="0"/>
            </a:spcBef>
            <a:spcAft>
              <a:spcPct val="20000"/>
            </a:spcAft>
            <a:buChar char="•"/>
          </a:pPr>
          <a:r>
            <a:rPr lang="en-US" sz="1600" kern="1200"/>
            <a:t>Tricyclic Antidepressants (TCAs) and Monoamine Oxidase Inhibitors (MAOIs) </a:t>
          </a:r>
          <a:r>
            <a:rPr lang="en-US" sz="1600" kern="1200">
              <a:sym typeface="Wingdings" panose="05000000000000000000" pitchFamily="2" charset="2"/>
            </a:rPr>
            <a:t></a:t>
          </a:r>
          <a:r>
            <a:rPr lang="en-US" sz="1600" kern="1200"/>
            <a:t> most effective in those individuals with co-occurring major depressive disorder and those individuals who don’t response to SSRIs</a:t>
          </a:r>
        </a:p>
      </dsp:txBody>
      <dsp:txXfrm>
        <a:off x="0" y="3641243"/>
        <a:ext cx="6391275" cy="1449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FF6F6-71F5-4FD8-8072-FA90361ED1B4}"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71ACC-196A-4DD8-BDC9-7FFAD38E84E2}" type="slidenum">
              <a:rPr lang="en-US" smtClean="0"/>
              <a:t>‹#›</a:t>
            </a:fld>
            <a:endParaRPr lang="en-US"/>
          </a:p>
        </p:txBody>
      </p:sp>
    </p:spTree>
    <p:extLst>
      <p:ext uri="{BB962C8B-B14F-4D97-AF65-F5344CB8AC3E}">
        <p14:creationId xmlns:p14="http://schemas.microsoft.com/office/powerpoint/2010/main" val="215480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time_continue=2&amp;v=LpPGkPjp_S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lw2x1dzt7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ychologytoday.com/us/conditions/acute-stress-disord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dmenUjp6ml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dictionary.apa.org/affect-display" TargetMode="External"/><Relationship Id="rId4" Type="http://schemas.openxmlformats.org/officeDocument/2006/relationships/hyperlink" Target="https://dictionary.apa.org/affec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ctionary.apa.org/prevalen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ctionary.apa.org/comorbid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video to the right includes a woman’s depiction of her own PTSD experience. If the video doesn’t load, this is the URL: </a:t>
            </a:r>
            <a:r>
              <a:rPr lang="en-US" dirty="0">
                <a:hlinkClick r:id="rId3"/>
              </a:rPr>
              <a:t>https://www.youtube.com/watch?time_continue=2&amp;v=LpPGkPjp_SU</a:t>
            </a:r>
            <a:endParaRPr lang="en-US" dirty="0"/>
          </a:p>
          <a:p>
            <a:endParaRPr lang="en-US" dirty="0"/>
          </a:p>
        </p:txBody>
      </p:sp>
      <p:sp>
        <p:nvSpPr>
          <p:cNvPr id="4" name="Slide Number Placeholder 3"/>
          <p:cNvSpPr>
            <a:spLocks noGrp="1"/>
          </p:cNvSpPr>
          <p:nvPr>
            <p:ph type="sldNum" sz="quarter" idx="5"/>
          </p:nvPr>
        </p:nvSpPr>
        <p:spPr/>
        <p:txBody>
          <a:bodyPr/>
          <a:lstStyle/>
          <a:p>
            <a:fld id="{DA871ACC-196A-4DD8-BDC9-7FFAD38E84E2}" type="slidenum">
              <a:rPr lang="en-US" smtClean="0"/>
              <a:t>6</a:t>
            </a:fld>
            <a:endParaRPr lang="en-US"/>
          </a:p>
        </p:txBody>
      </p:sp>
    </p:spTree>
    <p:extLst>
      <p:ext uri="{BB962C8B-B14F-4D97-AF65-F5344CB8AC3E}">
        <p14:creationId xmlns:p14="http://schemas.microsoft.com/office/powerpoint/2010/main" val="65673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support might this include? </a:t>
            </a:r>
          </a:p>
        </p:txBody>
      </p:sp>
      <p:sp>
        <p:nvSpPr>
          <p:cNvPr id="4" name="Slide Number Placeholder 3"/>
          <p:cNvSpPr>
            <a:spLocks noGrp="1"/>
          </p:cNvSpPr>
          <p:nvPr>
            <p:ph type="sldNum" sz="quarter" idx="5"/>
          </p:nvPr>
        </p:nvSpPr>
        <p:spPr/>
        <p:txBody>
          <a:bodyPr/>
          <a:lstStyle/>
          <a:p>
            <a:fld id="{DA871ACC-196A-4DD8-BDC9-7FFAD38E84E2}" type="slidenum">
              <a:rPr lang="en-US" smtClean="0"/>
              <a:t>28</a:t>
            </a:fld>
            <a:endParaRPr lang="en-US"/>
          </a:p>
        </p:txBody>
      </p:sp>
    </p:spTree>
    <p:extLst>
      <p:ext uri="{BB962C8B-B14F-4D97-AF65-F5344CB8AC3E}">
        <p14:creationId xmlns:p14="http://schemas.microsoft.com/office/powerpoint/2010/main" val="414659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71ACC-196A-4DD8-BDC9-7FFAD38E84E2}" type="slidenum">
              <a:rPr lang="en-US" smtClean="0"/>
              <a:t>29</a:t>
            </a:fld>
            <a:endParaRPr lang="en-US"/>
          </a:p>
        </p:txBody>
      </p:sp>
    </p:spTree>
    <p:extLst>
      <p:ext uri="{BB962C8B-B14F-4D97-AF65-F5344CB8AC3E}">
        <p14:creationId xmlns:p14="http://schemas.microsoft.com/office/powerpoint/2010/main" val="367562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4-6 are specific to EMDR </a:t>
            </a:r>
          </a:p>
        </p:txBody>
      </p:sp>
      <p:sp>
        <p:nvSpPr>
          <p:cNvPr id="4" name="Slide Number Placeholder 3"/>
          <p:cNvSpPr>
            <a:spLocks noGrp="1"/>
          </p:cNvSpPr>
          <p:nvPr>
            <p:ph type="sldNum" sz="quarter" idx="5"/>
          </p:nvPr>
        </p:nvSpPr>
        <p:spPr/>
        <p:txBody>
          <a:bodyPr/>
          <a:lstStyle/>
          <a:p>
            <a:fld id="{DA871ACC-196A-4DD8-BDC9-7FFAD38E84E2}" type="slidenum">
              <a:rPr lang="en-US" smtClean="0"/>
              <a:t>35</a:t>
            </a:fld>
            <a:endParaRPr lang="en-US"/>
          </a:p>
        </p:txBody>
      </p:sp>
    </p:spTree>
    <p:extLst>
      <p:ext uri="{BB962C8B-B14F-4D97-AF65-F5344CB8AC3E}">
        <p14:creationId xmlns:p14="http://schemas.microsoft.com/office/powerpoint/2010/main" val="31558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Well, these four categories and the symptoms within them can lead to distressing outcomes (i.e., depression-like symptoms and sleep disturbances).</a:t>
            </a:r>
          </a:p>
        </p:txBody>
      </p:sp>
      <p:sp>
        <p:nvSpPr>
          <p:cNvPr id="4" name="Slide Number Placeholder 3"/>
          <p:cNvSpPr>
            <a:spLocks noGrp="1"/>
          </p:cNvSpPr>
          <p:nvPr>
            <p:ph type="sldNum" sz="quarter" idx="5"/>
          </p:nvPr>
        </p:nvSpPr>
        <p:spPr/>
        <p:txBody>
          <a:bodyPr/>
          <a:lstStyle/>
          <a:p>
            <a:fld id="{DA871ACC-196A-4DD8-BDC9-7FFAD38E84E2}" type="slidenum">
              <a:rPr lang="en-US" smtClean="0"/>
              <a:t>7</a:t>
            </a:fld>
            <a:endParaRPr lang="en-US"/>
          </a:p>
        </p:txBody>
      </p:sp>
    </p:spTree>
    <p:extLst>
      <p:ext uri="{BB962C8B-B14F-4D97-AF65-F5344CB8AC3E}">
        <p14:creationId xmlns:p14="http://schemas.microsoft.com/office/powerpoint/2010/main" val="205220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is a silent review of the basics of Acute Stress Disorder. If the video does not load, here is the link: </a:t>
            </a:r>
            <a:r>
              <a:rPr lang="en-US" dirty="0">
                <a:hlinkClick r:id="rId3"/>
              </a:rPr>
              <a:t>https://www.youtube.com/watch?v=lw2x1dzt7bE</a:t>
            </a:r>
            <a:endParaRPr lang="en-US" dirty="0"/>
          </a:p>
        </p:txBody>
      </p:sp>
      <p:sp>
        <p:nvSpPr>
          <p:cNvPr id="4" name="Slide Number Placeholder 3"/>
          <p:cNvSpPr>
            <a:spLocks noGrp="1"/>
          </p:cNvSpPr>
          <p:nvPr>
            <p:ph type="sldNum" sz="quarter" idx="5"/>
          </p:nvPr>
        </p:nvSpPr>
        <p:spPr/>
        <p:txBody>
          <a:bodyPr/>
          <a:lstStyle/>
          <a:p>
            <a:fld id="{DA871ACC-196A-4DD8-BDC9-7FFAD38E84E2}" type="slidenum">
              <a:rPr lang="en-US" smtClean="0"/>
              <a:t>9</a:t>
            </a:fld>
            <a:endParaRPr lang="en-US"/>
          </a:p>
        </p:txBody>
      </p:sp>
    </p:spTree>
    <p:extLst>
      <p:ext uri="{BB962C8B-B14F-4D97-AF65-F5344CB8AC3E}">
        <p14:creationId xmlns:p14="http://schemas.microsoft.com/office/powerpoint/2010/main" val="109118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Quoted definitions of the five categories from Psychology Today (</a:t>
            </a:r>
            <a:r>
              <a:rPr lang="en-US" dirty="0">
                <a:hlinkClick r:id="rId3"/>
              </a:rPr>
              <a:t>https://www.psychologytoday.com/us/conditions/acute-stress-disorder</a:t>
            </a:r>
            <a:r>
              <a:rPr lang="en-US" dirty="0"/>
              <a:t>)</a:t>
            </a:r>
          </a:p>
        </p:txBody>
      </p:sp>
      <p:sp>
        <p:nvSpPr>
          <p:cNvPr id="4" name="Slide Number Placeholder 3"/>
          <p:cNvSpPr>
            <a:spLocks noGrp="1"/>
          </p:cNvSpPr>
          <p:nvPr>
            <p:ph type="sldNum" sz="quarter" idx="5"/>
          </p:nvPr>
        </p:nvSpPr>
        <p:spPr/>
        <p:txBody>
          <a:bodyPr/>
          <a:lstStyle/>
          <a:p>
            <a:fld id="{DA871ACC-196A-4DD8-BDC9-7FFAD38E84E2}" type="slidenum">
              <a:rPr lang="en-US" smtClean="0"/>
              <a:t>10</a:t>
            </a:fld>
            <a:endParaRPr lang="en-US"/>
          </a:p>
        </p:txBody>
      </p:sp>
    </p:spTree>
    <p:extLst>
      <p:ext uri="{BB962C8B-B14F-4D97-AF65-F5344CB8AC3E}">
        <p14:creationId xmlns:p14="http://schemas.microsoft.com/office/powerpoint/2010/main" val="163642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video is very short, I included it because symptommedia has tons of example videos of this disorder on YouTube. While the video above doesn’t directly talk about triggering stimuli, some videos do. If this video doesn’t load, here is the link: </a:t>
            </a:r>
            <a:r>
              <a:rPr lang="en-US" dirty="0">
                <a:hlinkClick r:id="rId3"/>
              </a:rPr>
              <a:t>https://www.youtube.com/watch?v=dmenUjp6mlE</a:t>
            </a:r>
            <a:r>
              <a:rPr lang="en-US" dirty="0"/>
              <a:t>. </a:t>
            </a:r>
          </a:p>
          <a:p>
            <a:endParaRPr lang="en-US" dirty="0"/>
          </a:p>
          <a:p>
            <a:r>
              <a:rPr lang="en-US" dirty="0"/>
              <a:t>“Affect” refers to “any experience of feeling or emotion, ranging from suffering to elation, from the simplest to the most complex sensations of feeling, and from the most normal to the most pathological emotional reactions”; can be positive or negative (APA, </a:t>
            </a:r>
            <a:r>
              <a:rPr lang="en-US" dirty="0">
                <a:hlinkClick r:id="rId4"/>
              </a:rPr>
              <a:t>https://dictionary.apa.org/affect</a:t>
            </a:r>
            <a:r>
              <a:rPr lang="en-US" dirty="0"/>
              <a:t>)</a:t>
            </a:r>
          </a:p>
          <a:p>
            <a:endParaRPr lang="en-US" dirty="0"/>
          </a:p>
          <a:p>
            <a:r>
              <a:rPr lang="en-US" dirty="0"/>
              <a:t>“Affect display” refers to “a facial, vocal, or gestural behavior that serves as an indicator of affect” (APA, </a:t>
            </a:r>
            <a:r>
              <a:rPr lang="en-US" dirty="0">
                <a:hlinkClick r:id="rId5"/>
              </a:rPr>
              <a:t>https://dictionary.apa.org/affect-display</a:t>
            </a:r>
            <a:r>
              <a:rPr lang="en-US" dirty="0"/>
              <a:t>)</a:t>
            </a:r>
          </a:p>
        </p:txBody>
      </p:sp>
      <p:sp>
        <p:nvSpPr>
          <p:cNvPr id="4" name="Slide Number Placeholder 3"/>
          <p:cNvSpPr>
            <a:spLocks noGrp="1"/>
          </p:cNvSpPr>
          <p:nvPr>
            <p:ph type="sldNum" sz="quarter" idx="5"/>
          </p:nvPr>
        </p:nvSpPr>
        <p:spPr/>
        <p:txBody>
          <a:bodyPr/>
          <a:lstStyle/>
          <a:p>
            <a:fld id="{DA871ACC-196A-4DD8-BDC9-7FFAD38E84E2}" type="slidenum">
              <a:rPr lang="en-US" smtClean="0"/>
              <a:t>12</a:t>
            </a:fld>
            <a:endParaRPr lang="en-US"/>
          </a:p>
        </p:txBody>
      </p:sp>
    </p:spTree>
    <p:extLst>
      <p:ext uri="{BB962C8B-B14F-4D97-AF65-F5344CB8AC3E}">
        <p14:creationId xmlns:p14="http://schemas.microsoft.com/office/powerpoint/2010/main" val="115501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“prevalence” refers to the “total number or percentage of cases (e.g., of a disease or disorder) existing in a population, either at a given point in time...or during a specified period” (APA </a:t>
            </a:r>
            <a:r>
              <a:rPr lang="en-US" dirty="0">
                <a:hlinkClick r:id="rId3"/>
              </a:rPr>
              <a:t>https://dictionary.apa.org/prevalence</a:t>
            </a:r>
            <a:r>
              <a:rPr lang="en-US" dirty="0"/>
              <a:t>)</a:t>
            </a:r>
          </a:p>
          <a:p>
            <a:endParaRPr lang="en-US" dirty="0"/>
          </a:p>
        </p:txBody>
      </p:sp>
      <p:sp>
        <p:nvSpPr>
          <p:cNvPr id="4" name="Slide Number Placeholder 3"/>
          <p:cNvSpPr>
            <a:spLocks noGrp="1"/>
          </p:cNvSpPr>
          <p:nvPr>
            <p:ph type="sldNum" sz="quarter" idx="5"/>
          </p:nvPr>
        </p:nvSpPr>
        <p:spPr/>
        <p:txBody>
          <a:bodyPr/>
          <a:lstStyle/>
          <a:p>
            <a:fld id="{DA871ACC-196A-4DD8-BDC9-7FFAD38E84E2}" type="slidenum">
              <a:rPr lang="en-US" smtClean="0"/>
              <a:t>16</a:t>
            </a:fld>
            <a:endParaRPr lang="en-US"/>
          </a:p>
        </p:txBody>
      </p:sp>
    </p:spTree>
    <p:extLst>
      <p:ext uri="{BB962C8B-B14F-4D97-AF65-F5344CB8AC3E}">
        <p14:creationId xmlns:p14="http://schemas.microsoft.com/office/powerpoint/2010/main" val="337124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Comorbidity refers to “the simultaneous presence in an individual or more than one illness, disease, or disorder” (APA, </a:t>
            </a:r>
            <a:r>
              <a:rPr lang="en-US" dirty="0">
                <a:hlinkClick r:id="rId3"/>
              </a:rPr>
              <a:t>https://dictionary.apa.org/comorbidity</a:t>
            </a:r>
            <a:r>
              <a:rPr lang="en-US" dirty="0"/>
              <a:t>)</a:t>
            </a:r>
          </a:p>
        </p:txBody>
      </p:sp>
      <p:sp>
        <p:nvSpPr>
          <p:cNvPr id="4" name="Slide Number Placeholder 3"/>
          <p:cNvSpPr>
            <a:spLocks noGrp="1"/>
          </p:cNvSpPr>
          <p:nvPr>
            <p:ph type="sldNum" sz="quarter" idx="5"/>
          </p:nvPr>
        </p:nvSpPr>
        <p:spPr/>
        <p:txBody>
          <a:bodyPr/>
          <a:lstStyle/>
          <a:p>
            <a:fld id="{DA871ACC-196A-4DD8-BDC9-7FFAD38E84E2}" type="slidenum">
              <a:rPr lang="en-US" smtClean="0"/>
              <a:t>21</a:t>
            </a:fld>
            <a:endParaRPr lang="en-US"/>
          </a:p>
        </p:txBody>
      </p:sp>
    </p:spTree>
    <p:extLst>
      <p:ext uri="{BB962C8B-B14F-4D97-AF65-F5344CB8AC3E}">
        <p14:creationId xmlns:p14="http://schemas.microsoft.com/office/powerpoint/2010/main" val="253918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takeaways: (1) What is the HPA axis? (2) What is the amygdala? (3) What is epinephrine? (4) What is cortisol? (5) What does this information have to do with PTSD? </a:t>
            </a:r>
          </a:p>
        </p:txBody>
      </p:sp>
      <p:sp>
        <p:nvSpPr>
          <p:cNvPr id="4" name="Slide Number Placeholder 3"/>
          <p:cNvSpPr>
            <a:spLocks noGrp="1"/>
          </p:cNvSpPr>
          <p:nvPr>
            <p:ph type="sldNum" sz="quarter" idx="5"/>
          </p:nvPr>
        </p:nvSpPr>
        <p:spPr/>
        <p:txBody>
          <a:bodyPr/>
          <a:lstStyle/>
          <a:p>
            <a:fld id="{DA871ACC-196A-4DD8-BDC9-7FFAD38E84E2}" type="slidenum">
              <a:rPr lang="en-US" smtClean="0"/>
              <a:t>26</a:t>
            </a:fld>
            <a:endParaRPr lang="en-US"/>
          </a:p>
        </p:txBody>
      </p:sp>
    </p:spTree>
    <p:extLst>
      <p:ext uri="{BB962C8B-B14F-4D97-AF65-F5344CB8AC3E}">
        <p14:creationId xmlns:p14="http://schemas.microsoft.com/office/powerpoint/2010/main" val="356173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What two things predispose an individual with another psychological condition to PTSD/ASD/Adjustment Disorder?</a:t>
            </a:r>
          </a:p>
        </p:txBody>
      </p:sp>
      <p:sp>
        <p:nvSpPr>
          <p:cNvPr id="4" name="Slide Number Placeholder 3"/>
          <p:cNvSpPr>
            <a:spLocks noGrp="1"/>
          </p:cNvSpPr>
          <p:nvPr>
            <p:ph type="sldNum" sz="quarter" idx="5"/>
          </p:nvPr>
        </p:nvSpPr>
        <p:spPr/>
        <p:txBody>
          <a:bodyPr/>
          <a:lstStyle/>
          <a:p>
            <a:fld id="{DA871ACC-196A-4DD8-BDC9-7FFAD38E84E2}" type="slidenum">
              <a:rPr lang="en-US" smtClean="0"/>
              <a:t>27</a:t>
            </a:fld>
            <a:endParaRPr lang="en-US"/>
          </a:p>
        </p:txBody>
      </p:sp>
    </p:spTree>
    <p:extLst>
      <p:ext uri="{BB962C8B-B14F-4D97-AF65-F5344CB8AC3E}">
        <p14:creationId xmlns:p14="http://schemas.microsoft.com/office/powerpoint/2010/main" val="341025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8/15/2023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8/15/2023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8/15/2023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dmenUjp6mlE?feature=oembed"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cGYxH8_SI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ice.org.uk/guidance/ng116/chapter/recommendations#combat-related-trauma" TargetMode="External"/><Relationship Id="rId2" Type="http://schemas.openxmlformats.org/officeDocument/2006/relationships/hyperlink" Target="https://www.nic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aczAGpv0dq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https://www.youtube.com/embed/LpPGkPjp_SU?feature=oembed"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https://www.youtube.com/embed/lw2x1dzt7bE?feature=oembed"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120E-7C79-481C-8829-C4C0A1480E35}"/>
              </a:ext>
            </a:extLst>
          </p:cNvPr>
          <p:cNvSpPr>
            <a:spLocks noGrp="1"/>
          </p:cNvSpPr>
          <p:nvPr>
            <p:ph type="ctrTitle"/>
          </p:nvPr>
        </p:nvSpPr>
        <p:spPr/>
        <p:txBody>
          <a:bodyPr/>
          <a:lstStyle/>
          <a:p>
            <a:r>
              <a:rPr lang="en-US" dirty="0"/>
              <a:t>Trauma and Stressor-Related Disorders</a:t>
            </a:r>
            <a:br>
              <a:rPr lang="en-US" dirty="0"/>
            </a:br>
            <a:r>
              <a:rPr lang="en-US" sz="2400" dirty="0"/>
              <a:t>Module 5</a:t>
            </a:r>
            <a:endParaRPr lang="en-US" dirty="0"/>
          </a:p>
        </p:txBody>
      </p:sp>
      <p:sp>
        <p:nvSpPr>
          <p:cNvPr id="3" name="Subtitle 2">
            <a:extLst>
              <a:ext uri="{FF2B5EF4-FFF2-40B4-BE49-F238E27FC236}">
                <a16:creationId xmlns:a16="http://schemas.microsoft.com/office/drawing/2014/main" id="{C3F49381-0D30-4B86-804C-B038C1CAE558}"/>
              </a:ext>
            </a:extLst>
          </p:cNvPr>
          <p:cNvSpPr>
            <a:spLocks noGrp="1"/>
          </p:cNvSpPr>
          <p:nvPr>
            <p:ph type="subTitle" idx="1"/>
          </p:nvPr>
        </p:nvSpPr>
        <p:spPr>
          <a:xfrm>
            <a:off x="1154955" y="4934132"/>
            <a:ext cx="8825658" cy="861420"/>
          </a:xfrm>
        </p:spPr>
        <p:txBody>
          <a:bodyPr>
            <a:normAutofit/>
          </a:bodyPr>
          <a:lstStyle/>
          <a:p>
            <a:r>
              <a:rPr lang="en-US" sz="1500" dirty="0"/>
              <a:t>PowerPoint by Madeleine Stewart</a:t>
            </a:r>
          </a:p>
          <a:p>
            <a:r>
              <a:rPr lang="en-US" sz="1500" dirty="0"/>
              <a:t> Cat Floyd-Jennings, MA, with video added content and edited for 3</a:t>
            </a:r>
            <a:r>
              <a:rPr lang="en-US" sz="1500" baseline="30000" dirty="0"/>
              <a:t>rd</a:t>
            </a:r>
            <a:r>
              <a:rPr lang="en-US" sz="1500" dirty="0"/>
              <a:t> edition</a:t>
            </a:r>
            <a:r>
              <a:rPr lang="en-US" dirty="0"/>
              <a:t> </a:t>
            </a:r>
            <a:endParaRPr lang="en-US" sz="1800" dirty="0"/>
          </a:p>
          <a:p>
            <a:endParaRPr lang="en-US" dirty="0"/>
          </a:p>
        </p:txBody>
      </p:sp>
    </p:spTree>
    <p:extLst>
      <p:ext uri="{BB962C8B-B14F-4D97-AF65-F5344CB8AC3E}">
        <p14:creationId xmlns:p14="http://schemas.microsoft.com/office/powerpoint/2010/main" val="343117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9959D5F-965C-4629-8593-1A979E5CA19A}"/>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What is </a:t>
            </a:r>
            <a:r>
              <a:rPr lang="en-US" dirty="0"/>
              <a:t>Acute Stress Disorder (ASD)</a:t>
            </a:r>
            <a:r>
              <a:rPr lang="en-US" dirty="0">
                <a:solidFill>
                  <a:srgbClr val="EBEBEB"/>
                </a:solidFill>
              </a:rPr>
              <a:t>  F43.0 ?  </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A975727-7C9A-8F80-133F-7C495ECF392D}"/>
              </a:ext>
            </a:extLst>
          </p:cNvPr>
          <p:cNvGraphicFramePr>
            <a:graphicFrameLocks noGrp="1"/>
          </p:cNvGraphicFramePr>
          <p:nvPr>
            <p:ph idx="1"/>
            <p:extLst>
              <p:ext uri="{D42A27DB-BD31-4B8C-83A1-F6EECF244321}">
                <p14:modId xmlns:p14="http://schemas.microsoft.com/office/powerpoint/2010/main" val="299226250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589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FCBC-0539-4CB4-8180-D0FA5EB5A5C7}"/>
              </a:ext>
            </a:extLst>
          </p:cNvPr>
          <p:cNvSpPr>
            <a:spLocks noGrp="1"/>
          </p:cNvSpPr>
          <p:nvPr>
            <p:ph type="title"/>
          </p:nvPr>
        </p:nvSpPr>
        <p:spPr/>
        <p:txBody>
          <a:bodyPr/>
          <a:lstStyle/>
          <a:p>
            <a:r>
              <a:rPr lang="en-US" dirty="0"/>
              <a:t>Which is it?</a:t>
            </a:r>
          </a:p>
        </p:txBody>
      </p:sp>
      <p:graphicFrame>
        <p:nvGraphicFramePr>
          <p:cNvPr id="6" name="Content Placeholder 2">
            <a:extLst>
              <a:ext uri="{FF2B5EF4-FFF2-40B4-BE49-F238E27FC236}">
                <a16:creationId xmlns:a16="http://schemas.microsoft.com/office/drawing/2014/main" id="{1EBB68D6-C26E-E92A-C833-5E0294DECEAD}"/>
              </a:ext>
            </a:extLst>
          </p:cNvPr>
          <p:cNvGraphicFramePr>
            <a:graphicFrameLocks noGrp="1"/>
          </p:cNvGraphicFramePr>
          <p:nvPr>
            <p:ph idx="1"/>
          </p:nvPr>
        </p:nvGraphicFramePr>
        <p:xfrm>
          <a:off x="5781146" y="1447800"/>
          <a:ext cx="519006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62223238-3DDF-4AC1-B9D2-BFC125FD85AE}"/>
              </a:ext>
            </a:extLst>
          </p:cNvPr>
          <p:cNvSpPr>
            <a:spLocks noGrp="1"/>
          </p:cNvSpPr>
          <p:nvPr>
            <p:ph type="body" sz="half" idx="2"/>
          </p:nvPr>
        </p:nvSpPr>
        <p:spPr/>
        <p:txBody>
          <a:bodyPr>
            <a:normAutofit fontScale="92500"/>
          </a:bodyPr>
          <a:lstStyle/>
          <a:p>
            <a:r>
              <a:rPr lang="en-US" sz="3200" dirty="0"/>
              <a:t>Acute Stress Disorder vs. Post Traumatic Stress Disorder Explained</a:t>
            </a:r>
          </a:p>
        </p:txBody>
      </p:sp>
    </p:spTree>
    <p:extLst>
      <p:ext uri="{BB962C8B-B14F-4D97-AF65-F5344CB8AC3E}">
        <p14:creationId xmlns:p14="http://schemas.microsoft.com/office/powerpoint/2010/main" val="269802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B65B-23CE-49E8-B885-A74FE8E61F44}"/>
              </a:ext>
            </a:extLst>
          </p:cNvPr>
          <p:cNvSpPr>
            <a:spLocks noGrp="1"/>
          </p:cNvSpPr>
          <p:nvPr>
            <p:ph type="title"/>
          </p:nvPr>
        </p:nvSpPr>
        <p:spPr/>
        <p:txBody>
          <a:bodyPr/>
          <a:lstStyle/>
          <a:p>
            <a:r>
              <a:rPr lang="en-US" dirty="0"/>
              <a:t>Adjustment Disorder  F43.20</a:t>
            </a:r>
            <a:br>
              <a:rPr lang="en-US" dirty="0"/>
            </a:br>
            <a:endParaRPr lang="en-US" dirty="0"/>
          </a:p>
        </p:txBody>
      </p:sp>
      <p:pic>
        <p:nvPicPr>
          <p:cNvPr id="5" name="Online Media 4" title="Adjustment Disorder with Mixed Anxiety &amp; Depressed Mood Example Video">
            <a:hlinkClick r:id="" action="ppaction://media"/>
            <a:extLst>
              <a:ext uri="{FF2B5EF4-FFF2-40B4-BE49-F238E27FC236}">
                <a16:creationId xmlns:a16="http://schemas.microsoft.com/office/drawing/2014/main" id="{15A782F0-CEAD-439F-8E68-11A468C6C42A}"/>
              </a:ext>
            </a:extLst>
          </p:cNvPr>
          <p:cNvPicPr>
            <a:picLocks noGrp="1" noRot="1" noChangeAspect="1"/>
          </p:cNvPicPr>
          <p:nvPr>
            <p:ph idx="1"/>
            <a:videoFile r:link="rId1"/>
          </p:nvPr>
        </p:nvPicPr>
        <p:blipFill>
          <a:blip r:embed="rId4"/>
          <a:stretch>
            <a:fillRect/>
          </a:stretch>
        </p:blipFill>
        <p:spPr>
          <a:xfrm>
            <a:off x="5514680" y="1295400"/>
            <a:ext cx="5522365" cy="4729479"/>
          </a:xfrm>
          <a:prstGeom prst="rect">
            <a:avLst/>
          </a:prstGeom>
        </p:spPr>
      </p:pic>
      <p:sp>
        <p:nvSpPr>
          <p:cNvPr id="4" name="Text Placeholder 3">
            <a:extLst>
              <a:ext uri="{FF2B5EF4-FFF2-40B4-BE49-F238E27FC236}">
                <a16:creationId xmlns:a16="http://schemas.microsoft.com/office/drawing/2014/main" id="{EB30B55E-8D2F-4CB6-A819-EBDA150C3398}"/>
              </a:ext>
            </a:extLst>
          </p:cNvPr>
          <p:cNvSpPr>
            <a:spLocks noGrp="1"/>
          </p:cNvSpPr>
          <p:nvPr>
            <p:ph type="body" sz="half" idx="2"/>
          </p:nvPr>
        </p:nvSpPr>
        <p:spPr/>
        <p:txBody>
          <a:bodyPr>
            <a:normAutofit/>
          </a:bodyPr>
          <a:lstStyle/>
          <a:p>
            <a:r>
              <a:rPr lang="en-US" sz="1800" dirty="0"/>
              <a:t>Key Questions:</a:t>
            </a:r>
          </a:p>
          <a:p>
            <a:pPr marL="342900" indent="-342900">
              <a:buFont typeface="+mj-lt"/>
              <a:buAutoNum type="arabicPeriod"/>
            </a:pPr>
            <a:r>
              <a:rPr lang="en-US" sz="1800" dirty="0"/>
              <a:t>From what pivotal event in this man’s life is he struggling to adjust? </a:t>
            </a:r>
          </a:p>
          <a:p>
            <a:pPr marL="342900" indent="-342900">
              <a:buFont typeface="+mj-lt"/>
              <a:buAutoNum type="arabicPeriod"/>
            </a:pPr>
            <a:r>
              <a:rPr lang="en-US" sz="1800" dirty="0"/>
              <a:t>Notice the man’s physical </a:t>
            </a:r>
            <a:r>
              <a:rPr lang="en-US" sz="1800" b="1" u="sng" dirty="0"/>
              <a:t>affect</a:t>
            </a:r>
            <a:r>
              <a:rPr lang="en-US" sz="1800" dirty="0"/>
              <a:t>. What do you see?  </a:t>
            </a:r>
          </a:p>
        </p:txBody>
      </p:sp>
    </p:spTree>
    <p:extLst>
      <p:ext uri="{BB962C8B-B14F-4D97-AF65-F5344CB8AC3E}">
        <p14:creationId xmlns:p14="http://schemas.microsoft.com/office/powerpoint/2010/main" val="37271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Oval 19">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50A64A31-6028-43E4-B05B-A9A1B0DDD2CC}"/>
              </a:ext>
            </a:extLst>
          </p:cNvPr>
          <p:cNvSpPr>
            <a:spLocks noGrp="1"/>
          </p:cNvSpPr>
          <p:nvPr>
            <p:ph type="title"/>
          </p:nvPr>
        </p:nvSpPr>
        <p:spPr>
          <a:xfrm>
            <a:off x="8471239" y="973667"/>
            <a:ext cx="2942210" cy="4833745"/>
          </a:xfrm>
        </p:spPr>
        <p:txBody>
          <a:bodyPr>
            <a:normAutofit/>
          </a:bodyPr>
          <a:lstStyle/>
          <a:p>
            <a:r>
              <a:rPr lang="en-US" sz="3600">
                <a:solidFill>
                  <a:srgbClr val="EBEBEB"/>
                </a:solidFill>
              </a:rPr>
              <a:t>What is Adjustment Disorder? </a:t>
            </a:r>
          </a:p>
        </p:txBody>
      </p:sp>
      <p:sp>
        <p:nvSpPr>
          <p:cNvPr id="24" name="Rectangle 23">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3" name="Content Placeholder 2" descr="Symptoms occur within 3 months of an identifiable stressor and cause significant distress and impairment. An adjustment disorder is less intense than PTSD and ASD. And it must be classified with certain moods/behaviors unless unspecified. ">
            <a:extLst>
              <a:ext uri="{FF2B5EF4-FFF2-40B4-BE49-F238E27FC236}">
                <a16:creationId xmlns:a16="http://schemas.microsoft.com/office/drawing/2014/main" id="{47B426B6-9865-4E42-A30A-A38E82DF4303}"/>
              </a:ext>
            </a:extLst>
          </p:cNvPr>
          <p:cNvGraphicFramePr>
            <a:graphicFrameLocks noGrp="1"/>
          </p:cNvGraphicFramePr>
          <p:nvPr>
            <p:ph idx="1"/>
            <p:extLst>
              <p:ext uri="{D42A27DB-BD31-4B8C-83A1-F6EECF244321}">
                <p14:modId xmlns:p14="http://schemas.microsoft.com/office/powerpoint/2010/main" val="3036638817"/>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49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0396-A31D-DCAC-40F0-CE9E5F5AF5B1}"/>
              </a:ext>
            </a:extLst>
          </p:cNvPr>
          <p:cNvSpPr>
            <a:spLocks noGrp="1"/>
          </p:cNvSpPr>
          <p:nvPr>
            <p:ph type="title"/>
          </p:nvPr>
        </p:nvSpPr>
        <p:spPr/>
        <p:txBody>
          <a:bodyPr/>
          <a:lstStyle/>
          <a:p>
            <a:r>
              <a:rPr lang="en-US" dirty="0"/>
              <a:t>Prolonged Grief Disorder</a:t>
            </a:r>
          </a:p>
        </p:txBody>
      </p:sp>
      <p:sp>
        <p:nvSpPr>
          <p:cNvPr id="3" name="Content Placeholder 2">
            <a:extLst>
              <a:ext uri="{FF2B5EF4-FFF2-40B4-BE49-F238E27FC236}">
                <a16:creationId xmlns:a16="http://schemas.microsoft.com/office/drawing/2014/main" id="{46493CC2-22B1-F7E4-48F7-A0922F031BF1}"/>
              </a:ext>
            </a:extLst>
          </p:cNvPr>
          <p:cNvSpPr>
            <a:spLocks noGrp="1"/>
          </p:cNvSpPr>
          <p:nvPr>
            <p:ph idx="1"/>
          </p:nvPr>
        </p:nvSpPr>
        <p:spPr>
          <a:xfrm>
            <a:off x="1154954" y="2603499"/>
            <a:ext cx="8825659" cy="4037143"/>
          </a:xfrm>
        </p:spPr>
        <p:txBody>
          <a:bodyPr>
            <a:normAutofit lnSpcReduction="10000"/>
          </a:bodyPr>
          <a:lstStyle/>
          <a:p>
            <a:r>
              <a:rPr lang="en-US" dirty="0"/>
              <a:t>Defined by intense yearning/longing and /or preoccupation with thoughts or memories of the deceased who died at least 12 months ago</a:t>
            </a:r>
          </a:p>
          <a:p>
            <a:r>
              <a:rPr lang="en-US" dirty="0"/>
              <a:t>Presents with at least 3 symptoms:  feeling as though part of oneself has died, disbelief about the death, emotional numbness, feeling that life is meaningless, intense loneliness, problems engaging with friends or pursuing interests, intense emotional pain, avoiding reminders that the person has died</a:t>
            </a:r>
          </a:p>
          <a:p>
            <a:r>
              <a:rPr lang="en-US" dirty="0"/>
              <a:t>Often hold maladaptive cognitions about self, feel guilt about the death, hold negative views about life goals and expectancy</a:t>
            </a:r>
          </a:p>
          <a:p>
            <a:r>
              <a:rPr lang="en-US" dirty="0"/>
              <a:t>Harmful health behaviors due to decreased self care and concern; may have hallucinations about the deceased, feel bitter and angry, be restless, blame others for the death, may see a reduction in the quantity and quality of sleep</a:t>
            </a:r>
          </a:p>
        </p:txBody>
      </p:sp>
    </p:spTree>
    <p:extLst>
      <p:ext uri="{BB962C8B-B14F-4D97-AF65-F5344CB8AC3E}">
        <p14:creationId xmlns:p14="http://schemas.microsoft.com/office/powerpoint/2010/main" val="56188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A346B-4B46-C9AF-4BAF-EE950DB17584}"/>
              </a:ext>
            </a:extLst>
          </p:cNvPr>
          <p:cNvSpPr>
            <a:spLocks noGrp="1"/>
          </p:cNvSpPr>
          <p:nvPr>
            <p:ph type="title"/>
          </p:nvPr>
        </p:nvSpPr>
        <p:spPr/>
        <p:txBody>
          <a:bodyPr/>
          <a:lstStyle/>
          <a:p>
            <a:r>
              <a:rPr lang="en-US" b="1" dirty="0">
                <a:effectLst/>
              </a:rPr>
              <a:t>5.3. Epidemiology</a:t>
            </a:r>
            <a:endParaRPr lang="en-US" dirty="0"/>
          </a:p>
        </p:txBody>
      </p:sp>
      <p:sp>
        <p:nvSpPr>
          <p:cNvPr id="5" name="Text Placeholder 4">
            <a:extLst>
              <a:ext uri="{FF2B5EF4-FFF2-40B4-BE49-F238E27FC236}">
                <a16:creationId xmlns:a16="http://schemas.microsoft.com/office/drawing/2014/main" id="{8CD27202-7192-3AA9-912C-86E599A475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606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1"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9D8722A1-09AE-4064-8E5A-FDEC8F47E591}"/>
              </a:ext>
            </a:extLst>
          </p:cNvPr>
          <p:cNvSpPr>
            <a:spLocks noGrp="1"/>
          </p:cNvSpPr>
          <p:nvPr>
            <p:ph type="title"/>
          </p:nvPr>
        </p:nvSpPr>
        <p:spPr>
          <a:xfrm>
            <a:off x="1154954" y="838200"/>
            <a:ext cx="8761413" cy="977900"/>
          </a:xfrm>
        </p:spPr>
        <p:txBody>
          <a:bodyPr>
            <a:normAutofit/>
          </a:bodyPr>
          <a:lstStyle/>
          <a:p>
            <a:r>
              <a:rPr lang="en-US" dirty="0">
                <a:solidFill>
                  <a:srgbClr val="FFFFFF"/>
                </a:solidFill>
              </a:rPr>
              <a:t>PTSD Prevalence</a:t>
            </a:r>
          </a:p>
        </p:txBody>
      </p:sp>
      <p:sp>
        <p:nvSpPr>
          <p:cNvPr id="3" name="Content Placeholder 2">
            <a:extLst>
              <a:ext uri="{FF2B5EF4-FFF2-40B4-BE49-F238E27FC236}">
                <a16:creationId xmlns:a16="http://schemas.microsoft.com/office/drawing/2014/main" id="{339D3368-DC37-4976-A51D-CD7987E29C04}"/>
              </a:ext>
            </a:extLst>
          </p:cNvPr>
          <p:cNvSpPr>
            <a:spLocks noGrp="1"/>
          </p:cNvSpPr>
          <p:nvPr>
            <p:ph idx="1"/>
          </p:nvPr>
        </p:nvSpPr>
        <p:spPr>
          <a:xfrm>
            <a:off x="1887233" y="2603500"/>
            <a:ext cx="8417535" cy="3416300"/>
          </a:xfrm>
        </p:spPr>
        <p:txBody>
          <a:bodyPr>
            <a:normAutofit/>
          </a:bodyPr>
          <a:lstStyle/>
          <a:p>
            <a:pPr>
              <a:lnSpc>
                <a:spcPct val="90000"/>
              </a:lnSpc>
            </a:pPr>
            <a:r>
              <a:rPr lang="en-US" dirty="0"/>
              <a:t>In the U.S., </a:t>
            </a:r>
            <a:r>
              <a:rPr lang="en-US" b="1" u="sng" dirty="0"/>
              <a:t>prevalence</a:t>
            </a:r>
            <a:r>
              <a:rPr lang="en-US" dirty="0"/>
              <a:t> rate is 6.8% for U.S. adults and 5.0% to 8.1% for U.S. adolescents</a:t>
            </a:r>
          </a:p>
          <a:p>
            <a:pPr lvl="1">
              <a:lnSpc>
                <a:spcPct val="90000"/>
              </a:lnSpc>
            </a:pPr>
            <a:r>
              <a:rPr lang="en-US" sz="1800" dirty="0"/>
              <a:t>Higher rates among veterans (about 30%) and those who work in similarly traumatic fields (refer to your textbook...what kind of fields are these?) </a:t>
            </a:r>
          </a:p>
          <a:p>
            <a:pPr lvl="1">
              <a:lnSpc>
                <a:spcPct val="90000"/>
              </a:lnSpc>
            </a:pPr>
            <a:r>
              <a:rPr lang="en-US" sz="1800" dirty="0"/>
              <a:t>More prevalent in females than males, probably because of females’ greater likelihood of exposure (although both sexes are equally predisposed) </a:t>
            </a:r>
          </a:p>
          <a:p>
            <a:pPr>
              <a:lnSpc>
                <a:spcPct val="90000"/>
              </a:lnSpc>
            </a:pPr>
            <a:r>
              <a:rPr lang="en-US" dirty="0"/>
              <a:t>What about throughout different cultural groups?</a:t>
            </a:r>
          </a:p>
          <a:p>
            <a:pPr lvl="1">
              <a:lnSpc>
                <a:spcPct val="90000"/>
              </a:lnSpc>
            </a:pPr>
            <a:r>
              <a:rPr lang="en-US" sz="1800" dirty="0"/>
              <a:t>It varies! Highest rates in African Americans, lowest for Asian Americans. </a:t>
            </a:r>
          </a:p>
        </p:txBody>
      </p:sp>
    </p:spTree>
    <p:extLst>
      <p:ext uri="{BB962C8B-B14F-4D97-AF65-F5344CB8AC3E}">
        <p14:creationId xmlns:p14="http://schemas.microsoft.com/office/powerpoint/2010/main" val="221377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A560-756C-447C-A080-95C063DD20DA}"/>
              </a:ext>
            </a:extLst>
          </p:cNvPr>
          <p:cNvSpPr>
            <a:spLocks noGrp="1"/>
          </p:cNvSpPr>
          <p:nvPr>
            <p:ph type="title"/>
          </p:nvPr>
        </p:nvSpPr>
        <p:spPr/>
        <p:txBody>
          <a:bodyPr>
            <a:normAutofit fontScale="90000"/>
          </a:bodyPr>
          <a:lstStyle/>
          <a:p>
            <a:r>
              <a:rPr lang="en-US" dirty="0"/>
              <a:t>Acute Stress Disorder (ASD)</a:t>
            </a:r>
            <a:r>
              <a:rPr lang="en-US" dirty="0">
                <a:solidFill>
                  <a:srgbClr val="EBEBEB"/>
                </a:solidFill>
              </a:rPr>
              <a:t> Prevalence</a:t>
            </a:r>
          </a:p>
        </p:txBody>
      </p:sp>
      <p:sp>
        <p:nvSpPr>
          <p:cNvPr id="8" name="Content Placeholder 7">
            <a:extLst>
              <a:ext uri="{FF2B5EF4-FFF2-40B4-BE49-F238E27FC236}">
                <a16:creationId xmlns:a16="http://schemas.microsoft.com/office/drawing/2014/main" id="{ABFD1B27-4EE4-1AC8-9A02-7B10C90663F3}"/>
              </a:ext>
            </a:extLst>
          </p:cNvPr>
          <p:cNvSpPr>
            <a:spLocks noGrp="1"/>
          </p:cNvSpPr>
          <p:nvPr>
            <p:ph idx="1"/>
          </p:nvPr>
        </p:nvSpPr>
        <p:spPr/>
        <p:txBody>
          <a:bodyPr/>
          <a:lstStyle/>
          <a:p>
            <a:r>
              <a:rPr lang="en-US" dirty="0"/>
              <a:t>It is estimated that anywhere between 7-30% of individuals experiencing a traumatic event will develop acute stress disorder.</a:t>
            </a:r>
          </a:p>
          <a:p>
            <a:r>
              <a:rPr lang="en-US" dirty="0"/>
              <a:t>While acute stress disorder is not a good predictor of who will develop PTSD, approximately 50% of those with acute stress disorder do eventually develop PTSD</a:t>
            </a:r>
          </a:p>
          <a:p>
            <a:r>
              <a:rPr lang="en-US" dirty="0"/>
              <a:t>More common in females than males</a:t>
            </a:r>
          </a:p>
          <a:p>
            <a:r>
              <a:rPr lang="en-US" dirty="0"/>
              <a:t>The increased exposure to traumatic events among females may also be a strong reason why women are more likely to develop acute stress disorder</a:t>
            </a:r>
          </a:p>
        </p:txBody>
      </p:sp>
    </p:spTree>
    <p:extLst>
      <p:ext uri="{BB962C8B-B14F-4D97-AF65-F5344CB8AC3E}">
        <p14:creationId xmlns:p14="http://schemas.microsoft.com/office/powerpoint/2010/main" val="30594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3B76-04B2-4F7B-A8E0-9EF844E87734}"/>
              </a:ext>
            </a:extLst>
          </p:cNvPr>
          <p:cNvSpPr>
            <a:spLocks noGrp="1"/>
          </p:cNvSpPr>
          <p:nvPr>
            <p:ph type="title"/>
          </p:nvPr>
        </p:nvSpPr>
        <p:spPr>
          <a:xfrm>
            <a:off x="1154954" y="973668"/>
            <a:ext cx="8761413" cy="706964"/>
          </a:xfrm>
        </p:spPr>
        <p:txBody>
          <a:bodyPr>
            <a:normAutofit/>
          </a:bodyPr>
          <a:lstStyle/>
          <a:p>
            <a:pPr>
              <a:lnSpc>
                <a:spcPct val="90000"/>
              </a:lnSpc>
            </a:pPr>
            <a:r>
              <a:rPr lang="en-US" sz="2800" dirty="0">
                <a:solidFill>
                  <a:srgbClr val="EBEBEB"/>
                </a:solidFill>
              </a:rPr>
              <a:t>Adjustment Disorder Prevalence</a:t>
            </a:r>
          </a:p>
        </p:txBody>
      </p:sp>
      <p:sp>
        <p:nvSpPr>
          <p:cNvPr id="4" name="Content Placeholder 3">
            <a:extLst>
              <a:ext uri="{FF2B5EF4-FFF2-40B4-BE49-F238E27FC236}">
                <a16:creationId xmlns:a16="http://schemas.microsoft.com/office/drawing/2014/main" id="{8913C7B6-6607-282F-B9E3-2510EBD679CC}"/>
              </a:ext>
            </a:extLst>
          </p:cNvPr>
          <p:cNvSpPr>
            <a:spLocks noGrp="1"/>
          </p:cNvSpPr>
          <p:nvPr>
            <p:ph idx="1"/>
          </p:nvPr>
        </p:nvSpPr>
        <p:spPr/>
        <p:txBody>
          <a:bodyPr/>
          <a:lstStyle/>
          <a:p>
            <a:r>
              <a:rPr lang="en-US" dirty="0"/>
              <a:t>Relatively common as they describe individuals who are having difficulty adjusting to life after a significant stressor.</a:t>
            </a:r>
          </a:p>
          <a:p>
            <a:r>
              <a:rPr lang="en-US" dirty="0"/>
              <a:t>It is estimated that anywhere from 5-20% of individuals in outpatient mental health treatment facilities have an adjustment disorder as their principal diagnosis. </a:t>
            </a:r>
          </a:p>
          <a:p>
            <a:r>
              <a:rPr lang="en-US" dirty="0"/>
              <a:t>Adjustment disorder has been found to be higher in women than men (APA, 2022)</a:t>
            </a:r>
          </a:p>
        </p:txBody>
      </p:sp>
    </p:spTree>
    <p:extLst>
      <p:ext uri="{BB962C8B-B14F-4D97-AF65-F5344CB8AC3E}">
        <p14:creationId xmlns:p14="http://schemas.microsoft.com/office/powerpoint/2010/main" val="27254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3B76-04B2-4F7B-A8E0-9EF844E87734}"/>
              </a:ext>
            </a:extLst>
          </p:cNvPr>
          <p:cNvSpPr>
            <a:spLocks noGrp="1"/>
          </p:cNvSpPr>
          <p:nvPr>
            <p:ph type="title"/>
          </p:nvPr>
        </p:nvSpPr>
        <p:spPr>
          <a:xfrm>
            <a:off x="1154954" y="973668"/>
            <a:ext cx="8761413" cy="706964"/>
          </a:xfrm>
        </p:spPr>
        <p:txBody>
          <a:bodyPr>
            <a:normAutofit/>
          </a:bodyPr>
          <a:lstStyle/>
          <a:p>
            <a:pPr>
              <a:lnSpc>
                <a:spcPct val="90000"/>
              </a:lnSpc>
            </a:pPr>
            <a:r>
              <a:rPr lang="en-US" sz="2800" dirty="0">
                <a:solidFill>
                  <a:srgbClr val="EBEBEB"/>
                </a:solidFill>
              </a:rPr>
              <a:t>Prolonged Grief Disorder Prevalence</a:t>
            </a:r>
          </a:p>
        </p:txBody>
      </p:sp>
      <p:sp>
        <p:nvSpPr>
          <p:cNvPr id="4" name="Content Placeholder 3">
            <a:extLst>
              <a:ext uri="{FF2B5EF4-FFF2-40B4-BE49-F238E27FC236}">
                <a16:creationId xmlns:a16="http://schemas.microsoft.com/office/drawing/2014/main" id="{8913C7B6-6607-282F-B9E3-2510EBD679CC}"/>
              </a:ext>
            </a:extLst>
          </p:cNvPr>
          <p:cNvSpPr>
            <a:spLocks noGrp="1"/>
          </p:cNvSpPr>
          <p:nvPr>
            <p:ph idx="1"/>
          </p:nvPr>
        </p:nvSpPr>
        <p:spPr/>
        <p:txBody>
          <a:bodyPr/>
          <a:lstStyle/>
          <a:p>
            <a:r>
              <a:rPr lang="en-US" dirty="0"/>
              <a:t>As this is a new disorder, the prevalence of DSM-5 prolonged grief disorder is currently unknown. </a:t>
            </a:r>
          </a:p>
          <a:p>
            <a:endParaRPr lang="en-US" dirty="0"/>
          </a:p>
        </p:txBody>
      </p:sp>
    </p:spTree>
    <p:extLst>
      <p:ext uri="{BB962C8B-B14F-4D97-AF65-F5344CB8AC3E}">
        <p14:creationId xmlns:p14="http://schemas.microsoft.com/office/powerpoint/2010/main" val="372890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9E7F-135E-465E-9398-E2B90B647F9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27AF8AC2-009F-41F8-9016-148D60AA9A2A}"/>
              </a:ext>
            </a:extLst>
          </p:cNvPr>
          <p:cNvSpPr>
            <a:spLocks noGrp="1"/>
          </p:cNvSpPr>
          <p:nvPr>
            <p:ph idx="1"/>
          </p:nvPr>
        </p:nvSpPr>
        <p:spPr/>
        <p:txBody>
          <a:bodyPr/>
          <a:lstStyle/>
          <a:p>
            <a:pPr marL="0" indent="0">
              <a:buNone/>
            </a:pPr>
            <a:endParaRPr lang="en-US" dirty="0"/>
          </a:p>
          <a:p>
            <a:r>
              <a:rPr lang="en-US" dirty="0"/>
              <a:t>Define and identify common stressors.</a:t>
            </a:r>
          </a:p>
          <a:p>
            <a:r>
              <a:rPr lang="en-US" dirty="0"/>
              <a:t>Describe how trauma- and stressor-related disorders present.</a:t>
            </a:r>
          </a:p>
          <a:p>
            <a:r>
              <a:rPr lang="en-US" dirty="0"/>
              <a:t>Describe the epidemiology of trauma- and stressor-related disorders.</a:t>
            </a:r>
          </a:p>
          <a:p>
            <a:r>
              <a:rPr lang="en-US" dirty="0"/>
              <a:t>Describe comorbidity in relation to trauma- and stressor-related disorders. </a:t>
            </a:r>
          </a:p>
          <a:p>
            <a:r>
              <a:rPr lang="en-US" dirty="0"/>
              <a:t>Describe the etiology of trauma- and stressor-related disorders.</a:t>
            </a:r>
          </a:p>
          <a:p>
            <a:r>
              <a:rPr lang="en-US" dirty="0"/>
              <a:t>Describe treatment options for trauma- and stressor-related disorders. </a:t>
            </a:r>
          </a:p>
        </p:txBody>
      </p:sp>
    </p:spTree>
    <p:extLst>
      <p:ext uri="{BB962C8B-B14F-4D97-AF65-F5344CB8AC3E}">
        <p14:creationId xmlns:p14="http://schemas.microsoft.com/office/powerpoint/2010/main" val="4020412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666A7-0C66-2B57-283A-2EDC4FB82044}"/>
              </a:ext>
            </a:extLst>
          </p:cNvPr>
          <p:cNvSpPr>
            <a:spLocks noGrp="1"/>
          </p:cNvSpPr>
          <p:nvPr>
            <p:ph type="title"/>
          </p:nvPr>
        </p:nvSpPr>
        <p:spPr/>
        <p:txBody>
          <a:bodyPr/>
          <a:lstStyle/>
          <a:p>
            <a:r>
              <a:rPr lang="en-US" b="1" dirty="0">
                <a:effectLst/>
              </a:rPr>
              <a:t>5.4. Comorbidity</a:t>
            </a:r>
            <a:endParaRPr lang="en-US" dirty="0"/>
          </a:p>
        </p:txBody>
      </p:sp>
      <p:sp>
        <p:nvSpPr>
          <p:cNvPr id="5" name="Text Placeholder 4">
            <a:extLst>
              <a:ext uri="{FF2B5EF4-FFF2-40B4-BE49-F238E27FC236}">
                <a16:creationId xmlns:a16="http://schemas.microsoft.com/office/drawing/2014/main" id="{8ED77A4B-A6F6-622D-094E-A5DECB4A4A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763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22A1-09AE-4064-8E5A-FDEC8F47E591}"/>
              </a:ext>
            </a:extLst>
          </p:cNvPr>
          <p:cNvSpPr>
            <a:spLocks noGrp="1"/>
          </p:cNvSpPr>
          <p:nvPr>
            <p:ph type="title"/>
          </p:nvPr>
        </p:nvSpPr>
        <p:spPr>
          <a:xfrm>
            <a:off x="1154954" y="838200"/>
            <a:ext cx="8761413" cy="977900"/>
          </a:xfrm>
        </p:spPr>
        <p:txBody>
          <a:bodyPr>
            <a:normAutofit/>
          </a:bodyPr>
          <a:lstStyle/>
          <a:p>
            <a:r>
              <a:rPr lang="en-US" b="1" dirty="0">
                <a:solidFill>
                  <a:srgbClr val="FFFFFF"/>
                </a:solidFill>
              </a:rPr>
              <a:t>PTSD Comorbidity</a:t>
            </a:r>
          </a:p>
        </p:txBody>
      </p:sp>
      <p:sp>
        <p:nvSpPr>
          <p:cNvPr id="3" name="Content Placeholder 2">
            <a:extLst>
              <a:ext uri="{FF2B5EF4-FFF2-40B4-BE49-F238E27FC236}">
                <a16:creationId xmlns:a16="http://schemas.microsoft.com/office/drawing/2014/main" id="{339D3368-DC37-4976-A51D-CD7987E29C04}"/>
              </a:ext>
            </a:extLst>
          </p:cNvPr>
          <p:cNvSpPr>
            <a:spLocks noGrp="1"/>
          </p:cNvSpPr>
          <p:nvPr>
            <p:ph idx="1"/>
          </p:nvPr>
        </p:nvSpPr>
        <p:spPr>
          <a:xfrm>
            <a:off x="1887233" y="2603500"/>
            <a:ext cx="8417535" cy="3416300"/>
          </a:xfrm>
        </p:spPr>
        <p:txBody>
          <a:bodyPr>
            <a:normAutofit/>
          </a:bodyPr>
          <a:lstStyle/>
          <a:p>
            <a:pPr>
              <a:lnSpc>
                <a:spcPct val="90000"/>
              </a:lnSpc>
            </a:pPr>
            <a:r>
              <a:rPr lang="en-US" sz="2400" dirty="0"/>
              <a:t>High </a:t>
            </a:r>
            <a:r>
              <a:rPr lang="en-US" sz="2400" b="1" u="sng" dirty="0"/>
              <a:t>comorbidity</a:t>
            </a:r>
            <a:r>
              <a:rPr lang="en-US" sz="2400" dirty="0"/>
              <a:t> rates</a:t>
            </a:r>
          </a:p>
          <a:p>
            <a:pPr lvl="1">
              <a:lnSpc>
                <a:spcPct val="90000"/>
              </a:lnSpc>
            </a:pPr>
            <a:r>
              <a:rPr lang="en-US" sz="2400" dirty="0"/>
              <a:t> individuals with PTSD are likely to report depressive, bipolar, anxiety or substance abuse related symptoms</a:t>
            </a:r>
          </a:p>
          <a:p>
            <a:pPr lvl="1">
              <a:lnSpc>
                <a:spcPct val="90000"/>
              </a:lnSpc>
            </a:pPr>
            <a:r>
              <a:rPr lang="en-US" sz="2400" dirty="0"/>
              <a:t>A strong relationship between PTSD and major neurocognitive disorders, which may be due to the overlapping symptoms between these disorders </a:t>
            </a:r>
          </a:p>
        </p:txBody>
      </p:sp>
    </p:spTree>
    <p:extLst>
      <p:ext uri="{BB962C8B-B14F-4D97-AF65-F5344CB8AC3E}">
        <p14:creationId xmlns:p14="http://schemas.microsoft.com/office/powerpoint/2010/main" val="341768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A560-756C-447C-A080-95C063DD20DA}"/>
              </a:ext>
            </a:extLst>
          </p:cNvPr>
          <p:cNvSpPr>
            <a:spLocks noGrp="1"/>
          </p:cNvSpPr>
          <p:nvPr>
            <p:ph type="title"/>
          </p:nvPr>
        </p:nvSpPr>
        <p:spPr/>
        <p:txBody>
          <a:bodyPr>
            <a:normAutofit fontScale="90000"/>
          </a:bodyPr>
          <a:lstStyle/>
          <a:p>
            <a:r>
              <a:rPr lang="en-US" b="1" dirty="0">
                <a:solidFill>
                  <a:schemeClr val="bg1"/>
                </a:solidFill>
              </a:rPr>
              <a:t>Acute Stress Disorder (ASD) Comorbidity</a:t>
            </a:r>
          </a:p>
        </p:txBody>
      </p:sp>
      <p:sp>
        <p:nvSpPr>
          <p:cNvPr id="4" name="Content Placeholder 3">
            <a:extLst>
              <a:ext uri="{FF2B5EF4-FFF2-40B4-BE49-F238E27FC236}">
                <a16:creationId xmlns:a16="http://schemas.microsoft.com/office/drawing/2014/main" id="{DB42014E-D5A4-EDBB-4DB3-8ECB8DDBBCB5}"/>
              </a:ext>
            </a:extLst>
          </p:cNvPr>
          <p:cNvSpPr>
            <a:spLocks noGrp="1"/>
          </p:cNvSpPr>
          <p:nvPr>
            <p:ph idx="1"/>
          </p:nvPr>
        </p:nvSpPr>
        <p:spPr/>
        <p:txBody>
          <a:bodyPr>
            <a:normAutofit/>
          </a:bodyPr>
          <a:lstStyle/>
          <a:p>
            <a:r>
              <a:rPr lang="en-US" sz="2400" dirty="0"/>
              <a:t>Because 30 days after the traumatic event, acute stress disorder becomes PTSD (or the symptoms remit), the comorbidity of acute stress disorder with other psychological disorders has not been studied. </a:t>
            </a:r>
          </a:p>
          <a:p>
            <a:endParaRPr lang="en-US" sz="2400" dirty="0"/>
          </a:p>
          <a:p>
            <a:r>
              <a:rPr lang="en-US" sz="2400" dirty="0"/>
              <a:t>Acute stress disorder and PTSD cannot be comorbid disorders.</a:t>
            </a:r>
          </a:p>
          <a:p>
            <a:endParaRPr lang="en-US" sz="2400" dirty="0"/>
          </a:p>
          <a:p>
            <a:endParaRPr lang="en-US" sz="2400" dirty="0"/>
          </a:p>
        </p:txBody>
      </p:sp>
    </p:spTree>
    <p:extLst>
      <p:ext uri="{BB962C8B-B14F-4D97-AF65-F5344CB8AC3E}">
        <p14:creationId xmlns:p14="http://schemas.microsoft.com/office/powerpoint/2010/main" val="38214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3B76-04B2-4F7B-A8E0-9EF844E87734}"/>
              </a:ext>
            </a:extLst>
          </p:cNvPr>
          <p:cNvSpPr>
            <a:spLocks noGrp="1"/>
          </p:cNvSpPr>
          <p:nvPr>
            <p:ph type="title"/>
          </p:nvPr>
        </p:nvSpPr>
        <p:spPr>
          <a:xfrm>
            <a:off x="1154954" y="973668"/>
            <a:ext cx="8761413" cy="706964"/>
          </a:xfrm>
        </p:spPr>
        <p:txBody>
          <a:bodyPr>
            <a:normAutofit/>
          </a:bodyPr>
          <a:lstStyle/>
          <a:p>
            <a:pPr>
              <a:lnSpc>
                <a:spcPct val="90000"/>
              </a:lnSpc>
            </a:pPr>
            <a:r>
              <a:rPr lang="en-US" sz="2800" b="1" dirty="0">
                <a:solidFill>
                  <a:srgbClr val="EBEBEB"/>
                </a:solidFill>
              </a:rPr>
              <a:t>Adjustment Disorder Comorbidity</a:t>
            </a:r>
          </a:p>
        </p:txBody>
      </p:sp>
      <p:graphicFrame>
        <p:nvGraphicFramePr>
          <p:cNvPr id="5" name="Content Placeholder 2">
            <a:extLst>
              <a:ext uri="{FF2B5EF4-FFF2-40B4-BE49-F238E27FC236}">
                <a16:creationId xmlns:a16="http://schemas.microsoft.com/office/drawing/2014/main" id="{C738DE91-11B9-1D71-4E08-FBA65B485F76}"/>
              </a:ext>
            </a:extLst>
          </p:cNvPr>
          <p:cNvGraphicFramePr>
            <a:graphicFrameLocks noGrp="1"/>
          </p:cNvGraphicFramePr>
          <p:nvPr>
            <p:ph idx="1"/>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35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A560-756C-447C-A080-95C063DD20DA}"/>
              </a:ext>
            </a:extLst>
          </p:cNvPr>
          <p:cNvSpPr>
            <a:spLocks noGrp="1"/>
          </p:cNvSpPr>
          <p:nvPr>
            <p:ph type="title"/>
          </p:nvPr>
        </p:nvSpPr>
        <p:spPr/>
        <p:txBody>
          <a:bodyPr>
            <a:normAutofit/>
          </a:bodyPr>
          <a:lstStyle/>
          <a:p>
            <a:r>
              <a:rPr lang="en-US" b="1" dirty="0">
                <a:solidFill>
                  <a:schemeClr val="bg1"/>
                </a:solidFill>
              </a:rPr>
              <a:t>Prolonged Grief Disorder Comorbidity</a:t>
            </a:r>
          </a:p>
        </p:txBody>
      </p:sp>
      <p:sp>
        <p:nvSpPr>
          <p:cNvPr id="4" name="Content Placeholder 3">
            <a:extLst>
              <a:ext uri="{FF2B5EF4-FFF2-40B4-BE49-F238E27FC236}">
                <a16:creationId xmlns:a16="http://schemas.microsoft.com/office/drawing/2014/main" id="{DB42014E-D5A4-EDBB-4DB3-8ECB8DDBBCB5}"/>
              </a:ext>
            </a:extLst>
          </p:cNvPr>
          <p:cNvSpPr>
            <a:spLocks noGrp="1"/>
          </p:cNvSpPr>
          <p:nvPr>
            <p:ph idx="1"/>
          </p:nvPr>
        </p:nvSpPr>
        <p:spPr/>
        <p:txBody>
          <a:bodyPr>
            <a:normAutofit/>
          </a:bodyPr>
          <a:lstStyle/>
          <a:p>
            <a:r>
              <a:rPr lang="en-US" sz="2400" dirty="0"/>
              <a:t>Commonly comorbid with:</a:t>
            </a:r>
          </a:p>
          <a:p>
            <a:pPr lvl="1"/>
            <a:r>
              <a:rPr lang="en-US" sz="2200" dirty="0"/>
              <a:t>MDD </a:t>
            </a:r>
          </a:p>
          <a:p>
            <a:pPr lvl="1"/>
            <a:r>
              <a:rPr lang="en-US" sz="2200" dirty="0"/>
              <a:t>PTSD if the death occurred in violent or accidental circumstances</a:t>
            </a:r>
          </a:p>
          <a:p>
            <a:pPr lvl="1"/>
            <a:r>
              <a:rPr lang="en-US" sz="2200" dirty="0"/>
              <a:t>Substance use disorders</a:t>
            </a:r>
          </a:p>
          <a:p>
            <a:pPr lvl="1"/>
            <a:r>
              <a:rPr lang="en-US" sz="2200" dirty="0"/>
              <a:t>Separation anxiety disorder</a:t>
            </a:r>
          </a:p>
          <a:p>
            <a:endParaRPr lang="en-US" sz="2400" dirty="0"/>
          </a:p>
        </p:txBody>
      </p:sp>
    </p:spTree>
    <p:extLst>
      <p:ext uri="{BB962C8B-B14F-4D97-AF65-F5344CB8AC3E}">
        <p14:creationId xmlns:p14="http://schemas.microsoft.com/office/powerpoint/2010/main" val="116893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A524-9541-443E-939A-40DDD63F0F2E}"/>
              </a:ext>
            </a:extLst>
          </p:cNvPr>
          <p:cNvSpPr>
            <a:spLocks noGrp="1"/>
          </p:cNvSpPr>
          <p:nvPr>
            <p:ph type="title"/>
          </p:nvPr>
        </p:nvSpPr>
        <p:spPr/>
        <p:txBody>
          <a:bodyPr/>
          <a:lstStyle/>
          <a:p>
            <a:pPr algn="ctr"/>
            <a:r>
              <a:rPr lang="en-US" b="1" dirty="0">
                <a:effectLst/>
              </a:rPr>
              <a:t>5.5. Etiology</a:t>
            </a:r>
          </a:p>
        </p:txBody>
      </p:sp>
      <p:sp>
        <p:nvSpPr>
          <p:cNvPr id="3" name="Text Placeholder 2">
            <a:extLst>
              <a:ext uri="{FF2B5EF4-FFF2-40B4-BE49-F238E27FC236}">
                <a16:creationId xmlns:a16="http://schemas.microsoft.com/office/drawing/2014/main" id="{2CAECA70-C3E9-4B5C-871A-E6210911D0C9}"/>
              </a:ext>
            </a:extLst>
          </p:cNvPr>
          <p:cNvSpPr>
            <a:spLocks noGrp="1"/>
          </p:cNvSpPr>
          <p:nvPr>
            <p:ph type="body" idx="1"/>
          </p:nvPr>
        </p:nvSpPr>
        <p:spPr/>
        <p:txBody>
          <a:bodyPr/>
          <a:lstStyle/>
          <a:p>
            <a:pPr marL="457200" indent="-457200">
              <a:buAutoNum type="arabicPeriod"/>
            </a:pPr>
            <a:r>
              <a:rPr lang="en-US"/>
              <a:t>Biological</a:t>
            </a:r>
          </a:p>
          <a:p>
            <a:pPr marL="457200" indent="-457200">
              <a:buAutoNum type="arabicPeriod"/>
            </a:pPr>
            <a:r>
              <a:rPr lang="en-US"/>
              <a:t>Cognitive</a:t>
            </a:r>
          </a:p>
          <a:p>
            <a:pPr marL="457200" indent="-457200">
              <a:buAutoNum type="arabicPeriod"/>
            </a:pPr>
            <a:r>
              <a:rPr lang="en-US"/>
              <a:t>Social</a:t>
            </a:r>
          </a:p>
          <a:p>
            <a:pPr marL="457200" indent="-457200">
              <a:buAutoNum type="arabicPeriod"/>
            </a:pPr>
            <a:r>
              <a:rPr lang="en-US"/>
              <a:t>sociocultural</a:t>
            </a:r>
            <a:endParaRPr lang="en-US" dirty="0"/>
          </a:p>
        </p:txBody>
      </p:sp>
    </p:spTree>
    <p:extLst>
      <p:ext uri="{BB962C8B-B14F-4D97-AF65-F5344CB8AC3E}">
        <p14:creationId xmlns:p14="http://schemas.microsoft.com/office/powerpoint/2010/main" val="228231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1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8" name="Rectangle 2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B0770768-EE45-4273-B18E-996F2973EF01}"/>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600" b="0" i="0" kern="1200">
                <a:solidFill>
                  <a:schemeClr val="tx1"/>
                </a:solidFill>
                <a:latin typeface="+mj-lt"/>
                <a:ea typeface="+mj-ea"/>
                <a:cs typeface="+mj-cs"/>
              </a:rPr>
              <a:t>Biological Causes</a:t>
            </a:r>
          </a:p>
        </p:txBody>
      </p:sp>
      <p:cxnSp>
        <p:nvCxnSpPr>
          <p:cNvPr id="30" name="Straight Connector 2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Text Placeholder 4">
            <a:extLst>
              <a:ext uri="{FF2B5EF4-FFF2-40B4-BE49-F238E27FC236}">
                <a16:creationId xmlns:a16="http://schemas.microsoft.com/office/drawing/2014/main" id="{51128A51-23E6-4625-8E9F-0CC6C688C24C}"/>
              </a:ext>
            </a:extLst>
          </p:cNvPr>
          <p:cNvSpPr>
            <a:spLocks noGrp="1"/>
          </p:cNvSpPr>
          <p:nvPr>
            <p:ph type="body" sz="half" idx="2"/>
          </p:nvPr>
        </p:nvSpPr>
        <p:spPr>
          <a:xfrm>
            <a:off x="5033337" y="1857643"/>
            <a:ext cx="5579707" cy="4008964"/>
          </a:xfrm>
        </p:spPr>
        <p:txBody>
          <a:bodyPr vert="horz" lIns="91440" tIns="45720" rIns="91440" bIns="45720" rtlCol="0" anchor="ctr">
            <a:normAutofit/>
          </a:bodyPr>
          <a:lstStyle/>
          <a:p>
            <a:pPr marL="285750" indent="-285750">
              <a:buFont typeface="Wingdings 3" charset="2"/>
              <a:buChar char=""/>
            </a:pPr>
            <a:r>
              <a:rPr lang="en-US" sz="1600" b="0" i="0" kern="1200" dirty="0">
                <a:solidFill>
                  <a:schemeClr val="tx1"/>
                </a:solidFill>
                <a:latin typeface="+mn-lt"/>
                <a:ea typeface="+mn-ea"/>
                <a:cs typeface="+mn-cs"/>
              </a:rPr>
              <a:t>Hypothalamic-pituitary-adrenal (HPA) axis </a:t>
            </a:r>
            <a:r>
              <a:rPr lang="en-US" sz="1600" b="0" i="0" kern="1200" dirty="0">
                <a:solidFill>
                  <a:schemeClr val="tx1"/>
                </a:solidFill>
                <a:latin typeface="+mn-lt"/>
                <a:ea typeface="+mn-ea"/>
                <a:cs typeface="+mn-cs"/>
                <a:sym typeface="Wingdings" panose="05000000000000000000" pitchFamily="2" charset="2"/>
              </a:rPr>
              <a:t> involved in fear producing response</a:t>
            </a:r>
          </a:p>
          <a:p>
            <a:pPr marL="285750" indent="-285750">
              <a:buFont typeface="Wingdings 3" charset="2"/>
              <a:buChar char=""/>
            </a:pPr>
            <a:r>
              <a:rPr lang="en-US" sz="1600" b="0" i="0" kern="1200" dirty="0">
                <a:solidFill>
                  <a:schemeClr val="tx1"/>
                </a:solidFill>
                <a:latin typeface="+mn-lt"/>
                <a:ea typeface="+mn-ea"/>
                <a:cs typeface="+mn-cs"/>
                <a:sym typeface="Wingdings" panose="05000000000000000000" pitchFamily="2" charset="2"/>
              </a:rPr>
              <a:t>Amygdala  integrative system that causes the physiological response to stress/trauma </a:t>
            </a:r>
          </a:p>
          <a:p>
            <a:pPr marL="285750" indent="-285750">
              <a:buFont typeface="Wingdings 3" charset="2"/>
              <a:buChar char=""/>
            </a:pPr>
            <a:r>
              <a:rPr lang="en-US" sz="1600" b="0" i="0" kern="1200" dirty="0">
                <a:solidFill>
                  <a:schemeClr val="tx1"/>
                </a:solidFill>
                <a:latin typeface="+mn-lt"/>
                <a:ea typeface="+mn-ea"/>
                <a:cs typeface="+mn-cs"/>
                <a:sym typeface="Wingdings" panose="05000000000000000000" pitchFamily="2" charset="2"/>
              </a:rPr>
              <a:t>Amygdala communicates with the HPA axis, and then the HPA axis releases hormones (epinephrine and cortisol)</a:t>
            </a:r>
          </a:p>
          <a:p>
            <a:pPr marL="742950" lvl="1" indent="-285750">
              <a:buFont typeface="Wingdings 3" charset="2"/>
              <a:buChar char=""/>
            </a:pPr>
            <a:r>
              <a:rPr lang="en-US" sz="1600" b="0" i="0" kern="1200" dirty="0">
                <a:solidFill>
                  <a:schemeClr val="tx1"/>
                </a:solidFill>
                <a:latin typeface="+mn-lt"/>
                <a:ea typeface="+mn-ea"/>
                <a:cs typeface="+mn-cs"/>
                <a:sym typeface="Wingdings" panose="05000000000000000000" pitchFamily="2" charset="2"/>
              </a:rPr>
              <a:t>Epinephrine  increases blood pressure, heart rate, alertness and muscle tension</a:t>
            </a:r>
          </a:p>
          <a:p>
            <a:pPr marL="742950" lvl="1" indent="-285750">
              <a:buFont typeface="Wingdings 3" charset="2"/>
              <a:buChar char=""/>
            </a:pPr>
            <a:r>
              <a:rPr lang="en-US" sz="1600" b="0" i="0" kern="1200" dirty="0">
                <a:solidFill>
                  <a:schemeClr val="tx1"/>
                </a:solidFill>
                <a:latin typeface="+mn-lt"/>
                <a:ea typeface="+mn-ea"/>
                <a:cs typeface="+mn-cs"/>
                <a:sym typeface="Wingdings" panose="05000000000000000000" pitchFamily="2" charset="2"/>
              </a:rPr>
              <a:t>Cortisol  helps return the body to homeostasis after the stressful event</a:t>
            </a:r>
          </a:p>
          <a:p>
            <a:pPr marL="285750" indent="-285750">
              <a:buFont typeface="Wingdings 3" charset="2"/>
              <a:buChar char=""/>
            </a:pPr>
            <a:r>
              <a:rPr lang="en-US" sz="1600" b="0" i="0" kern="1200" dirty="0">
                <a:solidFill>
                  <a:schemeClr val="tx1"/>
                </a:solidFill>
                <a:latin typeface="+mn-lt"/>
                <a:ea typeface="+mn-ea"/>
                <a:cs typeface="+mn-cs"/>
                <a:sym typeface="Wingdings" panose="05000000000000000000" pitchFamily="2" charset="2"/>
              </a:rPr>
              <a:t>PTSD shows heightened amygdala reactivity</a:t>
            </a:r>
          </a:p>
          <a:p>
            <a:endParaRPr lang="en-US" b="0" i="0" kern="1200" dirty="0">
              <a:solidFill>
                <a:schemeClr val="tx1"/>
              </a:solidFill>
              <a:latin typeface="+mn-lt"/>
              <a:ea typeface="+mn-ea"/>
              <a:cs typeface="+mn-cs"/>
              <a:sym typeface="Wingdings" panose="05000000000000000000" pitchFamily="2" charset="2"/>
            </a:endParaRPr>
          </a:p>
          <a:p>
            <a:pPr>
              <a:buFont typeface="Wingdings 3" charset="2"/>
              <a:buChar char=""/>
            </a:pPr>
            <a:endParaRPr lang="en-US" b="0" i="0" kern="1200" dirty="0">
              <a:solidFill>
                <a:schemeClr val="tx1"/>
              </a:solidFill>
              <a:latin typeface="+mn-lt"/>
              <a:ea typeface="+mn-ea"/>
              <a:cs typeface="+mn-cs"/>
            </a:endParaRPr>
          </a:p>
        </p:txBody>
      </p:sp>
    </p:spTree>
    <p:extLst>
      <p:ext uri="{BB962C8B-B14F-4D97-AF65-F5344CB8AC3E}">
        <p14:creationId xmlns:p14="http://schemas.microsoft.com/office/powerpoint/2010/main" val="92534502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 name="Title 3">
            <a:extLst>
              <a:ext uri="{FF2B5EF4-FFF2-40B4-BE49-F238E27FC236}">
                <a16:creationId xmlns:a16="http://schemas.microsoft.com/office/drawing/2014/main" id="{F5A81459-82B1-4D0A-A681-7C2A64B29055}"/>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600" b="0" i="0" kern="1200">
                <a:solidFill>
                  <a:schemeClr val="tx1"/>
                </a:solidFill>
                <a:latin typeface="+mj-lt"/>
                <a:ea typeface="+mj-ea"/>
                <a:cs typeface="+mj-cs"/>
              </a:rPr>
              <a:t>Cognitive</a:t>
            </a:r>
          </a:p>
        </p:txBody>
      </p:sp>
      <p:cxnSp>
        <p:nvCxnSpPr>
          <p:cNvPr id="30" name="Straight Connector 2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F15C6CE-4DBF-42C5-A88D-A7E1AC62E05C}"/>
              </a:ext>
            </a:extLst>
          </p:cNvPr>
          <p:cNvSpPr>
            <a:spLocks noGrp="1"/>
          </p:cNvSpPr>
          <p:nvPr>
            <p:ph type="body" sz="half" idx="2"/>
          </p:nvPr>
        </p:nvSpPr>
        <p:spPr>
          <a:xfrm>
            <a:off x="5041399" y="1085549"/>
            <a:ext cx="5579707" cy="4686903"/>
          </a:xfrm>
        </p:spPr>
        <p:txBody>
          <a:bodyPr vert="horz" lIns="91440" tIns="45720" rIns="91440" bIns="45720" rtlCol="0" anchor="ctr">
            <a:normAutofit/>
          </a:bodyPr>
          <a:lstStyle/>
          <a:p>
            <a:r>
              <a:rPr lang="en-US" sz="2400" b="0" i="0" kern="1200" dirty="0">
                <a:solidFill>
                  <a:schemeClr val="tx1"/>
                </a:solidFill>
                <a:latin typeface="+mn-lt"/>
                <a:ea typeface="+mn-ea"/>
                <a:cs typeface="+mn-cs"/>
              </a:rPr>
              <a:t>Preexisting conditions may predispose an individual to develop this kind of disorder because those individuals may ruminate/over-analyze the stressful/traumatic event and because those individuals may already have negative cognitive styles and processes.</a:t>
            </a:r>
          </a:p>
        </p:txBody>
      </p:sp>
    </p:spTree>
    <p:extLst>
      <p:ext uri="{BB962C8B-B14F-4D97-AF65-F5344CB8AC3E}">
        <p14:creationId xmlns:p14="http://schemas.microsoft.com/office/powerpoint/2010/main" val="235354366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0" name="Rectangle 39">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2" name="Picture 31" descr="Close up image of hands applauding">
            <a:extLst>
              <a:ext uri="{FF2B5EF4-FFF2-40B4-BE49-F238E27FC236}">
                <a16:creationId xmlns:a16="http://schemas.microsoft.com/office/drawing/2014/main" id="{517B0387-8BA4-76D6-8CC1-35F5047101D3}"/>
              </a:ext>
            </a:extLst>
          </p:cNvPr>
          <p:cNvPicPr>
            <a:picLocks noChangeAspect="1"/>
          </p:cNvPicPr>
          <p:nvPr/>
        </p:nvPicPr>
        <p:blipFill rotWithShape="1">
          <a:blip r:embed="rId4"/>
          <a:srcRect t="11887" r="-1" b="26423"/>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2" name="Freeform: Shape 4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F5A81459-82B1-4D0A-A681-7C2A64B29055}"/>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Social</a:t>
            </a:r>
          </a:p>
        </p:txBody>
      </p:sp>
      <p:sp>
        <p:nvSpPr>
          <p:cNvPr id="6" name="Text Placeholder 5">
            <a:extLst>
              <a:ext uri="{FF2B5EF4-FFF2-40B4-BE49-F238E27FC236}">
                <a16:creationId xmlns:a16="http://schemas.microsoft.com/office/drawing/2014/main" id="{FF15C6CE-4DBF-42C5-A88D-A7E1AC62E05C}"/>
              </a:ext>
            </a:extLst>
          </p:cNvPr>
          <p:cNvSpPr>
            <a:spLocks noGrp="1"/>
          </p:cNvSpPr>
          <p:nvPr>
            <p:ph type="body" sz="half" idx="2"/>
          </p:nvPr>
        </p:nvSpPr>
        <p:spPr>
          <a:xfrm>
            <a:off x="892199" y="5722374"/>
            <a:ext cx="10407602" cy="487924"/>
          </a:xfrm>
        </p:spPr>
        <p:txBody>
          <a:bodyPr vert="horz" lIns="91440" tIns="45720" rIns="91440" bIns="45720" rtlCol="0" anchor="t">
            <a:normAutofit/>
          </a:bodyPr>
          <a:lstStyle/>
          <a:p>
            <a:pPr algn="ctr"/>
            <a:r>
              <a:rPr lang="en-US" sz="1800" cap="all">
                <a:solidFill>
                  <a:schemeClr val="tx2">
                    <a:lumMod val="40000"/>
                    <a:lumOff val="60000"/>
                  </a:schemeClr>
                </a:solidFill>
              </a:rPr>
              <a:t>Support helps protect individuals from developing PTSD</a:t>
            </a:r>
          </a:p>
        </p:txBody>
      </p:sp>
      <p:sp>
        <p:nvSpPr>
          <p:cNvPr id="4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6281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 name="Group 35">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9" name="Rectangle 46">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60" name="Group 4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0" name="Rectangle 4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Oval 5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Rectangle 5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F5A81459-82B1-4D0A-A681-7C2A64B29055}"/>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Sociocultural</a:t>
            </a:r>
          </a:p>
        </p:txBody>
      </p:sp>
      <p:sp>
        <p:nvSpPr>
          <p:cNvPr id="58" name="Rectangle 5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2" name="Text Placeholder 5">
            <a:extLst>
              <a:ext uri="{FF2B5EF4-FFF2-40B4-BE49-F238E27FC236}">
                <a16:creationId xmlns:a16="http://schemas.microsoft.com/office/drawing/2014/main" id="{958D1104-AE1B-5CE0-5887-F16C12F98E60}"/>
              </a:ext>
            </a:extLst>
          </p:cNvPr>
          <p:cNvGraphicFramePr/>
          <p:nvPr>
            <p:extLst>
              <p:ext uri="{D42A27DB-BD31-4B8C-83A1-F6EECF244321}">
                <p14:modId xmlns:p14="http://schemas.microsoft.com/office/powerpoint/2010/main" val="366313173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095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DE2E78-E124-7A06-98B0-F211E7645D91}"/>
              </a:ext>
            </a:extLst>
          </p:cNvPr>
          <p:cNvSpPr>
            <a:spLocks noGrp="1"/>
          </p:cNvSpPr>
          <p:nvPr>
            <p:ph type="title"/>
          </p:nvPr>
        </p:nvSpPr>
        <p:spPr/>
        <p:txBody>
          <a:bodyPr/>
          <a:lstStyle/>
          <a:p>
            <a:r>
              <a:rPr lang="en-US" b="1" dirty="0">
                <a:effectLst/>
              </a:rPr>
              <a:t>5.1. Stressors</a:t>
            </a:r>
            <a:endParaRPr lang="en-US" dirty="0"/>
          </a:p>
        </p:txBody>
      </p:sp>
      <p:sp>
        <p:nvSpPr>
          <p:cNvPr id="7" name="Text Placeholder 6">
            <a:extLst>
              <a:ext uri="{FF2B5EF4-FFF2-40B4-BE49-F238E27FC236}">
                <a16:creationId xmlns:a16="http://schemas.microsoft.com/office/drawing/2014/main" id="{75CEE50A-E161-55A2-C42B-FBCE36C7DA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540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C38BD-7E76-895B-FE2D-F39AC2BF19B5}"/>
              </a:ext>
            </a:extLst>
          </p:cNvPr>
          <p:cNvSpPr>
            <a:spLocks noGrp="1"/>
          </p:cNvSpPr>
          <p:nvPr>
            <p:ph type="title"/>
          </p:nvPr>
        </p:nvSpPr>
        <p:spPr/>
        <p:txBody>
          <a:bodyPr/>
          <a:lstStyle/>
          <a:p>
            <a:r>
              <a:rPr lang="en-US" b="1" dirty="0">
                <a:effectLst/>
              </a:rPr>
              <a:t>5.6. Treatment</a:t>
            </a:r>
            <a:endParaRPr lang="en-US" dirty="0"/>
          </a:p>
        </p:txBody>
      </p:sp>
      <p:sp>
        <p:nvSpPr>
          <p:cNvPr id="6" name="Text Placeholder 5">
            <a:extLst>
              <a:ext uri="{FF2B5EF4-FFF2-40B4-BE49-F238E27FC236}">
                <a16:creationId xmlns:a16="http://schemas.microsoft.com/office/drawing/2014/main" id="{045C7F5F-85D8-A961-CFFA-3C473310B6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6212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C6EC-CF2D-49BD-B9DC-53C0BDE14C2F}"/>
              </a:ext>
            </a:extLst>
          </p:cNvPr>
          <p:cNvSpPr>
            <a:spLocks noGrp="1"/>
          </p:cNvSpPr>
          <p:nvPr>
            <p:ph type="title"/>
          </p:nvPr>
        </p:nvSpPr>
        <p:spPr/>
        <p:txBody>
          <a:bodyPr/>
          <a:lstStyle/>
          <a:p>
            <a:r>
              <a:rPr lang="en-US" dirty="0"/>
              <a:t>Treatment of Trauma or Stressor-Related Disorders</a:t>
            </a:r>
          </a:p>
        </p:txBody>
      </p:sp>
      <p:sp>
        <p:nvSpPr>
          <p:cNvPr id="3" name="Text Placeholder 2">
            <a:extLst>
              <a:ext uri="{FF2B5EF4-FFF2-40B4-BE49-F238E27FC236}">
                <a16:creationId xmlns:a16="http://schemas.microsoft.com/office/drawing/2014/main" id="{61B92F8C-F670-467D-BE60-C4365D344EF0}"/>
              </a:ext>
            </a:extLst>
          </p:cNvPr>
          <p:cNvSpPr>
            <a:spLocks noGrp="1"/>
          </p:cNvSpPr>
          <p:nvPr>
            <p:ph type="body" idx="1"/>
          </p:nvPr>
        </p:nvSpPr>
        <p:spPr>
          <a:xfrm>
            <a:off x="6895559" y="2286000"/>
            <a:ext cx="4141487" cy="4076699"/>
          </a:xfrm>
        </p:spPr>
        <p:txBody>
          <a:bodyPr>
            <a:normAutofit lnSpcReduction="10000"/>
          </a:bodyPr>
          <a:lstStyle/>
          <a:p>
            <a:pPr marL="457200" indent="-457200">
              <a:buAutoNum type="arabicPeriod"/>
            </a:pPr>
            <a:r>
              <a:rPr lang="en-US" dirty="0"/>
              <a:t>Psychological debriefing</a:t>
            </a:r>
          </a:p>
          <a:p>
            <a:pPr marL="457200" indent="-457200">
              <a:buAutoNum type="arabicPeriod"/>
            </a:pPr>
            <a:r>
              <a:rPr lang="en-US" dirty="0"/>
              <a:t>Exposure therapy</a:t>
            </a:r>
          </a:p>
          <a:p>
            <a:pPr marL="457200" indent="-457200">
              <a:buAutoNum type="arabicPeriod"/>
            </a:pPr>
            <a:r>
              <a:rPr lang="en-US" dirty="0"/>
              <a:t>Cognitive behavioral therapy (CBt)</a:t>
            </a:r>
          </a:p>
          <a:p>
            <a:pPr marL="457200" indent="-457200">
              <a:buAutoNum type="arabicPeriod"/>
            </a:pPr>
            <a:r>
              <a:rPr lang="en-US" dirty="0"/>
              <a:t>Eye movement desensitization and reprocessing (</a:t>
            </a:r>
            <a:r>
              <a:rPr lang="en-US" dirty="0" err="1"/>
              <a:t>emdr</a:t>
            </a:r>
            <a:r>
              <a:rPr lang="en-US" dirty="0"/>
              <a:t>)</a:t>
            </a:r>
          </a:p>
          <a:p>
            <a:pPr marL="457200" indent="-457200">
              <a:buAutoNum type="arabicPeriod"/>
            </a:pPr>
            <a:r>
              <a:rPr lang="en-US" dirty="0" err="1"/>
              <a:t>Brainspotting</a:t>
            </a:r>
            <a:endParaRPr lang="en-US" dirty="0"/>
          </a:p>
          <a:p>
            <a:pPr marL="457200" indent="-457200">
              <a:buAutoNum type="arabicPeriod"/>
            </a:pPr>
            <a:r>
              <a:rPr lang="en-US" dirty="0"/>
              <a:t>Psychopharmacological treatment</a:t>
            </a:r>
          </a:p>
        </p:txBody>
      </p:sp>
    </p:spTree>
    <p:extLst>
      <p:ext uri="{BB962C8B-B14F-4D97-AF65-F5344CB8AC3E}">
        <p14:creationId xmlns:p14="http://schemas.microsoft.com/office/powerpoint/2010/main" val="190214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1CDA-1E84-4772-B4CE-25CE756B8F11}"/>
              </a:ext>
            </a:extLst>
          </p:cNvPr>
          <p:cNvSpPr>
            <a:spLocks noGrp="1"/>
          </p:cNvSpPr>
          <p:nvPr>
            <p:ph type="title"/>
          </p:nvPr>
        </p:nvSpPr>
        <p:spPr/>
        <p:txBody>
          <a:bodyPr/>
          <a:lstStyle/>
          <a:p>
            <a:r>
              <a:rPr lang="en-US"/>
              <a:t>Psychological Debriefing</a:t>
            </a:r>
            <a:endParaRPr lang="en-US" dirty="0"/>
          </a:p>
        </p:txBody>
      </p:sp>
      <p:graphicFrame>
        <p:nvGraphicFramePr>
          <p:cNvPr id="23" name="Content Placeholder 2">
            <a:extLst>
              <a:ext uri="{FF2B5EF4-FFF2-40B4-BE49-F238E27FC236}">
                <a16:creationId xmlns:a16="http://schemas.microsoft.com/office/drawing/2014/main" id="{A8BBB3B8-A571-DC10-4326-92485D27FCF6}"/>
              </a:ext>
            </a:extLst>
          </p:cNvPr>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55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4DE2-4893-4083-BF4F-511C88EE3CE4}"/>
              </a:ext>
            </a:extLst>
          </p:cNvPr>
          <p:cNvSpPr>
            <a:spLocks noGrp="1"/>
          </p:cNvSpPr>
          <p:nvPr>
            <p:ph type="title"/>
          </p:nvPr>
        </p:nvSpPr>
        <p:spPr/>
        <p:txBody>
          <a:bodyPr/>
          <a:lstStyle/>
          <a:p>
            <a:r>
              <a:rPr lang="en-US" dirty="0"/>
              <a:t>Exposure Therapy</a:t>
            </a:r>
          </a:p>
        </p:txBody>
      </p:sp>
      <p:sp>
        <p:nvSpPr>
          <p:cNvPr id="3" name="Content Placeholder 2">
            <a:extLst>
              <a:ext uri="{FF2B5EF4-FFF2-40B4-BE49-F238E27FC236}">
                <a16:creationId xmlns:a16="http://schemas.microsoft.com/office/drawing/2014/main" id="{E1B67730-09F5-4E95-ACC0-63EE91E91052}"/>
              </a:ext>
            </a:extLst>
          </p:cNvPr>
          <p:cNvSpPr>
            <a:spLocks noGrp="1"/>
          </p:cNvSpPr>
          <p:nvPr>
            <p:ph idx="1"/>
          </p:nvPr>
        </p:nvSpPr>
        <p:spPr/>
        <p:txBody>
          <a:bodyPr/>
          <a:lstStyle/>
          <a:p>
            <a:r>
              <a:rPr lang="en-US" dirty="0"/>
              <a:t>Helps extinguish fears</a:t>
            </a:r>
          </a:p>
          <a:p>
            <a:r>
              <a:rPr lang="en-US" dirty="0"/>
              <a:t>Three types: </a:t>
            </a:r>
          </a:p>
          <a:p>
            <a:pPr lvl="1"/>
            <a:r>
              <a:rPr lang="en-US" dirty="0"/>
              <a:t>(1) Imaginal </a:t>
            </a:r>
            <a:r>
              <a:rPr lang="en-US" dirty="0">
                <a:sym typeface="Wingdings" panose="05000000000000000000" pitchFamily="2" charset="2"/>
              </a:rPr>
              <a:t> the individual is aske to re-create, or imagine, specific details of the traumatic event; gradual process</a:t>
            </a:r>
          </a:p>
          <a:p>
            <a:pPr lvl="1"/>
            <a:r>
              <a:rPr lang="en-US" dirty="0">
                <a:sym typeface="Wingdings" panose="05000000000000000000" pitchFamily="2" charset="2"/>
              </a:rPr>
              <a:t>(2) In vivo  the individual is reminded of the traumatic event through the use of videos, images, or other tangible objects related to the traumatic event that induces a heightened arousal response; gradual process</a:t>
            </a:r>
          </a:p>
          <a:p>
            <a:pPr lvl="1"/>
            <a:r>
              <a:rPr lang="en-US" dirty="0">
                <a:sym typeface="Wingdings" panose="05000000000000000000" pitchFamily="2" charset="2"/>
              </a:rPr>
              <a:t>(3) Flooding  disregards the gradual nature of the fear hierarchy; may be more effective, but is the most distressing type of exposure therapy </a:t>
            </a:r>
            <a:endParaRPr lang="en-US" dirty="0"/>
          </a:p>
        </p:txBody>
      </p:sp>
    </p:spTree>
    <p:extLst>
      <p:ext uri="{BB962C8B-B14F-4D97-AF65-F5344CB8AC3E}">
        <p14:creationId xmlns:p14="http://schemas.microsoft.com/office/powerpoint/2010/main" val="39448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2D17-263B-4DD9-A85D-E7EDEFCBEB91}"/>
              </a:ext>
            </a:extLst>
          </p:cNvPr>
          <p:cNvSpPr>
            <a:spLocks noGrp="1"/>
          </p:cNvSpPr>
          <p:nvPr>
            <p:ph type="title"/>
          </p:nvPr>
        </p:nvSpPr>
        <p:spPr/>
        <p:txBody>
          <a:bodyPr/>
          <a:lstStyle/>
          <a:p>
            <a:r>
              <a:rPr lang="en-US" dirty="0"/>
              <a:t>Cognitive Behavioral Therapy (CBT)</a:t>
            </a:r>
          </a:p>
        </p:txBody>
      </p:sp>
      <p:sp>
        <p:nvSpPr>
          <p:cNvPr id="3" name="Content Placeholder 2">
            <a:extLst>
              <a:ext uri="{FF2B5EF4-FFF2-40B4-BE49-F238E27FC236}">
                <a16:creationId xmlns:a16="http://schemas.microsoft.com/office/drawing/2014/main" id="{AA7C979D-59CF-41FA-8E4B-5539AF909546}"/>
              </a:ext>
            </a:extLst>
          </p:cNvPr>
          <p:cNvSpPr>
            <a:spLocks noGrp="1"/>
          </p:cNvSpPr>
          <p:nvPr>
            <p:ph idx="1"/>
          </p:nvPr>
        </p:nvSpPr>
        <p:spPr/>
        <p:txBody>
          <a:bodyPr/>
          <a:lstStyle/>
          <a:p>
            <a:r>
              <a:rPr lang="en-US" dirty="0"/>
              <a:t>Trauma-focused CBT (TF-CBT) can be summarized by acronym PRACTICE:</a:t>
            </a:r>
          </a:p>
          <a:p>
            <a:pPr lvl="1"/>
            <a:r>
              <a:rPr lang="en-US" b="1" dirty="0"/>
              <a:t>P</a:t>
            </a:r>
            <a:r>
              <a:rPr lang="en-US" dirty="0"/>
              <a:t>sychoeducation about the traumatic event</a:t>
            </a:r>
          </a:p>
          <a:p>
            <a:pPr lvl="1"/>
            <a:r>
              <a:rPr lang="en-US" b="1" dirty="0"/>
              <a:t>R</a:t>
            </a:r>
            <a:r>
              <a:rPr lang="en-US" dirty="0"/>
              <a:t>elaxation training </a:t>
            </a:r>
          </a:p>
          <a:p>
            <a:pPr lvl="1"/>
            <a:r>
              <a:rPr lang="en-US" b="1" dirty="0"/>
              <a:t>A</a:t>
            </a:r>
            <a:r>
              <a:rPr lang="en-US" dirty="0"/>
              <a:t>ffect</a:t>
            </a:r>
          </a:p>
          <a:p>
            <a:pPr lvl="1"/>
            <a:r>
              <a:rPr lang="en-US" b="1" dirty="0"/>
              <a:t>C</a:t>
            </a:r>
            <a:r>
              <a:rPr lang="en-US" dirty="0"/>
              <a:t>orrecting maladaptive thoughts</a:t>
            </a:r>
          </a:p>
          <a:p>
            <a:pPr lvl="1"/>
            <a:r>
              <a:rPr lang="en-US" b="1" dirty="0"/>
              <a:t>T</a:t>
            </a:r>
            <a:r>
              <a:rPr lang="en-US" dirty="0"/>
              <a:t>rauma narrative</a:t>
            </a:r>
          </a:p>
          <a:p>
            <a:pPr lvl="1"/>
            <a:r>
              <a:rPr lang="en-US" b="1" dirty="0"/>
              <a:t>I</a:t>
            </a:r>
            <a:r>
              <a:rPr lang="en-US" dirty="0"/>
              <a:t>n vivo</a:t>
            </a:r>
          </a:p>
          <a:p>
            <a:pPr lvl="1"/>
            <a:r>
              <a:rPr lang="en-US" b="1" dirty="0"/>
              <a:t>C</a:t>
            </a:r>
            <a:r>
              <a:rPr lang="en-US" dirty="0"/>
              <a:t>o-joint family session </a:t>
            </a:r>
          </a:p>
          <a:p>
            <a:pPr lvl="1"/>
            <a:r>
              <a:rPr lang="en-US" b="1" dirty="0"/>
              <a:t>E</a:t>
            </a:r>
            <a:r>
              <a:rPr lang="en-US" dirty="0"/>
              <a:t>nhancing security </a:t>
            </a:r>
          </a:p>
        </p:txBody>
      </p:sp>
    </p:spTree>
    <p:extLst>
      <p:ext uri="{BB962C8B-B14F-4D97-AF65-F5344CB8AC3E}">
        <p14:creationId xmlns:p14="http://schemas.microsoft.com/office/powerpoint/2010/main" val="58140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3FAF-680D-4363-9ECA-2DC4481046D9}"/>
              </a:ext>
            </a:extLst>
          </p:cNvPr>
          <p:cNvSpPr>
            <a:spLocks noGrp="1"/>
          </p:cNvSpPr>
          <p:nvPr>
            <p:ph type="title"/>
          </p:nvPr>
        </p:nvSpPr>
        <p:spPr/>
        <p:txBody>
          <a:bodyPr/>
          <a:lstStyle/>
          <a:p>
            <a:r>
              <a:rPr lang="en-US" dirty="0"/>
              <a:t>EMDR	</a:t>
            </a:r>
          </a:p>
        </p:txBody>
      </p:sp>
      <p:sp>
        <p:nvSpPr>
          <p:cNvPr id="3" name="Content Placeholder 2">
            <a:extLst>
              <a:ext uri="{FF2B5EF4-FFF2-40B4-BE49-F238E27FC236}">
                <a16:creationId xmlns:a16="http://schemas.microsoft.com/office/drawing/2014/main" id="{1C93C156-73D8-4510-9CE3-94696A263E5C}"/>
              </a:ext>
            </a:extLst>
          </p:cNvPr>
          <p:cNvSpPr>
            <a:spLocks noGrp="1"/>
          </p:cNvSpPr>
          <p:nvPr>
            <p:ph idx="1"/>
          </p:nvPr>
        </p:nvSpPr>
        <p:spPr>
          <a:xfrm>
            <a:off x="1154954" y="2285999"/>
            <a:ext cx="8825659" cy="4055165"/>
          </a:xfrm>
        </p:spPr>
        <p:txBody>
          <a:bodyPr>
            <a:normAutofit fontScale="85000" lnSpcReduction="20000"/>
          </a:bodyPr>
          <a:lstStyle/>
          <a:p>
            <a:r>
              <a:rPr lang="en-US" dirty="0"/>
              <a:t>Controversial because it originated from the personal observation of Francine Shapiro who concluded that lateral eye movements facilitate cognitive processing of traumatic thoughts</a:t>
            </a:r>
          </a:p>
          <a:p>
            <a:r>
              <a:rPr lang="en-US" dirty="0"/>
              <a:t>8 steps</a:t>
            </a:r>
          </a:p>
          <a:p>
            <a:pPr lvl="1"/>
            <a:r>
              <a:rPr lang="en-US" dirty="0"/>
              <a:t>(1) Patient history and treatment planning </a:t>
            </a:r>
          </a:p>
          <a:p>
            <a:pPr lvl="1"/>
            <a:r>
              <a:rPr lang="en-US" dirty="0"/>
              <a:t>(2) Preparation and education</a:t>
            </a:r>
          </a:p>
          <a:p>
            <a:pPr lvl="1"/>
            <a:r>
              <a:rPr lang="en-US" dirty="0"/>
              <a:t>(3) Assessment and identification of triggers</a:t>
            </a:r>
          </a:p>
          <a:p>
            <a:pPr lvl="1"/>
            <a:r>
              <a:rPr lang="en-US" b="1" dirty="0"/>
              <a:t>(4)</a:t>
            </a:r>
            <a:r>
              <a:rPr lang="en-US" dirty="0"/>
              <a:t> Desensitization while holding a trigger in mind and moving eyes</a:t>
            </a:r>
          </a:p>
          <a:p>
            <a:pPr lvl="1"/>
            <a:r>
              <a:rPr lang="en-US" b="1" dirty="0"/>
              <a:t>(5)</a:t>
            </a:r>
            <a:r>
              <a:rPr lang="en-US" dirty="0"/>
              <a:t> Installation of positive cognitions while holding a positive thing in mind and moving eyes </a:t>
            </a:r>
          </a:p>
          <a:p>
            <a:pPr lvl="1"/>
            <a:r>
              <a:rPr lang="en-US" b="1" dirty="0"/>
              <a:t>(6)</a:t>
            </a:r>
            <a:r>
              <a:rPr lang="en-US" dirty="0"/>
              <a:t> Body scan while moving eyes </a:t>
            </a:r>
          </a:p>
          <a:p>
            <a:pPr lvl="1"/>
            <a:r>
              <a:rPr lang="en-US" dirty="0"/>
              <a:t>(7) Closure with coping strategies </a:t>
            </a:r>
          </a:p>
          <a:p>
            <a:pPr lvl="1"/>
            <a:r>
              <a:rPr lang="en-US" dirty="0"/>
              <a:t>(8) Reevaluation</a:t>
            </a:r>
          </a:p>
          <a:p>
            <a:pPr lvl="1"/>
            <a:endParaRPr lang="en-US" dirty="0"/>
          </a:p>
          <a:p>
            <a:pPr lvl="1"/>
            <a:r>
              <a:rPr lang="en-US" b="1" dirty="0">
                <a:highlight>
                  <a:srgbClr val="FFFF00"/>
                </a:highlight>
              </a:rPr>
              <a:t>Demonstration   3 minutes  </a:t>
            </a:r>
            <a:r>
              <a:rPr lang="en-US" b="1" dirty="0">
                <a:highlight>
                  <a:srgbClr val="FFFF00"/>
                </a:highlight>
                <a:hlinkClick r:id="rId3"/>
              </a:rPr>
              <a:t>https://www.youtube.com/watch?v=cGYxH8_SISE</a:t>
            </a:r>
            <a:endParaRPr lang="en-US" b="1" dirty="0">
              <a:highlight>
                <a:srgbClr val="FFFF00"/>
              </a:highlight>
            </a:endParaRPr>
          </a:p>
          <a:p>
            <a:pPr marL="457200" lvl="1" indent="0">
              <a:buNone/>
            </a:pPr>
            <a:endParaRPr lang="en-US" dirty="0"/>
          </a:p>
        </p:txBody>
      </p:sp>
    </p:spTree>
    <p:extLst>
      <p:ext uri="{BB962C8B-B14F-4D97-AF65-F5344CB8AC3E}">
        <p14:creationId xmlns:p14="http://schemas.microsoft.com/office/powerpoint/2010/main" val="3504939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F7EF-E7E3-7DB4-027F-999726E2CE84}"/>
              </a:ext>
            </a:extLst>
          </p:cNvPr>
          <p:cNvSpPr>
            <a:spLocks noGrp="1"/>
          </p:cNvSpPr>
          <p:nvPr>
            <p:ph type="title"/>
          </p:nvPr>
        </p:nvSpPr>
        <p:spPr/>
        <p:txBody>
          <a:bodyPr/>
          <a:lstStyle/>
          <a:p>
            <a:r>
              <a:rPr lang="en-US" dirty="0"/>
              <a:t>EMDR Guidance  </a:t>
            </a:r>
            <a:r>
              <a:rPr lang="en-US" sz="1600" dirty="0">
                <a:hlinkClick r:id="rId2"/>
              </a:rPr>
              <a:t>https://www.nice</a:t>
            </a:r>
            <a:r>
              <a:rPr lang="en-US" sz="1600" dirty="0"/>
              <a:t>. .uk/guidance/ng116/chapter/Recommendations</a:t>
            </a:r>
          </a:p>
        </p:txBody>
      </p:sp>
      <p:sp>
        <p:nvSpPr>
          <p:cNvPr id="3" name="Content Placeholder 2">
            <a:extLst>
              <a:ext uri="{FF2B5EF4-FFF2-40B4-BE49-F238E27FC236}">
                <a16:creationId xmlns:a16="http://schemas.microsoft.com/office/drawing/2014/main" id="{617CDDF5-D5D8-635F-4C06-647D488A0E70}"/>
              </a:ext>
            </a:extLst>
          </p:cNvPr>
          <p:cNvSpPr>
            <a:spLocks noGrp="1"/>
          </p:cNvSpPr>
          <p:nvPr>
            <p:ph idx="1"/>
          </p:nvPr>
        </p:nvSpPr>
        <p:spPr>
          <a:xfrm>
            <a:off x="1154954" y="2603500"/>
            <a:ext cx="8825659" cy="3886752"/>
          </a:xfrm>
        </p:spPr>
        <p:txBody>
          <a:bodyPr>
            <a:noAutofit/>
          </a:bodyPr>
          <a:lstStyle/>
          <a:p>
            <a:pPr algn="l"/>
            <a:r>
              <a:rPr lang="en-US" sz="1200" b="0" i="0" dirty="0">
                <a:solidFill>
                  <a:srgbClr val="0E0E0E"/>
                </a:solidFill>
                <a:effectLst/>
                <a:latin typeface="Inter"/>
              </a:rPr>
              <a:t>Consider EMDR for adults with a diagnosis of PTSD or clinically important symptoms of PTSD who have presented between 1 and 3 months after a non-</a:t>
            </a:r>
            <a:r>
              <a:rPr lang="en-US" sz="1200" b="0" i="0" u="sng" dirty="0">
                <a:solidFill>
                  <a:srgbClr val="005EA5"/>
                </a:solidFill>
                <a:effectLst/>
                <a:latin typeface="Inter"/>
                <a:hlinkClick r:id="rId3"/>
              </a:rPr>
              <a:t>combat-related trauma</a:t>
            </a:r>
            <a:r>
              <a:rPr lang="en-US" sz="1200" b="0" i="0" dirty="0">
                <a:solidFill>
                  <a:srgbClr val="0E0E0E"/>
                </a:solidFill>
                <a:effectLst/>
                <a:latin typeface="Inter"/>
              </a:rPr>
              <a:t> if the person has a preference for EMDR. </a:t>
            </a:r>
            <a:r>
              <a:rPr lang="en-US" sz="1200" b="1" i="0" dirty="0">
                <a:solidFill>
                  <a:srgbClr val="0E0E0E"/>
                </a:solidFill>
                <a:effectLst/>
                <a:latin typeface="Inter"/>
              </a:rPr>
              <a:t>[2018]</a:t>
            </a:r>
            <a:endParaRPr lang="en-US" sz="1200" b="0" i="0" dirty="0">
              <a:solidFill>
                <a:srgbClr val="0E0E0E"/>
              </a:solidFill>
              <a:effectLst/>
              <a:latin typeface="Inter"/>
            </a:endParaRPr>
          </a:p>
          <a:p>
            <a:pPr algn="l"/>
            <a:r>
              <a:rPr lang="en-US" sz="1200" b="0" i="0" dirty="0">
                <a:solidFill>
                  <a:srgbClr val="0E0E0E"/>
                </a:solidFill>
                <a:effectLst/>
                <a:latin typeface="Inter"/>
              </a:rPr>
              <a:t>1.6.19Offer EMDR to adults with a diagnosis of PTSD or clinically important symptoms of PTSD who have presented more than 3 months after a non-combat-related trauma. </a:t>
            </a:r>
            <a:r>
              <a:rPr lang="en-US" sz="1200" b="1" i="0" dirty="0">
                <a:solidFill>
                  <a:srgbClr val="0E0E0E"/>
                </a:solidFill>
                <a:effectLst/>
                <a:latin typeface="Inter"/>
              </a:rPr>
              <a:t>[2018]</a:t>
            </a:r>
            <a:endParaRPr lang="en-US" sz="1200" b="0" i="0" dirty="0">
              <a:solidFill>
                <a:srgbClr val="0E0E0E"/>
              </a:solidFill>
              <a:effectLst/>
              <a:latin typeface="Inter"/>
            </a:endParaRPr>
          </a:p>
          <a:p>
            <a:pPr algn="l"/>
            <a:r>
              <a:rPr lang="en-US" sz="1200" b="0" i="0" dirty="0">
                <a:solidFill>
                  <a:srgbClr val="0E0E0E"/>
                </a:solidFill>
                <a:effectLst/>
                <a:latin typeface="Inter"/>
              </a:rPr>
              <a:t>1.6.20EMDR for adults should:</a:t>
            </a:r>
          </a:p>
          <a:p>
            <a:pPr algn="l">
              <a:buFont typeface="Arial" panose="020B0604020202020204" pitchFamily="34" charset="0"/>
              <a:buChar char="•"/>
            </a:pPr>
            <a:r>
              <a:rPr lang="en-US" sz="1200" b="0" i="0" dirty="0">
                <a:solidFill>
                  <a:srgbClr val="0E0E0E"/>
                </a:solidFill>
                <a:effectLst/>
                <a:latin typeface="Inter"/>
              </a:rPr>
              <a:t>be based on a validated manual</a:t>
            </a:r>
          </a:p>
          <a:p>
            <a:pPr algn="l">
              <a:buFont typeface="Arial" panose="020B0604020202020204" pitchFamily="34" charset="0"/>
              <a:buChar char="•"/>
            </a:pPr>
            <a:r>
              <a:rPr lang="en-US" sz="1200" b="0" i="0" dirty="0">
                <a:solidFill>
                  <a:srgbClr val="0E0E0E"/>
                </a:solidFill>
                <a:effectLst/>
                <a:latin typeface="Inter"/>
              </a:rPr>
              <a:t>typically be provided over 8 to 12 sessions, but more if clinically indicated, for example if they have experienced multiple traumas</a:t>
            </a:r>
          </a:p>
          <a:p>
            <a:pPr algn="l">
              <a:buFont typeface="Arial" panose="020B0604020202020204" pitchFamily="34" charset="0"/>
              <a:buChar char="•"/>
            </a:pPr>
            <a:r>
              <a:rPr lang="en-US" sz="1200" b="0" i="0" dirty="0">
                <a:solidFill>
                  <a:srgbClr val="0E0E0E"/>
                </a:solidFill>
                <a:effectLst/>
                <a:latin typeface="Inter"/>
              </a:rPr>
              <a:t>be delivered by trained practitioners with ongoing supervision</a:t>
            </a:r>
          </a:p>
          <a:p>
            <a:pPr algn="l">
              <a:buFont typeface="Arial" panose="020B0604020202020204" pitchFamily="34" charset="0"/>
              <a:buChar char="•"/>
            </a:pPr>
            <a:r>
              <a:rPr lang="en-US" sz="1200" b="0" i="0" dirty="0">
                <a:solidFill>
                  <a:srgbClr val="0E0E0E"/>
                </a:solidFill>
                <a:effectLst/>
                <a:latin typeface="Inter"/>
              </a:rPr>
              <a:t>be delivered in a phased manner and include psychoeducation about reactions to trauma; managing distressing memories and situations; identifying and treating target memories (often visual images); and promoting alternative positive beliefs about the self</a:t>
            </a:r>
          </a:p>
          <a:p>
            <a:pPr algn="l">
              <a:buFont typeface="Arial" panose="020B0604020202020204" pitchFamily="34" charset="0"/>
              <a:buChar char="•"/>
            </a:pPr>
            <a:r>
              <a:rPr lang="en-US" sz="1200" b="0" i="0" dirty="0">
                <a:solidFill>
                  <a:srgbClr val="0E0E0E"/>
                </a:solidFill>
                <a:effectLst/>
                <a:latin typeface="Inter"/>
              </a:rPr>
              <a:t>use repeated in-session bilateral stimulation (normally with eye movements but use other methods, including taps and tones, if preferred or more appropriate, such as for people who are visually impaired) for specific target memories until the memories are no longer distressing</a:t>
            </a:r>
          </a:p>
          <a:p>
            <a:pPr algn="l">
              <a:buFont typeface="Arial" panose="020B0604020202020204" pitchFamily="34" charset="0"/>
              <a:buChar char="•"/>
            </a:pPr>
            <a:r>
              <a:rPr lang="en-US" sz="1200" b="0" i="0" dirty="0">
                <a:solidFill>
                  <a:srgbClr val="0E0E0E"/>
                </a:solidFill>
                <a:effectLst/>
                <a:latin typeface="Inter"/>
              </a:rPr>
              <a:t>include the teaching of self-calming techniques and techniques for managing flashbacks, for use within and between sessions. </a:t>
            </a:r>
            <a:r>
              <a:rPr lang="en-US" sz="1200" b="1" i="0" dirty="0">
                <a:solidFill>
                  <a:srgbClr val="0E0E0E"/>
                </a:solidFill>
                <a:effectLst/>
                <a:latin typeface="Inter"/>
              </a:rPr>
              <a:t>[2018]</a:t>
            </a:r>
            <a:br>
              <a:rPr lang="en-US" sz="1200" b="0" i="0" dirty="0">
                <a:solidFill>
                  <a:srgbClr val="0E0E0E"/>
                </a:solidFill>
                <a:effectLst/>
                <a:latin typeface="Inter"/>
              </a:rPr>
            </a:br>
            <a:endParaRPr lang="en-US" sz="1200" dirty="0"/>
          </a:p>
        </p:txBody>
      </p:sp>
    </p:spTree>
    <p:extLst>
      <p:ext uri="{BB962C8B-B14F-4D97-AF65-F5344CB8AC3E}">
        <p14:creationId xmlns:p14="http://schemas.microsoft.com/office/powerpoint/2010/main" val="2012255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F2DC4B-8E54-4020-83ED-8DE160AA9575}"/>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dirty="0" err="1">
                <a:solidFill>
                  <a:srgbClr val="FFFFFF"/>
                </a:solidFill>
              </a:rPr>
              <a:t>Brainspotting</a:t>
            </a:r>
            <a:r>
              <a:rPr lang="en-US" sz="6600" dirty="0">
                <a:solidFill>
                  <a:srgbClr val="FFFFFF"/>
                </a:solidFill>
              </a:rPr>
              <a:t>, </a:t>
            </a:r>
            <a:r>
              <a:rPr lang="en-US" sz="3200" dirty="0">
                <a:solidFill>
                  <a:srgbClr val="FFFFFF"/>
                </a:solidFill>
              </a:rPr>
              <a:t>while similar to EMDR, has its differences . . . And has not been around long enough to be included in the recommendations (as the previous slide references)</a:t>
            </a:r>
          </a:p>
        </p:txBody>
      </p:sp>
      <p:sp>
        <p:nvSpPr>
          <p:cNvPr id="3" name="Content Placeholder 2">
            <a:extLst>
              <a:ext uri="{FF2B5EF4-FFF2-40B4-BE49-F238E27FC236}">
                <a16:creationId xmlns:a16="http://schemas.microsoft.com/office/drawing/2014/main" id="{7A6C6E5E-095B-4CC1-A933-E5D8E7599421}"/>
              </a:ext>
            </a:extLst>
          </p:cNvPr>
          <p:cNvSpPr>
            <a:spLocks noGrp="1"/>
          </p:cNvSpPr>
          <p:nvPr>
            <p:ph idx="1"/>
          </p:nvPr>
        </p:nvSpPr>
        <p:spPr>
          <a:xfrm>
            <a:off x="1683171" y="5240851"/>
            <a:ext cx="8825658" cy="828932"/>
          </a:xfrm>
        </p:spPr>
        <p:txBody>
          <a:bodyPr vert="horz" lIns="91440" tIns="45720" rIns="91440" bIns="45720" rtlCol="0" anchor="t">
            <a:normAutofit/>
          </a:bodyPr>
          <a:lstStyle/>
          <a:p>
            <a:pPr marL="0" indent="0" algn="ctr">
              <a:buNone/>
            </a:pPr>
            <a:r>
              <a:rPr lang="en-US" sz="2400" cap="all" dirty="0">
                <a:solidFill>
                  <a:schemeClr val="tx2"/>
                </a:solidFill>
              </a:rPr>
              <a:t>6:17  demonstration  </a:t>
            </a:r>
            <a:r>
              <a:rPr lang="en-US" sz="2400" cap="all" dirty="0">
                <a:solidFill>
                  <a:schemeClr val="tx2"/>
                </a:solidFill>
                <a:hlinkClick r:id="rId3"/>
              </a:rPr>
              <a:t>https://www.youtube.com/watch?v=aczAGpv0dqA</a:t>
            </a:r>
            <a:r>
              <a:rPr lang="en-US" sz="2400" cap="all" dirty="0">
                <a:solidFill>
                  <a:schemeClr val="tx2"/>
                </a:solidFill>
              </a:rPr>
              <a:t> </a:t>
            </a:r>
          </a:p>
        </p:txBody>
      </p:sp>
    </p:spTree>
    <p:extLst>
      <p:ext uri="{BB962C8B-B14F-4D97-AF65-F5344CB8AC3E}">
        <p14:creationId xmlns:p14="http://schemas.microsoft.com/office/powerpoint/2010/main" val="3252648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E089AD3-01D9-4B4F-9540-6603C4108B5F}"/>
              </a:ext>
            </a:extLst>
          </p:cNvPr>
          <p:cNvSpPr>
            <a:spLocks noGrp="1"/>
          </p:cNvSpPr>
          <p:nvPr>
            <p:ph type="title"/>
          </p:nvPr>
        </p:nvSpPr>
        <p:spPr>
          <a:xfrm>
            <a:off x="1154955" y="973667"/>
            <a:ext cx="2942210" cy="4833745"/>
          </a:xfrm>
        </p:spPr>
        <p:txBody>
          <a:bodyPr>
            <a:normAutofit/>
          </a:bodyPr>
          <a:lstStyle/>
          <a:p>
            <a:r>
              <a:rPr lang="en-US" sz="2500">
                <a:solidFill>
                  <a:srgbClr val="EBEBEB"/>
                </a:solidFill>
              </a:rPr>
              <a:t>Pharmacological Treatment </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2E96DD55-E508-E2E6-7058-DF68F72941CF}"/>
              </a:ext>
            </a:extLst>
          </p:cNvPr>
          <p:cNvGraphicFramePr>
            <a:graphicFrameLocks noGrp="1"/>
          </p:cNvGraphicFramePr>
          <p:nvPr>
            <p:ph idx="1"/>
            <p:extLst>
              <p:ext uri="{D42A27DB-BD31-4B8C-83A1-F6EECF244321}">
                <p14:modId xmlns:p14="http://schemas.microsoft.com/office/powerpoint/2010/main" val="215003940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250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A0CA-2689-4B53-8171-A40FF0ED8E28}"/>
              </a:ext>
            </a:extLst>
          </p:cNvPr>
          <p:cNvSpPr>
            <a:spLocks noGrp="1"/>
          </p:cNvSpPr>
          <p:nvPr>
            <p:ph type="title"/>
          </p:nvPr>
        </p:nvSpPr>
        <p:spPr/>
        <p:txBody>
          <a:bodyPr/>
          <a:lstStyle/>
          <a:p>
            <a:r>
              <a:rPr lang="en-US"/>
              <a:t>Pharmacological Treatment </a:t>
            </a:r>
            <a:endParaRPr lang="en-US" dirty="0"/>
          </a:p>
        </p:txBody>
      </p:sp>
      <p:graphicFrame>
        <p:nvGraphicFramePr>
          <p:cNvPr id="7" name="Content Placeholder 2">
            <a:extLst>
              <a:ext uri="{FF2B5EF4-FFF2-40B4-BE49-F238E27FC236}">
                <a16:creationId xmlns:a16="http://schemas.microsoft.com/office/drawing/2014/main" id="{75DA8926-5815-8E95-1556-9C7B9CA564C5}"/>
              </a:ext>
            </a:extLst>
          </p:cNvPr>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11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B7FD0B1-B2D2-41BA-A7A6-8E052FE45F04}"/>
              </a:ext>
            </a:extLst>
          </p:cNvPr>
          <p:cNvSpPr>
            <a:spLocks noGrp="1"/>
          </p:cNvSpPr>
          <p:nvPr>
            <p:ph type="title"/>
          </p:nvPr>
        </p:nvSpPr>
        <p:spPr>
          <a:xfrm>
            <a:off x="1154955" y="973667"/>
            <a:ext cx="2942210" cy="4833745"/>
          </a:xfrm>
        </p:spPr>
        <p:txBody>
          <a:bodyPr>
            <a:normAutofit/>
          </a:bodyPr>
          <a:lstStyle/>
          <a:p>
            <a:r>
              <a:rPr lang="en-US">
                <a:solidFill>
                  <a:srgbClr val="EBEBEB"/>
                </a:solidFill>
              </a:rPr>
              <a:t>What is a stressor?</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71F16E4-DB8A-7E67-BBDC-FE4664C0D8D0}"/>
              </a:ext>
            </a:extLst>
          </p:cNvPr>
          <p:cNvGraphicFramePr>
            <a:graphicFrameLocks noGrp="1"/>
          </p:cNvGraphicFramePr>
          <p:nvPr>
            <p:ph idx="1"/>
            <p:extLst>
              <p:ext uri="{D42A27DB-BD31-4B8C-83A1-F6EECF244321}">
                <p14:modId xmlns:p14="http://schemas.microsoft.com/office/powerpoint/2010/main" val="122511056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968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68DC9F7-31A3-6E58-EC86-99AC4016E507}"/>
              </a:ext>
            </a:extLst>
          </p:cNvPr>
          <p:cNvSpPr>
            <a:spLocks noGrp="1"/>
          </p:cNvSpPr>
          <p:nvPr>
            <p:ph type="title"/>
          </p:nvPr>
        </p:nvSpPr>
        <p:spPr>
          <a:xfrm>
            <a:off x="1154954" y="973668"/>
            <a:ext cx="8761413" cy="706964"/>
          </a:xfrm>
        </p:spPr>
        <p:txBody>
          <a:bodyPr>
            <a:normAutofit/>
          </a:bodyPr>
          <a:lstStyle/>
          <a:p>
            <a:r>
              <a:rPr lang="en-US">
                <a:solidFill>
                  <a:srgbClr val="FFFFFF"/>
                </a:solidFill>
              </a:rPr>
              <a:t>Review Questions:  Module 5.1</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017D4AD-973B-52FD-55E7-11923EEDD269}"/>
              </a:ext>
            </a:extLst>
          </p:cNvPr>
          <p:cNvGraphicFramePr>
            <a:graphicFrameLocks noGrp="1"/>
          </p:cNvGraphicFramePr>
          <p:nvPr>
            <p:ph idx="1"/>
            <p:extLst>
              <p:ext uri="{D42A27DB-BD31-4B8C-83A1-F6EECF244321}">
                <p14:modId xmlns:p14="http://schemas.microsoft.com/office/powerpoint/2010/main" val="205317856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0171285"/>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68DC9F7-31A3-6E58-EC86-99AC4016E507}"/>
              </a:ext>
            </a:extLst>
          </p:cNvPr>
          <p:cNvSpPr>
            <a:spLocks noGrp="1"/>
          </p:cNvSpPr>
          <p:nvPr>
            <p:ph type="title"/>
          </p:nvPr>
        </p:nvSpPr>
        <p:spPr>
          <a:xfrm>
            <a:off x="1154955" y="973667"/>
            <a:ext cx="2942210" cy="4833745"/>
          </a:xfrm>
        </p:spPr>
        <p:txBody>
          <a:bodyPr>
            <a:normAutofit/>
          </a:bodyPr>
          <a:lstStyle/>
          <a:p>
            <a:r>
              <a:rPr lang="en-US">
                <a:solidFill>
                  <a:srgbClr val="EBEBEB"/>
                </a:solidFill>
              </a:rPr>
              <a:t>Review Questions:  Module 5.2</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C762704-A356-67F7-1C58-D9F7ECAD33F3}"/>
              </a:ext>
            </a:extLst>
          </p:cNvPr>
          <p:cNvGraphicFramePr>
            <a:graphicFrameLocks noGrp="1"/>
          </p:cNvGraphicFramePr>
          <p:nvPr>
            <p:ph idx="1"/>
            <p:extLst>
              <p:ext uri="{D42A27DB-BD31-4B8C-83A1-F6EECF244321}">
                <p14:modId xmlns:p14="http://schemas.microsoft.com/office/powerpoint/2010/main" val="271672707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747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68DC9F7-31A3-6E58-EC86-99AC4016E507}"/>
              </a:ext>
            </a:extLst>
          </p:cNvPr>
          <p:cNvSpPr>
            <a:spLocks noGrp="1"/>
          </p:cNvSpPr>
          <p:nvPr>
            <p:ph type="title"/>
          </p:nvPr>
        </p:nvSpPr>
        <p:spPr>
          <a:xfrm>
            <a:off x="1154955" y="973667"/>
            <a:ext cx="2942210" cy="4833745"/>
          </a:xfrm>
        </p:spPr>
        <p:txBody>
          <a:bodyPr>
            <a:normAutofit/>
          </a:bodyPr>
          <a:lstStyle/>
          <a:p>
            <a:r>
              <a:rPr lang="en-US">
                <a:solidFill>
                  <a:srgbClr val="EBEBEB"/>
                </a:solidFill>
              </a:rPr>
              <a:t>Review Questions:  Module 5.3</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B039DBC-2CE0-C8E3-5413-CBE4A749AE32}"/>
              </a:ext>
            </a:extLst>
          </p:cNvPr>
          <p:cNvGraphicFramePr>
            <a:graphicFrameLocks noGrp="1"/>
          </p:cNvGraphicFramePr>
          <p:nvPr>
            <p:ph idx="1"/>
            <p:extLst>
              <p:ext uri="{D42A27DB-BD31-4B8C-83A1-F6EECF244321}">
                <p14:modId xmlns:p14="http://schemas.microsoft.com/office/powerpoint/2010/main" val="234597452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927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68DC9F7-31A3-6E58-EC86-99AC4016E507}"/>
              </a:ext>
            </a:extLst>
          </p:cNvPr>
          <p:cNvSpPr>
            <a:spLocks noGrp="1"/>
          </p:cNvSpPr>
          <p:nvPr>
            <p:ph type="title"/>
          </p:nvPr>
        </p:nvSpPr>
        <p:spPr>
          <a:xfrm>
            <a:off x="1154955" y="973667"/>
            <a:ext cx="2942210" cy="4833745"/>
          </a:xfrm>
        </p:spPr>
        <p:txBody>
          <a:bodyPr>
            <a:normAutofit/>
          </a:bodyPr>
          <a:lstStyle/>
          <a:p>
            <a:r>
              <a:rPr lang="en-US">
                <a:solidFill>
                  <a:srgbClr val="EBEBEB"/>
                </a:solidFill>
              </a:rPr>
              <a:t>Review Questions:  Module 5.4</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8759EF0-5BFD-111A-437D-D18679CFA2EC}"/>
              </a:ext>
            </a:extLst>
          </p:cNvPr>
          <p:cNvGraphicFramePr>
            <a:graphicFrameLocks noGrp="1"/>
          </p:cNvGraphicFramePr>
          <p:nvPr>
            <p:ph idx="1"/>
            <p:extLst>
              <p:ext uri="{D42A27DB-BD31-4B8C-83A1-F6EECF244321}">
                <p14:modId xmlns:p14="http://schemas.microsoft.com/office/powerpoint/2010/main" val="147655637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298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668DC9F7-31A3-6E58-EC86-99AC4016E507}"/>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Review Questions:  Module 5.5</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83EC9D-D697-7A2C-900D-04D851050347}"/>
              </a:ext>
            </a:extLst>
          </p:cNvPr>
          <p:cNvSpPr>
            <a:spLocks noGrp="1"/>
          </p:cNvSpPr>
          <p:nvPr>
            <p:ph idx="1"/>
          </p:nvPr>
        </p:nvSpPr>
        <p:spPr>
          <a:xfrm>
            <a:off x="4678424" y="1059025"/>
            <a:ext cx="5302189" cy="4739950"/>
          </a:xfrm>
        </p:spPr>
        <p:txBody>
          <a:bodyPr anchor="ctr">
            <a:normAutofit/>
          </a:bodyPr>
          <a:lstStyle/>
          <a:p>
            <a:endParaRPr lang="en-US" b="0" i="0" u="none" strike="noStrike" baseline="0">
              <a:solidFill>
                <a:schemeClr val="tx1"/>
              </a:solidFill>
              <a:latin typeface="Times New Roman" panose="02020603050405020304" pitchFamily="18" charset="0"/>
            </a:endParaRPr>
          </a:p>
          <a:p>
            <a:r>
              <a:rPr lang="en-US" b="0" i="0" u="none" strike="noStrike" baseline="0">
                <a:solidFill>
                  <a:schemeClr val="tx1"/>
                </a:solidFill>
                <a:latin typeface="Times New Roman" panose="02020603050405020304" pitchFamily="18" charset="0"/>
              </a:rPr>
              <a:t>1. Discuss the four etiological models of the trauma- and stressor-related disorders. Which model best explains the maintenance of trauma/stress symptoms? Which identifies protective factors for the individual? </a:t>
            </a:r>
          </a:p>
          <a:p>
            <a:endParaRPr lang="en-US">
              <a:solidFill>
                <a:schemeClr val="tx1"/>
              </a:solidFill>
            </a:endParaRPr>
          </a:p>
        </p:txBody>
      </p:sp>
    </p:spTree>
    <p:extLst>
      <p:ext uri="{BB962C8B-B14F-4D97-AF65-F5344CB8AC3E}">
        <p14:creationId xmlns:p14="http://schemas.microsoft.com/office/powerpoint/2010/main" val="407069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668DC9F7-31A3-6E58-EC86-99AC4016E507}"/>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Review Questions:  Module 5.6</a:t>
            </a:r>
          </a:p>
        </p:txBody>
      </p:sp>
      <p:sp>
        <p:nvSpPr>
          <p:cNvPr id="3" name="Content Placeholder 2">
            <a:extLst>
              <a:ext uri="{FF2B5EF4-FFF2-40B4-BE49-F238E27FC236}">
                <a16:creationId xmlns:a16="http://schemas.microsoft.com/office/drawing/2014/main" id="{7E83EC9D-D697-7A2C-900D-04D851050347}"/>
              </a:ext>
            </a:extLst>
          </p:cNvPr>
          <p:cNvSpPr>
            <a:spLocks noGrp="1"/>
          </p:cNvSpPr>
          <p:nvPr>
            <p:ph idx="1"/>
          </p:nvPr>
        </p:nvSpPr>
        <p:spPr>
          <a:xfrm>
            <a:off x="5290077" y="437513"/>
            <a:ext cx="5502614" cy="5954325"/>
          </a:xfrm>
        </p:spPr>
        <p:txBody>
          <a:bodyPr anchor="ctr">
            <a:normAutofit/>
          </a:bodyPr>
          <a:lstStyle/>
          <a:p>
            <a:endParaRPr lang="en-US" sz="2000" b="0" i="0" u="none" strike="noStrike" baseline="0">
              <a:latin typeface="Times New Roman" panose="02020603050405020304" pitchFamily="18" charset="0"/>
            </a:endParaRPr>
          </a:p>
          <a:p>
            <a:r>
              <a:rPr lang="en-US" sz="2000" b="0" i="0" u="none" strike="noStrike" baseline="0">
                <a:latin typeface="Times New Roman" panose="02020603050405020304" pitchFamily="18" charset="0"/>
              </a:rPr>
              <a:t>1. Identify the different treatment options for trauma and stress-related disorders. Which treatment options are most effective? Which are least effective? </a:t>
            </a:r>
          </a:p>
          <a:p>
            <a:pPr marL="0" indent="0">
              <a:buNone/>
            </a:pPr>
            <a:endParaRPr lang="en-US" sz="2000"/>
          </a:p>
        </p:txBody>
      </p:sp>
    </p:spTree>
    <p:extLst>
      <p:ext uri="{BB962C8B-B14F-4D97-AF65-F5344CB8AC3E}">
        <p14:creationId xmlns:p14="http://schemas.microsoft.com/office/powerpoint/2010/main" val="270564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B10BC-45D5-3028-5DD2-CAA04287305F}"/>
              </a:ext>
            </a:extLst>
          </p:cNvPr>
          <p:cNvSpPr>
            <a:spLocks noGrp="1"/>
          </p:cNvSpPr>
          <p:nvPr>
            <p:ph type="title"/>
          </p:nvPr>
        </p:nvSpPr>
        <p:spPr/>
        <p:txBody>
          <a:bodyPr/>
          <a:lstStyle/>
          <a:p>
            <a:r>
              <a:rPr lang="en-US" b="1" dirty="0">
                <a:effectLst/>
              </a:rPr>
              <a:t>5.2. Clinical Presentation</a:t>
            </a:r>
            <a:endParaRPr lang="en-US" dirty="0"/>
          </a:p>
        </p:txBody>
      </p:sp>
      <p:sp>
        <p:nvSpPr>
          <p:cNvPr id="5" name="Text Placeholder 4">
            <a:extLst>
              <a:ext uri="{FF2B5EF4-FFF2-40B4-BE49-F238E27FC236}">
                <a16:creationId xmlns:a16="http://schemas.microsoft.com/office/drawing/2014/main" id="{BA114869-D687-57E7-500A-33116E83C1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068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9" name="Freeform: Shape 28">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1"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id="{C93DC990-FCB5-4FA4-94F4-C38501567434}"/>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sz="3600" b="0" i="0" kern="1200">
                <a:solidFill>
                  <a:srgbClr val="EBEBEB"/>
                </a:solidFill>
                <a:latin typeface="+mj-lt"/>
                <a:ea typeface="+mj-ea"/>
                <a:cs typeface="+mj-cs"/>
              </a:rPr>
              <a:t>Posttraumatic Stress Disorder (PTSD)</a:t>
            </a:r>
          </a:p>
        </p:txBody>
      </p:sp>
      <p:pic>
        <p:nvPicPr>
          <p:cNvPr id="7" name="Online Media 6" title="Post-Traumatic Stress Disorder">
            <a:hlinkClick r:id="" action="ppaction://media"/>
            <a:extLst>
              <a:ext uri="{FF2B5EF4-FFF2-40B4-BE49-F238E27FC236}">
                <a16:creationId xmlns:a16="http://schemas.microsoft.com/office/drawing/2014/main" id="{39A38F44-5849-464D-A391-EA0C30FA4063}"/>
              </a:ext>
            </a:extLst>
          </p:cNvPr>
          <p:cNvPicPr>
            <a:picLocks noGrp="1" noRot="1" noChangeAspect="1"/>
          </p:cNvPicPr>
          <p:nvPr>
            <p:ph idx="1"/>
            <a:videoFile r:link="rId1"/>
          </p:nvPr>
        </p:nvPicPr>
        <p:blipFill>
          <a:blip r:embed="rId5"/>
          <a:stretch>
            <a:fillRect/>
          </a:stretch>
        </p:blipFill>
        <p:spPr>
          <a:xfrm>
            <a:off x="6714836" y="2079717"/>
            <a:ext cx="4828707" cy="2716147"/>
          </a:xfrm>
          <a:prstGeom prst="rect">
            <a:avLst/>
          </a:prstGeom>
        </p:spPr>
      </p:pic>
      <p:sp>
        <p:nvSpPr>
          <p:cNvPr id="33" name="Rectangle 32">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47497002-F880-4010-8603-D15B3C2428C8}"/>
              </a:ext>
            </a:extLst>
          </p:cNvPr>
          <p:cNvSpPr>
            <a:spLocks noGrp="1"/>
          </p:cNvSpPr>
          <p:nvPr>
            <p:ph type="body" sz="half" idx="2"/>
          </p:nvPr>
        </p:nvSpPr>
        <p:spPr>
          <a:xfrm>
            <a:off x="639098" y="2418735"/>
            <a:ext cx="5132439" cy="3811742"/>
          </a:xfrm>
        </p:spPr>
        <p:txBody>
          <a:bodyPr vert="horz" lIns="91440" tIns="45720" rIns="91440" bIns="45720" rtlCol="0" anchor="ctr">
            <a:normAutofit/>
          </a:bodyPr>
          <a:lstStyle/>
          <a:p>
            <a:pPr>
              <a:buFont typeface="Wingdings 3" charset="2"/>
              <a:buChar char=""/>
            </a:pPr>
            <a:r>
              <a:rPr lang="en-US">
                <a:solidFill>
                  <a:srgbClr val="FFFFFF"/>
                </a:solidFill>
              </a:rPr>
              <a:t>Key Questions: </a:t>
            </a:r>
          </a:p>
          <a:p>
            <a:pPr marL="342900" indent="-342900">
              <a:buFont typeface="Wingdings 3" charset="2"/>
              <a:buChar char=""/>
            </a:pPr>
            <a:r>
              <a:rPr lang="en-US">
                <a:solidFill>
                  <a:srgbClr val="FFFFFF"/>
                </a:solidFill>
              </a:rPr>
              <a:t>What was the stressor that led to Judy’s PTSD? </a:t>
            </a:r>
          </a:p>
          <a:p>
            <a:pPr marL="342900" indent="-342900">
              <a:buFont typeface="Wingdings 3" charset="2"/>
              <a:buChar char=""/>
            </a:pPr>
            <a:r>
              <a:rPr lang="en-US">
                <a:solidFill>
                  <a:srgbClr val="FFFFFF"/>
                </a:solidFill>
              </a:rPr>
              <a:t>What did the hospital psychologist do with Judy to calm her?</a:t>
            </a:r>
          </a:p>
        </p:txBody>
      </p:sp>
    </p:spTree>
    <p:extLst>
      <p:ext uri="{BB962C8B-B14F-4D97-AF65-F5344CB8AC3E}">
        <p14:creationId xmlns:p14="http://schemas.microsoft.com/office/powerpoint/2010/main" val="41592022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131BB72-767A-43CA-BC9B-7C63EEF64DF9}"/>
              </a:ext>
            </a:extLst>
          </p:cNvPr>
          <p:cNvSpPr>
            <a:spLocks noGrp="1"/>
          </p:cNvSpPr>
          <p:nvPr>
            <p:ph type="title"/>
          </p:nvPr>
        </p:nvSpPr>
        <p:spPr>
          <a:xfrm>
            <a:off x="1154955" y="973667"/>
            <a:ext cx="2942210" cy="4833745"/>
          </a:xfrm>
        </p:spPr>
        <p:txBody>
          <a:bodyPr>
            <a:normAutofit/>
          </a:bodyPr>
          <a:lstStyle/>
          <a:p>
            <a:r>
              <a:rPr lang="en-US">
                <a:solidFill>
                  <a:srgbClr val="EBEBEB"/>
                </a:solidFill>
              </a:rPr>
              <a:t>What is PTSD  F43.10? </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493FE20-680E-252B-8AC5-D71D54DB3BD8}"/>
              </a:ext>
            </a:extLst>
          </p:cNvPr>
          <p:cNvGraphicFramePr>
            <a:graphicFrameLocks noGrp="1"/>
          </p:cNvGraphicFramePr>
          <p:nvPr>
            <p:ph idx="1"/>
            <p:extLst>
              <p:ext uri="{D42A27DB-BD31-4B8C-83A1-F6EECF244321}">
                <p14:modId xmlns:p14="http://schemas.microsoft.com/office/powerpoint/2010/main" val="336540636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281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3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0" name="Rectangle 4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770DB45-C4B6-494B-BCF4-5520D3AFABE1}"/>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DSM-5 Criteria</a:t>
            </a:r>
          </a:p>
        </p:txBody>
      </p:sp>
      <p:grpSp>
        <p:nvGrpSpPr>
          <p:cNvPr id="51" name="Group 4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46" name="Rectangle 4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4" descr="Describes DSM-5 criteria of PTSD. This includes a) exposure to actual or threatened death, serious injury, or sexual violation either firsthand or secondhand; b) symptoms like recurrent, involuntary, and intrusive distressing memories; recurrent distressing dreams; dissociative reactions in which the individual feels the traumatic event is recurring; marked distress; c) persistent avoidance of stimuli associated with the traumatic event; d) negative alterations in cognitions and mood associated with the traumatic event; and e) duration of the disturbance is more than one month.">
            <a:extLst>
              <a:ext uri="{FF2B5EF4-FFF2-40B4-BE49-F238E27FC236}">
                <a16:creationId xmlns:a16="http://schemas.microsoft.com/office/drawing/2014/main" id="{510F684E-0278-4815-B353-2EB8B35EE6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731520"/>
            <a:ext cx="5989265" cy="57252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7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8E0A-326B-4D3E-907F-A274EE05A273}"/>
              </a:ext>
            </a:extLst>
          </p:cNvPr>
          <p:cNvSpPr>
            <a:spLocks noGrp="1"/>
          </p:cNvSpPr>
          <p:nvPr>
            <p:ph type="title"/>
          </p:nvPr>
        </p:nvSpPr>
        <p:spPr/>
        <p:txBody>
          <a:bodyPr/>
          <a:lstStyle/>
          <a:p>
            <a:r>
              <a:rPr lang="en-US" dirty="0"/>
              <a:t>Acute Stress Disorder (ASD)</a:t>
            </a:r>
          </a:p>
        </p:txBody>
      </p:sp>
      <p:pic>
        <p:nvPicPr>
          <p:cNvPr id="5" name="Online Media 4" title="What is Acute Stress Disorder? (Traumatic Exposure)">
            <a:hlinkClick r:id="" action="ppaction://media"/>
            <a:extLst>
              <a:ext uri="{FF2B5EF4-FFF2-40B4-BE49-F238E27FC236}">
                <a16:creationId xmlns:a16="http://schemas.microsoft.com/office/drawing/2014/main" id="{8C1F67E4-E018-4592-84F9-DED313C4B14F}"/>
              </a:ext>
            </a:extLst>
          </p:cNvPr>
          <p:cNvPicPr>
            <a:picLocks noGrp="1" noRot="1" noChangeAspect="1"/>
          </p:cNvPicPr>
          <p:nvPr>
            <p:ph idx="1"/>
            <a:videoFile r:link="rId1"/>
          </p:nvPr>
        </p:nvPicPr>
        <p:blipFill>
          <a:blip r:embed="rId4"/>
          <a:stretch>
            <a:fillRect/>
          </a:stretch>
        </p:blipFill>
        <p:spPr>
          <a:xfrm>
            <a:off x="5382705" y="1295400"/>
            <a:ext cx="5654340" cy="4729479"/>
          </a:xfrm>
          <a:prstGeom prst="rect">
            <a:avLst/>
          </a:prstGeom>
        </p:spPr>
      </p:pic>
      <p:sp>
        <p:nvSpPr>
          <p:cNvPr id="4" name="Text Placeholder 3">
            <a:extLst>
              <a:ext uri="{FF2B5EF4-FFF2-40B4-BE49-F238E27FC236}">
                <a16:creationId xmlns:a16="http://schemas.microsoft.com/office/drawing/2014/main" id="{5A5F3D88-C915-4228-84BF-F75103713867}"/>
              </a:ext>
            </a:extLst>
          </p:cNvPr>
          <p:cNvSpPr>
            <a:spLocks noGrp="1"/>
          </p:cNvSpPr>
          <p:nvPr>
            <p:ph type="body" sz="half" idx="2"/>
          </p:nvPr>
        </p:nvSpPr>
        <p:spPr/>
        <p:txBody>
          <a:bodyPr/>
          <a:lstStyle/>
          <a:p>
            <a:r>
              <a:rPr lang="en-US" sz="2000" dirty="0"/>
              <a:t>Key Questions: </a:t>
            </a:r>
          </a:p>
          <a:p>
            <a:pPr marL="342900" indent="-342900">
              <a:buFont typeface="+mj-lt"/>
              <a:buAutoNum type="arabicPeriod"/>
            </a:pPr>
            <a:r>
              <a:rPr lang="en-US" sz="2000" dirty="0"/>
              <a:t>How is PTSD different from ASD? </a:t>
            </a:r>
          </a:p>
          <a:p>
            <a:pPr marL="342900" indent="-342900">
              <a:buFont typeface="+mj-lt"/>
              <a:buAutoNum type="arabicPeriod"/>
            </a:pPr>
            <a:r>
              <a:rPr lang="en-US" sz="2000" dirty="0"/>
              <a:t>Note 5 things you learned from the video. </a:t>
            </a:r>
          </a:p>
          <a:p>
            <a:pPr marL="342900" indent="-342900">
              <a:buFont typeface="+mj-lt"/>
              <a:buAutoNum type="arabicPeriod"/>
            </a:pPr>
            <a:endParaRPr lang="en-US" dirty="0"/>
          </a:p>
        </p:txBody>
      </p:sp>
    </p:spTree>
    <p:extLst>
      <p:ext uri="{BB962C8B-B14F-4D97-AF65-F5344CB8AC3E}">
        <p14:creationId xmlns:p14="http://schemas.microsoft.com/office/powerpoint/2010/main" val="11719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2960</Words>
  <Application>Microsoft Office PowerPoint</Application>
  <PresentationFormat>Widescreen</PresentationFormat>
  <Paragraphs>232</Paragraphs>
  <Slides>45</Slides>
  <Notes>12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Century Gothic</vt:lpstr>
      <vt:lpstr>Inter</vt:lpstr>
      <vt:lpstr>Times New Roman</vt:lpstr>
      <vt:lpstr>Wingdings</vt:lpstr>
      <vt:lpstr>Wingdings 3</vt:lpstr>
      <vt:lpstr>Ion Boardroom</vt:lpstr>
      <vt:lpstr>Trauma and Stressor-Related Disorders Module 5</vt:lpstr>
      <vt:lpstr>Learning Objectives </vt:lpstr>
      <vt:lpstr>5.1. Stressors</vt:lpstr>
      <vt:lpstr>What is a stressor?</vt:lpstr>
      <vt:lpstr>5.2. Clinical Presentation</vt:lpstr>
      <vt:lpstr>Posttraumatic Stress Disorder (PTSD)</vt:lpstr>
      <vt:lpstr>What is PTSD  F43.10? </vt:lpstr>
      <vt:lpstr>DSM-5 Criteria</vt:lpstr>
      <vt:lpstr>Acute Stress Disorder (ASD)</vt:lpstr>
      <vt:lpstr>What is Acute Stress Disorder (ASD)  F43.0 ?  </vt:lpstr>
      <vt:lpstr>Which is it?</vt:lpstr>
      <vt:lpstr>Adjustment Disorder  F43.20 </vt:lpstr>
      <vt:lpstr>What is Adjustment Disorder? </vt:lpstr>
      <vt:lpstr>Prolonged Grief Disorder</vt:lpstr>
      <vt:lpstr>5.3. Epidemiology</vt:lpstr>
      <vt:lpstr>PTSD Prevalence</vt:lpstr>
      <vt:lpstr>Acute Stress Disorder (ASD) Prevalence</vt:lpstr>
      <vt:lpstr>Adjustment Disorder Prevalence</vt:lpstr>
      <vt:lpstr>Prolonged Grief Disorder Prevalence</vt:lpstr>
      <vt:lpstr>5.4. Comorbidity</vt:lpstr>
      <vt:lpstr>PTSD Comorbidity</vt:lpstr>
      <vt:lpstr>Acute Stress Disorder (ASD) Comorbidity</vt:lpstr>
      <vt:lpstr>Adjustment Disorder Comorbidity</vt:lpstr>
      <vt:lpstr>Prolonged Grief Disorder Comorbidity</vt:lpstr>
      <vt:lpstr>5.5. Etiology</vt:lpstr>
      <vt:lpstr>Biological Causes</vt:lpstr>
      <vt:lpstr>Cognitive</vt:lpstr>
      <vt:lpstr>Social</vt:lpstr>
      <vt:lpstr>Sociocultural</vt:lpstr>
      <vt:lpstr>5.6. Treatment</vt:lpstr>
      <vt:lpstr>Treatment of Trauma or Stressor-Related Disorders</vt:lpstr>
      <vt:lpstr>Psychological Debriefing</vt:lpstr>
      <vt:lpstr>Exposure Therapy</vt:lpstr>
      <vt:lpstr>Cognitive Behavioral Therapy (CBT)</vt:lpstr>
      <vt:lpstr>EMDR </vt:lpstr>
      <vt:lpstr>EMDR Guidance  https://www.nice. .uk/guidance/ng116/chapter/Recommendations</vt:lpstr>
      <vt:lpstr>Brainspotting, while similar to EMDR, has its differences . . . And has not been around long enough to be included in the recommendations (as the previous slide references)</vt:lpstr>
      <vt:lpstr>Pharmacological Treatment </vt:lpstr>
      <vt:lpstr>Pharmacological Treatment </vt:lpstr>
      <vt:lpstr>Review Questions:  Module 5.1</vt:lpstr>
      <vt:lpstr>Review Questions:  Module 5.2</vt:lpstr>
      <vt:lpstr>Review Questions:  Module 5.3</vt:lpstr>
      <vt:lpstr>Review Questions:  Module 5.4</vt:lpstr>
      <vt:lpstr>Review Questions:  Module 5.5</vt:lpstr>
      <vt:lpstr>Review Questions:  Module 5.6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Stressor-Related Disorders Module 5</dc:title>
  <dc:creator>Madeleine Stewart</dc:creator>
  <cp:lastModifiedBy>Daffin, Lee William,Jr</cp:lastModifiedBy>
  <cp:revision>24</cp:revision>
  <dcterms:created xsi:type="dcterms:W3CDTF">2019-10-26T23:26:51Z</dcterms:created>
  <dcterms:modified xsi:type="dcterms:W3CDTF">2023-08-16T00:38:26Z</dcterms:modified>
</cp:coreProperties>
</file>