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70" autoAdjust="0"/>
  </p:normalViewPr>
  <p:slideViewPr>
    <p:cSldViewPr snapToGrid="0">
      <p:cViewPr>
        <p:scale>
          <a:sx n="60" d="100"/>
          <a:sy n="60" d="100"/>
        </p:scale>
        <p:origin x="740"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0077C-444E-45EC-8084-60409FA4B63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7D63622-34C6-4C47-9C4C-F53A4ADB7386}">
      <dgm:prSet/>
      <dgm:spPr/>
      <dgm:t>
        <a:bodyPr/>
        <a:lstStyle/>
        <a:p>
          <a:pPr>
            <a:defRPr cap="all"/>
          </a:pPr>
          <a:r>
            <a:rPr lang="en-US"/>
            <a:t>Describe how clinical psychology interacts with law </a:t>
          </a:r>
        </a:p>
      </dgm:t>
    </dgm:pt>
    <dgm:pt modelId="{10D72870-9282-411B-8838-81263F6FDFF7}" type="parTrans" cxnId="{B664A32C-3093-483D-A2E0-5563E7B1BEDD}">
      <dgm:prSet/>
      <dgm:spPr/>
      <dgm:t>
        <a:bodyPr/>
        <a:lstStyle/>
        <a:p>
          <a:endParaRPr lang="en-US"/>
        </a:p>
      </dgm:t>
    </dgm:pt>
    <dgm:pt modelId="{64BC6A24-9C49-4EBC-984D-A329BC80EEF2}" type="sibTrans" cxnId="{B664A32C-3093-483D-A2E0-5563E7B1BEDD}">
      <dgm:prSet/>
      <dgm:spPr/>
      <dgm:t>
        <a:bodyPr/>
        <a:lstStyle/>
        <a:p>
          <a:endParaRPr lang="en-US"/>
        </a:p>
      </dgm:t>
    </dgm:pt>
    <dgm:pt modelId="{2D04B2F7-6223-4BD5-9040-F538C5670FC9}">
      <dgm:prSet/>
      <dgm:spPr/>
      <dgm:t>
        <a:bodyPr/>
        <a:lstStyle/>
        <a:p>
          <a:pPr>
            <a:defRPr cap="all"/>
          </a:pPr>
          <a:r>
            <a:rPr lang="en-US"/>
            <a:t>Describe issues related to civil commitment</a:t>
          </a:r>
        </a:p>
      </dgm:t>
    </dgm:pt>
    <dgm:pt modelId="{981EE3D2-F097-4117-834F-F5F35EC2914C}" type="parTrans" cxnId="{E8AE34E6-6BFC-486B-8E6C-7C42A69F5A6A}">
      <dgm:prSet/>
      <dgm:spPr/>
      <dgm:t>
        <a:bodyPr/>
        <a:lstStyle/>
        <a:p>
          <a:endParaRPr lang="en-US"/>
        </a:p>
      </dgm:t>
    </dgm:pt>
    <dgm:pt modelId="{E4F341B5-D5B9-4AA6-8143-95CC588B6726}" type="sibTrans" cxnId="{E8AE34E6-6BFC-486B-8E6C-7C42A69F5A6A}">
      <dgm:prSet/>
      <dgm:spPr/>
      <dgm:t>
        <a:bodyPr/>
        <a:lstStyle/>
        <a:p>
          <a:endParaRPr lang="en-US"/>
        </a:p>
      </dgm:t>
    </dgm:pt>
    <dgm:pt modelId="{BA17A0DB-6489-42D2-A30D-63A65D6718D8}">
      <dgm:prSet/>
      <dgm:spPr/>
      <dgm:t>
        <a:bodyPr/>
        <a:lstStyle/>
        <a:p>
          <a:pPr>
            <a:defRPr cap="all"/>
          </a:pPr>
          <a:r>
            <a:rPr lang="en-US"/>
            <a:t>Describe issues related to criminal commitment</a:t>
          </a:r>
        </a:p>
      </dgm:t>
    </dgm:pt>
    <dgm:pt modelId="{5318C1F0-F9A2-4AB5-801A-212EA0672663}" type="parTrans" cxnId="{B6DB18AB-7AA8-48D8-A537-67A1A63D4D88}">
      <dgm:prSet/>
      <dgm:spPr/>
      <dgm:t>
        <a:bodyPr/>
        <a:lstStyle/>
        <a:p>
          <a:endParaRPr lang="en-US"/>
        </a:p>
      </dgm:t>
    </dgm:pt>
    <dgm:pt modelId="{A066B223-BC7B-4E8E-B5DC-4AB2865983CA}" type="sibTrans" cxnId="{B6DB18AB-7AA8-48D8-A537-67A1A63D4D88}">
      <dgm:prSet/>
      <dgm:spPr/>
      <dgm:t>
        <a:bodyPr/>
        <a:lstStyle/>
        <a:p>
          <a:endParaRPr lang="en-US"/>
        </a:p>
      </dgm:t>
    </dgm:pt>
    <dgm:pt modelId="{AA1BCDB7-A846-49F7-92DF-662FC5654D23}">
      <dgm:prSet/>
      <dgm:spPr/>
      <dgm:t>
        <a:bodyPr/>
        <a:lstStyle/>
        <a:p>
          <a:pPr>
            <a:defRPr cap="all"/>
          </a:pPr>
          <a:r>
            <a:rPr lang="en-US"/>
            <a:t>Outline patient’s rights </a:t>
          </a:r>
        </a:p>
      </dgm:t>
    </dgm:pt>
    <dgm:pt modelId="{07833518-2257-48BF-BD9E-EC3FEF8EAD4C}" type="parTrans" cxnId="{EC4B5A3F-8E4D-4882-BAF5-89BB390BBA70}">
      <dgm:prSet/>
      <dgm:spPr/>
      <dgm:t>
        <a:bodyPr/>
        <a:lstStyle/>
        <a:p>
          <a:endParaRPr lang="en-US"/>
        </a:p>
      </dgm:t>
    </dgm:pt>
    <dgm:pt modelId="{4AF9FB1E-0F1B-4E27-AF77-6EBD9F41C267}" type="sibTrans" cxnId="{EC4B5A3F-8E4D-4882-BAF5-89BB390BBA70}">
      <dgm:prSet/>
      <dgm:spPr/>
      <dgm:t>
        <a:bodyPr/>
        <a:lstStyle/>
        <a:p>
          <a:endParaRPr lang="en-US"/>
        </a:p>
      </dgm:t>
    </dgm:pt>
    <dgm:pt modelId="{C3BB5E03-B5BA-4D7C-AFC9-28806AAA18E6}">
      <dgm:prSet/>
      <dgm:spPr/>
      <dgm:t>
        <a:bodyPr/>
        <a:lstStyle/>
        <a:p>
          <a:pPr>
            <a:defRPr cap="all"/>
          </a:pPr>
          <a:r>
            <a:rPr lang="en-US"/>
            <a:t>Clarify concerns related to the therapist-client relationship</a:t>
          </a:r>
        </a:p>
      </dgm:t>
    </dgm:pt>
    <dgm:pt modelId="{146A195C-1B18-4994-B05A-7E9F3B279DBE}" type="parTrans" cxnId="{49E63623-C13B-4597-99CF-6FB02CFFC33D}">
      <dgm:prSet/>
      <dgm:spPr/>
      <dgm:t>
        <a:bodyPr/>
        <a:lstStyle/>
        <a:p>
          <a:endParaRPr lang="en-US"/>
        </a:p>
      </dgm:t>
    </dgm:pt>
    <dgm:pt modelId="{517BFDAA-9ADF-4D6F-93EA-6AFC9480CE6A}" type="sibTrans" cxnId="{49E63623-C13B-4597-99CF-6FB02CFFC33D}">
      <dgm:prSet/>
      <dgm:spPr/>
      <dgm:t>
        <a:bodyPr/>
        <a:lstStyle/>
        <a:p>
          <a:endParaRPr lang="en-US"/>
        </a:p>
      </dgm:t>
    </dgm:pt>
    <dgm:pt modelId="{828B4EAA-5CCC-48C7-89D0-DE3C068A9B9A}" type="pres">
      <dgm:prSet presAssocID="{3930077C-444E-45EC-8084-60409FA4B630}" presName="root" presStyleCnt="0">
        <dgm:presLayoutVars>
          <dgm:dir/>
          <dgm:resizeHandles val="exact"/>
        </dgm:presLayoutVars>
      </dgm:prSet>
      <dgm:spPr/>
    </dgm:pt>
    <dgm:pt modelId="{5BF2D2E2-4EC0-471D-B655-30893A56E466}" type="pres">
      <dgm:prSet presAssocID="{47D63622-34C6-4C47-9C4C-F53A4ADB7386}" presName="compNode" presStyleCnt="0"/>
      <dgm:spPr/>
    </dgm:pt>
    <dgm:pt modelId="{F28ADFA7-D563-43F2-8A16-EA14E51C2F9E}" type="pres">
      <dgm:prSet presAssocID="{47D63622-34C6-4C47-9C4C-F53A4ADB7386}" presName="iconBgRect" presStyleLbl="bgShp" presStyleIdx="0" presStyleCnt="5"/>
      <dgm:spPr/>
    </dgm:pt>
    <dgm:pt modelId="{16E8782E-F449-4A53-941E-C7BCFB2F1CB9}" type="pres">
      <dgm:prSet presAssocID="{47D63622-34C6-4C47-9C4C-F53A4ADB73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1F76E63-58C1-469A-9E89-A29D3A7C20AE}" type="pres">
      <dgm:prSet presAssocID="{47D63622-34C6-4C47-9C4C-F53A4ADB7386}" presName="spaceRect" presStyleCnt="0"/>
      <dgm:spPr/>
    </dgm:pt>
    <dgm:pt modelId="{6A348B21-6762-40FD-8E30-A032A7C7965F}" type="pres">
      <dgm:prSet presAssocID="{47D63622-34C6-4C47-9C4C-F53A4ADB7386}" presName="textRect" presStyleLbl="revTx" presStyleIdx="0" presStyleCnt="5">
        <dgm:presLayoutVars>
          <dgm:chMax val="1"/>
          <dgm:chPref val="1"/>
        </dgm:presLayoutVars>
      </dgm:prSet>
      <dgm:spPr/>
    </dgm:pt>
    <dgm:pt modelId="{881DF724-5A6C-4762-AD75-2E23547CA4AD}" type="pres">
      <dgm:prSet presAssocID="{64BC6A24-9C49-4EBC-984D-A329BC80EEF2}" presName="sibTrans" presStyleCnt="0"/>
      <dgm:spPr/>
    </dgm:pt>
    <dgm:pt modelId="{1765FE72-C7F3-4AEF-9879-1C91BDD4EB73}" type="pres">
      <dgm:prSet presAssocID="{2D04B2F7-6223-4BD5-9040-F538C5670FC9}" presName="compNode" presStyleCnt="0"/>
      <dgm:spPr/>
    </dgm:pt>
    <dgm:pt modelId="{FC016047-6705-4BAF-B053-7B54C4181A77}" type="pres">
      <dgm:prSet presAssocID="{2D04B2F7-6223-4BD5-9040-F538C5670FC9}" presName="iconBgRect" presStyleLbl="bgShp" presStyleIdx="1" presStyleCnt="5"/>
      <dgm:spPr/>
    </dgm:pt>
    <dgm:pt modelId="{50D99B53-2C46-4D74-A47E-4DF014C03510}" type="pres">
      <dgm:prSet presAssocID="{2D04B2F7-6223-4BD5-9040-F538C5670F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90379E4-477E-4409-B8F7-BD5A966C5221}" type="pres">
      <dgm:prSet presAssocID="{2D04B2F7-6223-4BD5-9040-F538C5670FC9}" presName="spaceRect" presStyleCnt="0"/>
      <dgm:spPr/>
    </dgm:pt>
    <dgm:pt modelId="{91B397A0-EB3F-48A0-9EE3-13C2CCCDB4C3}" type="pres">
      <dgm:prSet presAssocID="{2D04B2F7-6223-4BD5-9040-F538C5670FC9}" presName="textRect" presStyleLbl="revTx" presStyleIdx="1" presStyleCnt="5">
        <dgm:presLayoutVars>
          <dgm:chMax val="1"/>
          <dgm:chPref val="1"/>
        </dgm:presLayoutVars>
      </dgm:prSet>
      <dgm:spPr/>
    </dgm:pt>
    <dgm:pt modelId="{EE969FB2-5188-45E9-AF3B-83171F502DB2}" type="pres">
      <dgm:prSet presAssocID="{E4F341B5-D5B9-4AA6-8143-95CC588B6726}" presName="sibTrans" presStyleCnt="0"/>
      <dgm:spPr/>
    </dgm:pt>
    <dgm:pt modelId="{584BFB74-0267-4054-AB7B-EF61C9A8D0FB}" type="pres">
      <dgm:prSet presAssocID="{BA17A0DB-6489-42D2-A30D-63A65D6718D8}" presName="compNode" presStyleCnt="0"/>
      <dgm:spPr/>
    </dgm:pt>
    <dgm:pt modelId="{BBEC225D-6369-46F5-AC6B-369278DC52A0}" type="pres">
      <dgm:prSet presAssocID="{BA17A0DB-6489-42D2-A30D-63A65D6718D8}" presName="iconBgRect" presStyleLbl="bgShp" presStyleIdx="2" presStyleCnt="5"/>
      <dgm:spPr/>
    </dgm:pt>
    <dgm:pt modelId="{51224B41-FC1D-4322-AF8D-1C641007FBA3}" type="pres">
      <dgm:prSet presAssocID="{BA17A0DB-6489-42D2-A30D-63A65D6718D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cuffs"/>
        </a:ext>
      </dgm:extLst>
    </dgm:pt>
    <dgm:pt modelId="{5AF7E0E2-927E-4967-8B33-6C048EADBFDF}" type="pres">
      <dgm:prSet presAssocID="{BA17A0DB-6489-42D2-A30D-63A65D6718D8}" presName="spaceRect" presStyleCnt="0"/>
      <dgm:spPr/>
    </dgm:pt>
    <dgm:pt modelId="{FBE4772D-40CF-453B-9847-9C75FBD7729F}" type="pres">
      <dgm:prSet presAssocID="{BA17A0DB-6489-42D2-A30D-63A65D6718D8}" presName="textRect" presStyleLbl="revTx" presStyleIdx="2" presStyleCnt="5">
        <dgm:presLayoutVars>
          <dgm:chMax val="1"/>
          <dgm:chPref val="1"/>
        </dgm:presLayoutVars>
      </dgm:prSet>
      <dgm:spPr/>
    </dgm:pt>
    <dgm:pt modelId="{FD3BAD12-5200-4CBD-82EB-9A204C819B43}" type="pres">
      <dgm:prSet presAssocID="{A066B223-BC7B-4E8E-B5DC-4AB2865983CA}" presName="sibTrans" presStyleCnt="0"/>
      <dgm:spPr/>
    </dgm:pt>
    <dgm:pt modelId="{5C7E13EF-5689-44E9-A6E3-9D455C138DDA}" type="pres">
      <dgm:prSet presAssocID="{AA1BCDB7-A846-49F7-92DF-662FC5654D23}" presName="compNode" presStyleCnt="0"/>
      <dgm:spPr/>
    </dgm:pt>
    <dgm:pt modelId="{7B97E8C0-ABE8-4027-A2C3-EA076B73E1BF}" type="pres">
      <dgm:prSet presAssocID="{AA1BCDB7-A846-49F7-92DF-662FC5654D23}" presName="iconBgRect" presStyleLbl="bgShp" presStyleIdx="3" presStyleCnt="5"/>
      <dgm:spPr/>
    </dgm:pt>
    <dgm:pt modelId="{80DC0E49-E52C-4083-990C-298554152594}" type="pres">
      <dgm:prSet presAssocID="{AA1BCDB7-A846-49F7-92DF-662FC5654D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38BF6869-9D3E-46D3-B7D9-DD9985C781E3}" type="pres">
      <dgm:prSet presAssocID="{AA1BCDB7-A846-49F7-92DF-662FC5654D23}" presName="spaceRect" presStyleCnt="0"/>
      <dgm:spPr/>
    </dgm:pt>
    <dgm:pt modelId="{DFB1A356-9C56-4BED-8855-31ECA0DA8FE6}" type="pres">
      <dgm:prSet presAssocID="{AA1BCDB7-A846-49F7-92DF-662FC5654D23}" presName="textRect" presStyleLbl="revTx" presStyleIdx="3" presStyleCnt="5">
        <dgm:presLayoutVars>
          <dgm:chMax val="1"/>
          <dgm:chPref val="1"/>
        </dgm:presLayoutVars>
      </dgm:prSet>
      <dgm:spPr/>
    </dgm:pt>
    <dgm:pt modelId="{45691642-E486-488D-8F1B-DCCDA4273F0C}" type="pres">
      <dgm:prSet presAssocID="{4AF9FB1E-0F1B-4E27-AF77-6EBD9F41C267}" presName="sibTrans" presStyleCnt="0"/>
      <dgm:spPr/>
    </dgm:pt>
    <dgm:pt modelId="{FC7EFBC6-6D58-4EE7-B477-5542C3D5EF5D}" type="pres">
      <dgm:prSet presAssocID="{C3BB5E03-B5BA-4D7C-AFC9-28806AAA18E6}" presName="compNode" presStyleCnt="0"/>
      <dgm:spPr/>
    </dgm:pt>
    <dgm:pt modelId="{A141E69A-666C-49C5-B5B1-881453E3552F}" type="pres">
      <dgm:prSet presAssocID="{C3BB5E03-B5BA-4D7C-AFC9-28806AAA18E6}" presName="iconBgRect" presStyleLbl="bgShp" presStyleIdx="4" presStyleCnt="5"/>
      <dgm:spPr/>
    </dgm:pt>
    <dgm:pt modelId="{157631F8-11DF-4C14-B27C-7B4D374FDE77}" type="pres">
      <dgm:prSet presAssocID="{C3BB5E03-B5BA-4D7C-AFC9-28806AAA18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4F60A94A-68C4-457C-98A9-938D8C3BF95B}" type="pres">
      <dgm:prSet presAssocID="{C3BB5E03-B5BA-4D7C-AFC9-28806AAA18E6}" presName="spaceRect" presStyleCnt="0"/>
      <dgm:spPr/>
    </dgm:pt>
    <dgm:pt modelId="{278318AF-D022-4BC9-85A9-D7E578653D11}" type="pres">
      <dgm:prSet presAssocID="{C3BB5E03-B5BA-4D7C-AFC9-28806AAA18E6}" presName="textRect" presStyleLbl="revTx" presStyleIdx="4" presStyleCnt="5">
        <dgm:presLayoutVars>
          <dgm:chMax val="1"/>
          <dgm:chPref val="1"/>
        </dgm:presLayoutVars>
      </dgm:prSet>
      <dgm:spPr/>
    </dgm:pt>
  </dgm:ptLst>
  <dgm:cxnLst>
    <dgm:cxn modelId="{49E63623-C13B-4597-99CF-6FB02CFFC33D}" srcId="{3930077C-444E-45EC-8084-60409FA4B630}" destId="{C3BB5E03-B5BA-4D7C-AFC9-28806AAA18E6}" srcOrd="4" destOrd="0" parTransId="{146A195C-1B18-4994-B05A-7E9F3B279DBE}" sibTransId="{517BFDAA-9ADF-4D6F-93EA-6AFC9480CE6A}"/>
    <dgm:cxn modelId="{B664A32C-3093-483D-A2E0-5563E7B1BEDD}" srcId="{3930077C-444E-45EC-8084-60409FA4B630}" destId="{47D63622-34C6-4C47-9C4C-F53A4ADB7386}" srcOrd="0" destOrd="0" parTransId="{10D72870-9282-411B-8838-81263F6FDFF7}" sibTransId="{64BC6A24-9C49-4EBC-984D-A329BC80EEF2}"/>
    <dgm:cxn modelId="{55E35A2F-F227-47E9-9625-2B5048719386}" type="presOf" srcId="{47D63622-34C6-4C47-9C4C-F53A4ADB7386}" destId="{6A348B21-6762-40FD-8E30-A032A7C7965F}" srcOrd="0" destOrd="0" presId="urn:microsoft.com/office/officeart/2018/5/layout/IconCircleLabelList"/>
    <dgm:cxn modelId="{EC4B5A3F-8E4D-4882-BAF5-89BB390BBA70}" srcId="{3930077C-444E-45EC-8084-60409FA4B630}" destId="{AA1BCDB7-A846-49F7-92DF-662FC5654D23}" srcOrd="3" destOrd="0" parTransId="{07833518-2257-48BF-BD9E-EC3FEF8EAD4C}" sibTransId="{4AF9FB1E-0F1B-4E27-AF77-6EBD9F41C267}"/>
    <dgm:cxn modelId="{C908EE4A-483D-47A5-8FEB-6093CB83F299}" type="presOf" srcId="{3930077C-444E-45EC-8084-60409FA4B630}" destId="{828B4EAA-5CCC-48C7-89D0-DE3C068A9B9A}" srcOrd="0" destOrd="0" presId="urn:microsoft.com/office/officeart/2018/5/layout/IconCircleLabelList"/>
    <dgm:cxn modelId="{3516E791-1BB1-4F92-A182-0B696B19644B}" type="presOf" srcId="{BA17A0DB-6489-42D2-A30D-63A65D6718D8}" destId="{FBE4772D-40CF-453B-9847-9C75FBD7729F}" srcOrd="0" destOrd="0" presId="urn:microsoft.com/office/officeart/2018/5/layout/IconCircleLabelList"/>
    <dgm:cxn modelId="{6E6F9B99-27FF-43F1-BACA-9CEA2ABBEC38}" type="presOf" srcId="{2D04B2F7-6223-4BD5-9040-F538C5670FC9}" destId="{91B397A0-EB3F-48A0-9EE3-13C2CCCDB4C3}" srcOrd="0" destOrd="0" presId="urn:microsoft.com/office/officeart/2018/5/layout/IconCircleLabelList"/>
    <dgm:cxn modelId="{B6DB18AB-7AA8-48D8-A537-67A1A63D4D88}" srcId="{3930077C-444E-45EC-8084-60409FA4B630}" destId="{BA17A0DB-6489-42D2-A30D-63A65D6718D8}" srcOrd="2" destOrd="0" parTransId="{5318C1F0-F9A2-4AB5-801A-212EA0672663}" sibTransId="{A066B223-BC7B-4E8E-B5DC-4AB2865983CA}"/>
    <dgm:cxn modelId="{A53CBBC0-D609-4888-A7FE-BEC6053E133B}" type="presOf" srcId="{AA1BCDB7-A846-49F7-92DF-662FC5654D23}" destId="{DFB1A356-9C56-4BED-8855-31ECA0DA8FE6}" srcOrd="0" destOrd="0" presId="urn:microsoft.com/office/officeart/2018/5/layout/IconCircleLabelList"/>
    <dgm:cxn modelId="{E30C33D7-6528-43BD-A27C-DD9F579F99FE}" type="presOf" srcId="{C3BB5E03-B5BA-4D7C-AFC9-28806AAA18E6}" destId="{278318AF-D022-4BC9-85A9-D7E578653D11}" srcOrd="0" destOrd="0" presId="urn:microsoft.com/office/officeart/2018/5/layout/IconCircleLabelList"/>
    <dgm:cxn modelId="{E8AE34E6-6BFC-486B-8E6C-7C42A69F5A6A}" srcId="{3930077C-444E-45EC-8084-60409FA4B630}" destId="{2D04B2F7-6223-4BD5-9040-F538C5670FC9}" srcOrd="1" destOrd="0" parTransId="{981EE3D2-F097-4117-834F-F5F35EC2914C}" sibTransId="{E4F341B5-D5B9-4AA6-8143-95CC588B6726}"/>
    <dgm:cxn modelId="{31CA1724-0480-4766-8C12-57083C29BCFD}" type="presParOf" srcId="{828B4EAA-5CCC-48C7-89D0-DE3C068A9B9A}" destId="{5BF2D2E2-4EC0-471D-B655-30893A56E466}" srcOrd="0" destOrd="0" presId="urn:microsoft.com/office/officeart/2018/5/layout/IconCircleLabelList"/>
    <dgm:cxn modelId="{2B318F2C-A4A7-400A-8D81-34C93E2727E3}" type="presParOf" srcId="{5BF2D2E2-4EC0-471D-B655-30893A56E466}" destId="{F28ADFA7-D563-43F2-8A16-EA14E51C2F9E}" srcOrd="0" destOrd="0" presId="urn:microsoft.com/office/officeart/2018/5/layout/IconCircleLabelList"/>
    <dgm:cxn modelId="{66E72936-F4FD-4EB7-9097-A222A9C2AD58}" type="presParOf" srcId="{5BF2D2E2-4EC0-471D-B655-30893A56E466}" destId="{16E8782E-F449-4A53-941E-C7BCFB2F1CB9}" srcOrd="1" destOrd="0" presId="urn:microsoft.com/office/officeart/2018/5/layout/IconCircleLabelList"/>
    <dgm:cxn modelId="{FBEA3D4F-4699-4D57-913C-21FD04C7CB18}" type="presParOf" srcId="{5BF2D2E2-4EC0-471D-B655-30893A56E466}" destId="{E1F76E63-58C1-469A-9E89-A29D3A7C20AE}" srcOrd="2" destOrd="0" presId="urn:microsoft.com/office/officeart/2018/5/layout/IconCircleLabelList"/>
    <dgm:cxn modelId="{5074F227-D5A7-4122-A380-83951405AE5B}" type="presParOf" srcId="{5BF2D2E2-4EC0-471D-B655-30893A56E466}" destId="{6A348B21-6762-40FD-8E30-A032A7C7965F}" srcOrd="3" destOrd="0" presId="urn:microsoft.com/office/officeart/2018/5/layout/IconCircleLabelList"/>
    <dgm:cxn modelId="{00D25042-6570-47DE-A755-2C7C0090B71A}" type="presParOf" srcId="{828B4EAA-5CCC-48C7-89D0-DE3C068A9B9A}" destId="{881DF724-5A6C-4762-AD75-2E23547CA4AD}" srcOrd="1" destOrd="0" presId="urn:microsoft.com/office/officeart/2018/5/layout/IconCircleLabelList"/>
    <dgm:cxn modelId="{5164445D-B0A8-4B69-ADA3-18D14EBEB97F}" type="presParOf" srcId="{828B4EAA-5CCC-48C7-89D0-DE3C068A9B9A}" destId="{1765FE72-C7F3-4AEF-9879-1C91BDD4EB73}" srcOrd="2" destOrd="0" presId="urn:microsoft.com/office/officeart/2018/5/layout/IconCircleLabelList"/>
    <dgm:cxn modelId="{D42F5CA4-9A1E-49E5-8264-85BE4D0E67CE}" type="presParOf" srcId="{1765FE72-C7F3-4AEF-9879-1C91BDD4EB73}" destId="{FC016047-6705-4BAF-B053-7B54C4181A77}" srcOrd="0" destOrd="0" presId="urn:microsoft.com/office/officeart/2018/5/layout/IconCircleLabelList"/>
    <dgm:cxn modelId="{3276CC33-7932-4CCC-826A-2AFEDFA12011}" type="presParOf" srcId="{1765FE72-C7F3-4AEF-9879-1C91BDD4EB73}" destId="{50D99B53-2C46-4D74-A47E-4DF014C03510}" srcOrd="1" destOrd="0" presId="urn:microsoft.com/office/officeart/2018/5/layout/IconCircleLabelList"/>
    <dgm:cxn modelId="{A701ABAD-C7A2-45FB-8C4E-D7495FD07984}" type="presParOf" srcId="{1765FE72-C7F3-4AEF-9879-1C91BDD4EB73}" destId="{E90379E4-477E-4409-B8F7-BD5A966C5221}" srcOrd="2" destOrd="0" presId="urn:microsoft.com/office/officeart/2018/5/layout/IconCircleLabelList"/>
    <dgm:cxn modelId="{74A8EBD7-707F-44DB-8472-C6213EF27477}" type="presParOf" srcId="{1765FE72-C7F3-4AEF-9879-1C91BDD4EB73}" destId="{91B397A0-EB3F-48A0-9EE3-13C2CCCDB4C3}" srcOrd="3" destOrd="0" presId="urn:microsoft.com/office/officeart/2018/5/layout/IconCircleLabelList"/>
    <dgm:cxn modelId="{CE9AC561-0CFE-4E04-B83D-52CAFF1E50FD}" type="presParOf" srcId="{828B4EAA-5CCC-48C7-89D0-DE3C068A9B9A}" destId="{EE969FB2-5188-45E9-AF3B-83171F502DB2}" srcOrd="3" destOrd="0" presId="urn:microsoft.com/office/officeart/2018/5/layout/IconCircleLabelList"/>
    <dgm:cxn modelId="{7792C034-9177-4B32-9A55-62F66453B96B}" type="presParOf" srcId="{828B4EAA-5CCC-48C7-89D0-DE3C068A9B9A}" destId="{584BFB74-0267-4054-AB7B-EF61C9A8D0FB}" srcOrd="4" destOrd="0" presId="urn:microsoft.com/office/officeart/2018/5/layout/IconCircleLabelList"/>
    <dgm:cxn modelId="{8D69980C-7C87-48D2-A26C-BB3BAA8A4AC9}" type="presParOf" srcId="{584BFB74-0267-4054-AB7B-EF61C9A8D0FB}" destId="{BBEC225D-6369-46F5-AC6B-369278DC52A0}" srcOrd="0" destOrd="0" presId="urn:microsoft.com/office/officeart/2018/5/layout/IconCircleLabelList"/>
    <dgm:cxn modelId="{BC29F692-0B52-4FDA-B5A6-460764B386C9}" type="presParOf" srcId="{584BFB74-0267-4054-AB7B-EF61C9A8D0FB}" destId="{51224B41-FC1D-4322-AF8D-1C641007FBA3}" srcOrd="1" destOrd="0" presId="urn:microsoft.com/office/officeart/2018/5/layout/IconCircleLabelList"/>
    <dgm:cxn modelId="{396D94B9-2951-42ED-96EC-75C1669B8970}" type="presParOf" srcId="{584BFB74-0267-4054-AB7B-EF61C9A8D0FB}" destId="{5AF7E0E2-927E-4967-8B33-6C048EADBFDF}" srcOrd="2" destOrd="0" presId="urn:microsoft.com/office/officeart/2018/5/layout/IconCircleLabelList"/>
    <dgm:cxn modelId="{8D403952-E0DE-4D64-93A3-7BADEE058A1A}" type="presParOf" srcId="{584BFB74-0267-4054-AB7B-EF61C9A8D0FB}" destId="{FBE4772D-40CF-453B-9847-9C75FBD7729F}" srcOrd="3" destOrd="0" presId="urn:microsoft.com/office/officeart/2018/5/layout/IconCircleLabelList"/>
    <dgm:cxn modelId="{47E46E7E-4DF0-427E-A7A2-C20F8BFBE248}" type="presParOf" srcId="{828B4EAA-5CCC-48C7-89D0-DE3C068A9B9A}" destId="{FD3BAD12-5200-4CBD-82EB-9A204C819B43}" srcOrd="5" destOrd="0" presId="urn:microsoft.com/office/officeart/2018/5/layout/IconCircleLabelList"/>
    <dgm:cxn modelId="{13F2C4BA-951D-41F0-82F3-FD1F19750FED}" type="presParOf" srcId="{828B4EAA-5CCC-48C7-89D0-DE3C068A9B9A}" destId="{5C7E13EF-5689-44E9-A6E3-9D455C138DDA}" srcOrd="6" destOrd="0" presId="urn:microsoft.com/office/officeart/2018/5/layout/IconCircleLabelList"/>
    <dgm:cxn modelId="{7B4ACDB0-E963-4A4E-A2F0-4FDEB31C3859}" type="presParOf" srcId="{5C7E13EF-5689-44E9-A6E3-9D455C138DDA}" destId="{7B97E8C0-ABE8-4027-A2C3-EA076B73E1BF}" srcOrd="0" destOrd="0" presId="urn:microsoft.com/office/officeart/2018/5/layout/IconCircleLabelList"/>
    <dgm:cxn modelId="{B0D7CCC7-88B1-4F9C-9C1E-2CD06C91575A}" type="presParOf" srcId="{5C7E13EF-5689-44E9-A6E3-9D455C138DDA}" destId="{80DC0E49-E52C-4083-990C-298554152594}" srcOrd="1" destOrd="0" presId="urn:microsoft.com/office/officeart/2018/5/layout/IconCircleLabelList"/>
    <dgm:cxn modelId="{6B76EAB3-55AF-45C8-A88F-C15697B0FB6F}" type="presParOf" srcId="{5C7E13EF-5689-44E9-A6E3-9D455C138DDA}" destId="{38BF6869-9D3E-46D3-B7D9-DD9985C781E3}" srcOrd="2" destOrd="0" presId="urn:microsoft.com/office/officeart/2018/5/layout/IconCircleLabelList"/>
    <dgm:cxn modelId="{542BAB73-CAD6-40A1-B3F4-4B963F0B58E1}" type="presParOf" srcId="{5C7E13EF-5689-44E9-A6E3-9D455C138DDA}" destId="{DFB1A356-9C56-4BED-8855-31ECA0DA8FE6}" srcOrd="3" destOrd="0" presId="urn:microsoft.com/office/officeart/2018/5/layout/IconCircleLabelList"/>
    <dgm:cxn modelId="{75EE8CD8-3FF8-484C-8DC3-C65F000A0E71}" type="presParOf" srcId="{828B4EAA-5CCC-48C7-89D0-DE3C068A9B9A}" destId="{45691642-E486-488D-8F1B-DCCDA4273F0C}" srcOrd="7" destOrd="0" presId="urn:microsoft.com/office/officeart/2018/5/layout/IconCircleLabelList"/>
    <dgm:cxn modelId="{EA982846-2684-4DEC-A4AD-CBA409906F72}" type="presParOf" srcId="{828B4EAA-5CCC-48C7-89D0-DE3C068A9B9A}" destId="{FC7EFBC6-6D58-4EE7-B477-5542C3D5EF5D}" srcOrd="8" destOrd="0" presId="urn:microsoft.com/office/officeart/2018/5/layout/IconCircleLabelList"/>
    <dgm:cxn modelId="{DFA862A7-8259-4CC8-ACE9-BF5DCACE1797}" type="presParOf" srcId="{FC7EFBC6-6D58-4EE7-B477-5542C3D5EF5D}" destId="{A141E69A-666C-49C5-B5B1-881453E3552F}" srcOrd="0" destOrd="0" presId="urn:microsoft.com/office/officeart/2018/5/layout/IconCircleLabelList"/>
    <dgm:cxn modelId="{F838BE7F-40D2-477A-9709-6F3FEE21BC36}" type="presParOf" srcId="{FC7EFBC6-6D58-4EE7-B477-5542C3D5EF5D}" destId="{157631F8-11DF-4C14-B27C-7B4D374FDE77}" srcOrd="1" destOrd="0" presId="urn:microsoft.com/office/officeart/2018/5/layout/IconCircleLabelList"/>
    <dgm:cxn modelId="{5C50F681-52D6-4078-B209-0D3D8AA54A87}" type="presParOf" srcId="{FC7EFBC6-6D58-4EE7-B477-5542C3D5EF5D}" destId="{4F60A94A-68C4-457C-98A9-938D8C3BF95B}" srcOrd="2" destOrd="0" presId="urn:microsoft.com/office/officeart/2018/5/layout/IconCircleLabelList"/>
    <dgm:cxn modelId="{78231DC8-B53E-45AF-AEF7-D24F4196F330}" type="presParOf" srcId="{FC7EFBC6-6D58-4EE7-B477-5542C3D5EF5D}" destId="{278318AF-D022-4BC9-85A9-D7E578653D1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23229-D5B5-4D31-8843-99FD79D4D30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62C8D9-8152-452F-975D-519F6BBB5B47}">
      <dgm:prSet/>
      <dgm:spPr/>
      <dgm:t>
        <a:bodyPr/>
        <a:lstStyle/>
        <a:p>
          <a:pPr>
            <a:defRPr b="1"/>
          </a:pPr>
          <a:r>
            <a:rPr lang="en-US" dirty="0"/>
            <a:t>Refers to the process where people accused of crimes who are found to be mentally unstable are sent to a mental health institution for treatment </a:t>
          </a:r>
        </a:p>
      </dgm:t>
      <dgm:extLst>
        <a:ext uri="{E40237B7-FDA0-4F09-8148-C483321AD2D9}">
          <dgm14:cNvPr xmlns:dgm14="http://schemas.microsoft.com/office/drawing/2010/diagram" id="0" name="" descr="Refers to the process where people accused of crimes who are found to be mentally unstable are sent to a mental health institution for treatment &#10;"/>
        </a:ext>
      </dgm:extLst>
    </dgm:pt>
    <dgm:pt modelId="{F84BB7C7-F10B-4D57-8332-1B79479A0538}" type="parTrans" cxnId="{D2C83EC1-0391-4472-B740-BD55E5C60067}">
      <dgm:prSet/>
      <dgm:spPr/>
      <dgm:t>
        <a:bodyPr/>
        <a:lstStyle/>
        <a:p>
          <a:endParaRPr lang="en-US"/>
        </a:p>
      </dgm:t>
    </dgm:pt>
    <dgm:pt modelId="{52C11958-B7E8-4F92-A649-E8901F0A67C6}" type="sibTrans" cxnId="{D2C83EC1-0391-4472-B740-BD55E5C60067}">
      <dgm:prSet/>
      <dgm:spPr/>
      <dgm:t>
        <a:bodyPr/>
        <a:lstStyle/>
        <a:p>
          <a:endParaRPr lang="en-US"/>
        </a:p>
      </dgm:t>
    </dgm:pt>
    <dgm:pt modelId="{895DFA8E-DB01-4121-ADA1-93932163F73C}">
      <dgm:prSet/>
      <dgm:spPr/>
      <dgm:t>
        <a:bodyPr/>
        <a:lstStyle/>
        <a:p>
          <a:pPr>
            <a:defRPr b="1"/>
          </a:pPr>
          <a:r>
            <a:rPr lang="en-US" dirty="0"/>
            <a:t>Individuals can then plead not guilty by reason of insanity (NGRI), aka the insanity plea</a:t>
          </a:r>
        </a:p>
      </dgm:t>
      <dgm:extLst>
        <a:ext uri="{E40237B7-FDA0-4F09-8148-C483321AD2D9}">
          <dgm14:cNvPr xmlns:dgm14="http://schemas.microsoft.com/office/drawing/2010/diagram" id="0" name="" descr="Individuals can then plead not guilty by reason of insanity (NGRI), aka the insanity plea&#10;"/>
        </a:ext>
      </dgm:extLst>
    </dgm:pt>
    <dgm:pt modelId="{ED5B79C0-E0C9-4694-981A-FCA5E58AEF31}" type="parTrans" cxnId="{BC56A219-0325-4191-B57B-CFA7B4C09040}">
      <dgm:prSet/>
      <dgm:spPr/>
      <dgm:t>
        <a:bodyPr/>
        <a:lstStyle/>
        <a:p>
          <a:endParaRPr lang="en-US"/>
        </a:p>
      </dgm:t>
    </dgm:pt>
    <dgm:pt modelId="{BAFC38A9-8466-46D8-B94F-26D077CF3AFC}" type="sibTrans" cxnId="{BC56A219-0325-4191-B57B-CFA7B4C09040}">
      <dgm:prSet/>
      <dgm:spPr/>
      <dgm:t>
        <a:bodyPr/>
        <a:lstStyle/>
        <a:p>
          <a:endParaRPr lang="en-US"/>
        </a:p>
      </dgm:t>
    </dgm:pt>
    <dgm:pt modelId="{54AC8C6B-7B2A-47D6-A917-F8C24E392798}">
      <dgm:prSet/>
      <dgm:spPr/>
      <dgm:t>
        <a:bodyPr/>
        <a:lstStyle/>
        <a:p>
          <a:r>
            <a:rPr lang="en-US" dirty="0"/>
            <a:t>This acknowledges their guilt for the crime (actus rea)</a:t>
          </a:r>
        </a:p>
      </dgm:t>
      <dgm:extLst>
        <a:ext uri="{E40237B7-FDA0-4F09-8148-C483321AD2D9}">
          <dgm14:cNvPr xmlns:dgm14="http://schemas.microsoft.com/office/drawing/2010/diagram" id="0" name="" descr="This acknowledges their guilt for the crime (actus rea)&#10;And hopes to be judged not guilty due to mental illness (mens rea)"/>
        </a:ext>
      </dgm:extLst>
    </dgm:pt>
    <dgm:pt modelId="{B5E9FC9B-B4D1-4444-BBFF-CE106D621647}" type="parTrans" cxnId="{EE7FCE7F-C7D2-45C1-8A22-7BD5BB4F45C3}">
      <dgm:prSet/>
      <dgm:spPr/>
      <dgm:t>
        <a:bodyPr/>
        <a:lstStyle/>
        <a:p>
          <a:endParaRPr lang="en-US"/>
        </a:p>
      </dgm:t>
    </dgm:pt>
    <dgm:pt modelId="{DD54F31C-3F31-45B9-9731-55FAFCAE110F}" type="sibTrans" cxnId="{EE7FCE7F-C7D2-45C1-8A22-7BD5BB4F45C3}">
      <dgm:prSet/>
      <dgm:spPr/>
      <dgm:t>
        <a:bodyPr/>
        <a:lstStyle/>
        <a:p>
          <a:endParaRPr lang="en-US"/>
        </a:p>
      </dgm:t>
    </dgm:pt>
    <dgm:pt modelId="{30797986-9467-4157-8487-EECCD4C5CC6D}">
      <dgm:prSet/>
      <dgm:spPr/>
      <dgm:t>
        <a:bodyPr/>
        <a:lstStyle/>
        <a:p>
          <a:r>
            <a:rPr lang="en-US" dirty="0"/>
            <a:t>And hopes to be judged not guilty due to mental illness (mens rea) </a:t>
          </a:r>
        </a:p>
      </dgm:t>
    </dgm:pt>
    <dgm:pt modelId="{423BEFED-19E3-4391-97C9-88583E0ABA02}" type="parTrans" cxnId="{9E9CB2E0-0E08-4BD7-ADB9-9ACE210DDBF1}">
      <dgm:prSet/>
      <dgm:spPr/>
      <dgm:t>
        <a:bodyPr/>
        <a:lstStyle/>
        <a:p>
          <a:endParaRPr lang="en-US"/>
        </a:p>
      </dgm:t>
    </dgm:pt>
    <dgm:pt modelId="{2FDF7526-3D11-44E1-9636-103615992437}" type="sibTrans" cxnId="{9E9CB2E0-0E08-4BD7-ADB9-9ACE210DDBF1}">
      <dgm:prSet/>
      <dgm:spPr/>
      <dgm:t>
        <a:bodyPr/>
        <a:lstStyle/>
        <a:p>
          <a:endParaRPr lang="en-US"/>
        </a:p>
      </dgm:t>
    </dgm:pt>
    <dgm:pt modelId="{7B48F668-C1D7-4ED1-A546-A3350F45C4F0}" type="pres">
      <dgm:prSet presAssocID="{28F23229-D5B5-4D31-8843-99FD79D4D304}" presName="root" presStyleCnt="0">
        <dgm:presLayoutVars>
          <dgm:dir/>
          <dgm:resizeHandles val="exact"/>
        </dgm:presLayoutVars>
      </dgm:prSet>
      <dgm:spPr/>
    </dgm:pt>
    <dgm:pt modelId="{EF4181EC-9E9D-43B5-A0C4-62D2DB91CF63}" type="pres">
      <dgm:prSet presAssocID="{FA62C8D9-8152-452F-975D-519F6BBB5B47}" presName="compNode" presStyleCnt="0"/>
      <dgm:spPr/>
    </dgm:pt>
    <dgm:pt modelId="{E50B0E32-23E6-47DB-BE1F-95598B2726DE}" type="pres">
      <dgm:prSet presAssocID="{FA62C8D9-8152-452F-975D-519F6BBB5B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DA280F4-BD0D-44D5-8262-9F9AABF148C1}" type="pres">
      <dgm:prSet presAssocID="{FA62C8D9-8152-452F-975D-519F6BBB5B47}" presName="iconSpace" presStyleCnt="0"/>
      <dgm:spPr/>
    </dgm:pt>
    <dgm:pt modelId="{61E82897-0901-4412-B0B1-AEADB10B6C59}" type="pres">
      <dgm:prSet presAssocID="{FA62C8D9-8152-452F-975D-519F6BBB5B47}" presName="parTx" presStyleLbl="revTx" presStyleIdx="0" presStyleCnt="4">
        <dgm:presLayoutVars>
          <dgm:chMax val="0"/>
          <dgm:chPref val="0"/>
        </dgm:presLayoutVars>
      </dgm:prSet>
      <dgm:spPr/>
    </dgm:pt>
    <dgm:pt modelId="{68EED607-D2DB-4DB4-A635-B09A4BA8BB9C}" type="pres">
      <dgm:prSet presAssocID="{FA62C8D9-8152-452F-975D-519F6BBB5B47}" presName="txSpace" presStyleCnt="0"/>
      <dgm:spPr/>
    </dgm:pt>
    <dgm:pt modelId="{9A73B208-488D-4206-9AFA-99E1DB063EAA}" type="pres">
      <dgm:prSet presAssocID="{FA62C8D9-8152-452F-975D-519F6BBB5B47}" presName="desTx" presStyleLbl="revTx" presStyleIdx="1" presStyleCnt="4">
        <dgm:presLayoutVars/>
      </dgm:prSet>
      <dgm:spPr/>
    </dgm:pt>
    <dgm:pt modelId="{CA6BB07E-0082-4A8F-BFDB-97CC2D70263B}" type="pres">
      <dgm:prSet presAssocID="{52C11958-B7E8-4F92-A649-E8901F0A67C6}" presName="sibTrans" presStyleCnt="0"/>
      <dgm:spPr/>
    </dgm:pt>
    <dgm:pt modelId="{D6E7D26C-A124-480E-951B-3C67E0172C3F}" type="pres">
      <dgm:prSet presAssocID="{895DFA8E-DB01-4121-ADA1-93932163F73C}" presName="compNode" presStyleCnt="0"/>
      <dgm:spPr/>
    </dgm:pt>
    <dgm:pt modelId="{85CE0B60-E92A-480F-9D78-722EEC1DFDDB}" type="pres">
      <dgm:prSet presAssocID="{895DFA8E-DB01-4121-ADA1-93932163F7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FA14E27-7ACD-4232-9D5B-B2D20CFB083A}" type="pres">
      <dgm:prSet presAssocID="{895DFA8E-DB01-4121-ADA1-93932163F73C}" presName="iconSpace" presStyleCnt="0"/>
      <dgm:spPr/>
    </dgm:pt>
    <dgm:pt modelId="{312EA33F-5310-437B-8D34-36803873F714}" type="pres">
      <dgm:prSet presAssocID="{895DFA8E-DB01-4121-ADA1-93932163F73C}" presName="parTx" presStyleLbl="revTx" presStyleIdx="2" presStyleCnt="4">
        <dgm:presLayoutVars>
          <dgm:chMax val="0"/>
          <dgm:chPref val="0"/>
        </dgm:presLayoutVars>
      </dgm:prSet>
      <dgm:spPr/>
    </dgm:pt>
    <dgm:pt modelId="{F78AAE38-2B94-4F66-9F8D-13590AE82ED0}" type="pres">
      <dgm:prSet presAssocID="{895DFA8E-DB01-4121-ADA1-93932163F73C}" presName="txSpace" presStyleCnt="0"/>
      <dgm:spPr/>
    </dgm:pt>
    <dgm:pt modelId="{BAFDDC1F-4716-400D-8A0D-4C6172F15991}" type="pres">
      <dgm:prSet presAssocID="{895DFA8E-DB01-4121-ADA1-93932163F73C}" presName="desTx" presStyleLbl="revTx" presStyleIdx="3" presStyleCnt="4">
        <dgm:presLayoutVars/>
      </dgm:prSet>
      <dgm:spPr/>
    </dgm:pt>
  </dgm:ptLst>
  <dgm:cxnLst>
    <dgm:cxn modelId="{709A8D08-793E-4DFE-AC9C-B0538F4069F6}" type="presOf" srcId="{FA62C8D9-8152-452F-975D-519F6BBB5B47}" destId="{61E82897-0901-4412-B0B1-AEADB10B6C59}" srcOrd="0" destOrd="0" presId="urn:microsoft.com/office/officeart/2018/2/layout/IconLabelDescriptionList"/>
    <dgm:cxn modelId="{B2367B0B-48D2-4E0F-9E48-6535EBDC18F6}" type="presOf" srcId="{895DFA8E-DB01-4121-ADA1-93932163F73C}" destId="{312EA33F-5310-437B-8D34-36803873F714}" srcOrd="0" destOrd="0" presId="urn:microsoft.com/office/officeart/2018/2/layout/IconLabelDescriptionList"/>
    <dgm:cxn modelId="{BC56A219-0325-4191-B57B-CFA7B4C09040}" srcId="{28F23229-D5B5-4D31-8843-99FD79D4D304}" destId="{895DFA8E-DB01-4121-ADA1-93932163F73C}" srcOrd="1" destOrd="0" parTransId="{ED5B79C0-E0C9-4694-981A-FCA5E58AEF31}" sibTransId="{BAFC38A9-8466-46D8-B94F-26D077CF3AFC}"/>
    <dgm:cxn modelId="{8C796A21-C400-438C-813A-BE13DBB4EB11}" type="presOf" srcId="{28F23229-D5B5-4D31-8843-99FD79D4D304}" destId="{7B48F668-C1D7-4ED1-A546-A3350F45C4F0}" srcOrd="0" destOrd="0" presId="urn:microsoft.com/office/officeart/2018/2/layout/IconLabelDescriptionList"/>
    <dgm:cxn modelId="{EE7FCE7F-C7D2-45C1-8A22-7BD5BB4F45C3}" srcId="{895DFA8E-DB01-4121-ADA1-93932163F73C}" destId="{54AC8C6B-7B2A-47D6-A917-F8C24E392798}" srcOrd="0" destOrd="0" parTransId="{B5E9FC9B-B4D1-4444-BBFF-CE106D621647}" sibTransId="{DD54F31C-3F31-45B9-9731-55FAFCAE110F}"/>
    <dgm:cxn modelId="{D2C83EC1-0391-4472-B740-BD55E5C60067}" srcId="{28F23229-D5B5-4D31-8843-99FD79D4D304}" destId="{FA62C8D9-8152-452F-975D-519F6BBB5B47}" srcOrd="0" destOrd="0" parTransId="{F84BB7C7-F10B-4D57-8332-1B79479A0538}" sibTransId="{52C11958-B7E8-4F92-A649-E8901F0A67C6}"/>
    <dgm:cxn modelId="{3D5DF5C4-3656-4AE6-B6BD-03E86CDDA61A}" type="presOf" srcId="{54AC8C6B-7B2A-47D6-A917-F8C24E392798}" destId="{BAFDDC1F-4716-400D-8A0D-4C6172F15991}" srcOrd="0" destOrd="0" presId="urn:microsoft.com/office/officeart/2018/2/layout/IconLabelDescriptionList"/>
    <dgm:cxn modelId="{54CBB1D5-0036-4612-964D-9233BEB1DBB0}" type="presOf" srcId="{30797986-9467-4157-8487-EECCD4C5CC6D}" destId="{BAFDDC1F-4716-400D-8A0D-4C6172F15991}" srcOrd="0" destOrd="1" presId="urn:microsoft.com/office/officeart/2018/2/layout/IconLabelDescriptionList"/>
    <dgm:cxn modelId="{9E9CB2E0-0E08-4BD7-ADB9-9ACE210DDBF1}" srcId="{895DFA8E-DB01-4121-ADA1-93932163F73C}" destId="{30797986-9467-4157-8487-EECCD4C5CC6D}" srcOrd="1" destOrd="0" parTransId="{423BEFED-19E3-4391-97C9-88583E0ABA02}" sibTransId="{2FDF7526-3D11-44E1-9636-103615992437}"/>
    <dgm:cxn modelId="{28ECB135-529E-4AC5-8D5F-62C8C49C3E65}" type="presParOf" srcId="{7B48F668-C1D7-4ED1-A546-A3350F45C4F0}" destId="{EF4181EC-9E9D-43B5-A0C4-62D2DB91CF63}" srcOrd="0" destOrd="0" presId="urn:microsoft.com/office/officeart/2018/2/layout/IconLabelDescriptionList"/>
    <dgm:cxn modelId="{59AA6E05-3223-4DF7-8ED5-73C1979FE63B}" type="presParOf" srcId="{EF4181EC-9E9D-43B5-A0C4-62D2DB91CF63}" destId="{E50B0E32-23E6-47DB-BE1F-95598B2726DE}" srcOrd="0" destOrd="0" presId="urn:microsoft.com/office/officeart/2018/2/layout/IconLabelDescriptionList"/>
    <dgm:cxn modelId="{8F731FEF-5394-417A-82C3-B7AB99C0F5D3}" type="presParOf" srcId="{EF4181EC-9E9D-43B5-A0C4-62D2DB91CF63}" destId="{4DA280F4-BD0D-44D5-8262-9F9AABF148C1}" srcOrd="1" destOrd="0" presId="urn:microsoft.com/office/officeart/2018/2/layout/IconLabelDescriptionList"/>
    <dgm:cxn modelId="{9A562210-E475-48A9-8620-15F988DF48B8}" type="presParOf" srcId="{EF4181EC-9E9D-43B5-A0C4-62D2DB91CF63}" destId="{61E82897-0901-4412-B0B1-AEADB10B6C59}" srcOrd="2" destOrd="0" presId="urn:microsoft.com/office/officeart/2018/2/layout/IconLabelDescriptionList"/>
    <dgm:cxn modelId="{4185D1DD-3ACB-4F28-977C-AA8898B93434}" type="presParOf" srcId="{EF4181EC-9E9D-43B5-A0C4-62D2DB91CF63}" destId="{68EED607-D2DB-4DB4-A635-B09A4BA8BB9C}" srcOrd="3" destOrd="0" presId="urn:microsoft.com/office/officeart/2018/2/layout/IconLabelDescriptionList"/>
    <dgm:cxn modelId="{825ED4EF-9D49-41D8-94C4-85E3CE914966}" type="presParOf" srcId="{EF4181EC-9E9D-43B5-A0C4-62D2DB91CF63}" destId="{9A73B208-488D-4206-9AFA-99E1DB063EAA}" srcOrd="4" destOrd="0" presId="urn:microsoft.com/office/officeart/2018/2/layout/IconLabelDescriptionList"/>
    <dgm:cxn modelId="{DED6D824-0372-4236-A06B-91CC2B3ECC1A}" type="presParOf" srcId="{7B48F668-C1D7-4ED1-A546-A3350F45C4F0}" destId="{CA6BB07E-0082-4A8F-BFDB-97CC2D70263B}" srcOrd="1" destOrd="0" presId="urn:microsoft.com/office/officeart/2018/2/layout/IconLabelDescriptionList"/>
    <dgm:cxn modelId="{14B3C08F-48F1-4709-91EB-EF047809515C}" type="presParOf" srcId="{7B48F668-C1D7-4ED1-A546-A3350F45C4F0}" destId="{D6E7D26C-A124-480E-951B-3C67E0172C3F}" srcOrd="2" destOrd="0" presId="urn:microsoft.com/office/officeart/2018/2/layout/IconLabelDescriptionList"/>
    <dgm:cxn modelId="{C5E2A95C-BA87-4EE4-BEC4-F930396A6FD3}" type="presParOf" srcId="{D6E7D26C-A124-480E-951B-3C67E0172C3F}" destId="{85CE0B60-E92A-480F-9D78-722EEC1DFDDB}" srcOrd="0" destOrd="0" presId="urn:microsoft.com/office/officeart/2018/2/layout/IconLabelDescriptionList"/>
    <dgm:cxn modelId="{00338FE1-CFA2-41F9-ADF8-B9A19EB5ABBC}" type="presParOf" srcId="{D6E7D26C-A124-480E-951B-3C67E0172C3F}" destId="{3FA14E27-7ACD-4232-9D5B-B2D20CFB083A}" srcOrd="1" destOrd="0" presId="urn:microsoft.com/office/officeart/2018/2/layout/IconLabelDescriptionList"/>
    <dgm:cxn modelId="{12660B03-D198-4843-8818-64A43E9E0C1F}" type="presParOf" srcId="{D6E7D26C-A124-480E-951B-3C67E0172C3F}" destId="{312EA33F-5310-437B-8D34-36803873F714}" srcOrd="2" destOrd="0" presId="urn:microsoft.com/office/officeart/2018/2/layout/IconLabelDescriptionList"/>
    <dgm:cxn modelId="{17DF4B70-53A3-47CF-8E7A-852A0EB05ACA}" type="presParOf" srcId="{D6E7D26C-A124-480E-951B-3C67E0172C3F}" destId="{F78AAE38-2B94-4F66-9F8D-13590AE82ED0}" srcOrd="3" destOrd="0" presId="urn:microsoft.com/office/officeart/2018/2/layout/IconLabelDescriptionList"/>
    <dgm:cxn modelId="{55EE6499-A90E-4516-9D82-15F6E53CBC71}" type="presParOf" srcId="{D6E7D26C-A124-480E-951B-3C67E0172C3F}" destId="{BAFDDC1F-4716-400D-8A0D-4C6172F1599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1F607-DFE2-4620-9C2A-E56BF5D3239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A256D9-B988-409C-A531-FD089A5E63CE}">
      <dgm:prSet/>
      <dgm:spPr/>
      <dgm:t>
        <a:bodyPr/>
        <a:lstStyle/>
        <a:p>
          <a:r>
            <a:rPr lang="en-US" dirty="0">
              <a:solidFill>
                <a:schemeClr val="tx1"/>
              </a:solidFill>
            </a:rPr>
            <a:t>Guilty but Mentally Ill (GBMI) </a:t>
          </a:r>
        </a:p>
      </dgm:t>
    </dgm:pt>
    <dgm:pt modelId="{519C648E-8E67-4208-BB7B-C36A4B10E7E8}" type="parTrans" cxnId="{B911B243-545D-41E1-85BE-F4A6072EB4F1}">
      <dgm:prSet/>
      <dgm:spPr/>
      <dgm:t>
        <a:bodyPr/>
        <a:lstStyle/>
        <a:p>
          <a:endParaRPr lang="en-US"/>
        </a:p>
      </dgm:t>
    </dgm:pt>
    <dgm:pt modelId="{D911D7CE-8709-42F8-B88B-63CA095D66D0}" type="sibTrans" cxnId="{B911B243-545D-41E1-85BE-F4A6072EB4F1}">
      <dgm:prSet/>
      <dgm:spPr/>
      <dgm:t>
        <a:bodyPr/>
        <a:lstStyle/>
        <a:p>
          <a:endParaRPr lang="en-US"/>
        </a:p>
      </dgm:t>
    </dgm:pt>
    <dgm:pt modelId="{2DE7D35B-3868-4413-911C-17BAE65055BF}">
      <dgm:prSet/>
      <dgm:spPr/>
      <dgm:t>
        <a:bodyPr/>
        <a:lstStyle/>
        <a:p>
          <a:r>
            <a:rPr lang="en-US" dirty="0"/>
            <a:t>Acknowledges that the person did have a mental disorder when committing a crime, but the illness was not responsible for the crime itself</a:t>
          </a:r>
        </a:p>
      </dgm:t>
      <dgm:extLst>
        <a:ext uri="{E40237B7-FDA0-4F09-8148-C483321AD2D9}">
          <dgm14:cNvPr xmlns:dgm14="http://schemas.microsoft.com/office/drawing/2010/diagram" id="0" name="" descr="Guilty but Mentally Ill (GBMI) - Acknowledges that the person did have a mental disorder when committing a crime, but the illness was not responsible for the crime itself&#10;Jurors may suggest that the convicted receive treatment&#10;Problematic because jurors are often confused by this option, NGRI verdicts have not been reduced, and all prisoners have access to mental health care anyway&#10;"/>
        </a:ext>
      </dgm:extLst>
    </dgm:pt>
    <dgm:pt modelId="{38C4B1A0-B260-4797-ACC8-88CED0D14B55}" type="parTrans" cxnId="{A3712FB5-230A-4FC9-A152-F8B3E7A57670}">
      <dgm:prSet/>
      <dgm:spPr/>
      <dgm:t>
        <a:bodyPr/>
        <a:lstStyle/>
        <a:p>
          <a:endParaRPr lang="en-US"/>
        </a:p>
      </dgm:t>
    </dgm:pt>
    <dgm:pt modelId="{77A82912-23EB-497C-95CB-4352282C7851}" type="sibTrans" cxnId="{A3712FB5-230A-4FC9-A152-F8B3E7A57670}">
      <dgm:prSet/>
      <dgm:spPr/>
      <dgm:t>
        <a:bodyPr/>
        <a:lstStyle/>
        <a:p>
          <a:endParaRPr lang="en-US"/>
        </a:p>
      </dgm:t>
    </dgm:pt>
    <dgm:pt modelId="{118DC155-6348-4853-B698-35746E367F4E}">
      <dgm:prSet/>
      <dgm:spPr/>
      <dgm:t>
        <a:bodyPr/>
        <a:lstStyle/>
        <a:p>
          <a:r>
            <a:rPr lang="en-US" dirty="0"/>
            <a:t>Jurors may suggest that the convicted receive treatment</a:t>
          </a:r>
        </a:p>
      </dgm:t>
    </dgm:pt>
    <dgm:pt modelId="{FC5A9C18-411D-4EB4-A36A-4EF8A4EC38D3}" type="parTrans" cxnId="{75611AEF-6358-4869-9ECB-7CB7BF5373FF}">
      <dgm:prSet/>
      <dgm:spPr/>
      <dgm:t>
        <a:bodyPr/>
        <a:lstStyle/>
        <a:p>
          <a:endParaRPr lang="en-US"/>
        </a:p>
      </dgm:t>
    </dgm:pt>
    <dgm:pt modelId="{7A87ECF5-8A6A-4284-9C60-79F2FED24618}" type="sibTrans" cxnId="{75611AEF-6358-4869-9ECB-7CB7BF5373FF}">
      <dgm:prSet/>
      <dgm:spPr/>
      <dgm:t>
        <a:bodyPr/>
        <a:lstStyle/>
        <a:p>
          <a:endParaRPr lang="en-US"/>
        </a:p>
      </dgm:t>
    </dgm:pt>
    <dgm:pt modelId="{4985BE11-694F-49B6-8FFD-71F76D445B2D}">
      <dgm:prSet/>
      <dgm:spPr/>
      <dgm:t>
        <a:bodyPr/>
        <a:lstStyle/>
        <a:p>
          <a:r>
            <a:rPr lang="en-US" dirty="0"/>
            <a:t>Problematic because jurors are often confused by this option, NGRI verdicts have not been reduced, and all prisoners have access to mental health care anyway</a:t>
          </a:r>
        </a:p>
      </dgm:t>
    </dgm:pt>
    <dgm:pt modelId="{7127B64C-CE63-4C56-BE7A-821DB1746E87}" type="parTrans" cxnId="{32AB22EA-2D20-4754-A250-A8E0E116EEB4}">
      <dgm:prSet/>
      <dgm:spPr/>
      <dgm:t>
        <a:bodyPr/>
        <a:lstStyle/>
        <a:p>
          <a:endParaRPr lang="en-US"/>
        </a:p>
      </dgm:t>
    </dgm:pt>
    <dgm:pt modelId="{0F806115-CF69-4A81-9021-7DDC22798AAB}" type="sibTrans" cxnId="{32AB22EA-2D20-4754-A250-A8E0E116EEB4}">
      <dgm:prSet/>
      <dgm:spPr/>
      <dgm:t>
        <a:bodyPr/>
        <a:lstStyle/>
        <a:p>
          <a:endParaRPr lang="en-US"/>
        </a:p>
      </dgm:t>
    </dgm:pt>
    <dgm:pt modelId="{D86B7F4A-A867-4294-B58C-D530E341423E}">
      <dgm:prSet/>
      <dgm:spPr/>
      <dgm:t>
        <a:bodyPr/>
        <a:lstStyle/>
        <a:p>
          <a:r>
            <a:rPr lang="en-US" dirty="0">
              <a:solidFill>
                <a:schemeClr val="tx1"/>
              </a:solidFill>
            </a:rPr>
            <a:t>Competent to stand trial </a:t>
          </a:r>
        </a:p>
      </dgm:t>
    </dgm:pt>
    <dgm:pt modelId="{8D2099C4-8DCC-421A-9EE4-A3C4391672F2}" type="parTrans" cxnId="{87D4827C-214E-4106-A870-323E6FD76C5F}">
      <dgm:prSet/>
      <dgm:spPr/>
      <dgm:t>
        <a:bodyPr/>
        <a:lstStyle/>
        <a:p>
          <a:endParaRPr lang="en-US"/>
        </a:p>
      </dgm:t>
    </dgm:pt>
    <dgm:pt modelId="{F93D28AC-4470-4C24-BE31-6D2538E3FAFF}" type="sibTrans" cxnId="{87D4827C-214E-4106-A870-323E6FD76C5F}">
      <dgm:prSet/>
      <dgm:spPr/>
      <dgm:t>
        <a:bodyPr/>
        <a:lstStyle/>
        <a:p>
          <a:endParaRPr lang="en-US"/>
        </a:p>
      </dgm:t>
    </dgm:pt>
    <dgm:pt modelId="{5A199D42-2064-496B-A3FF-4E2E8F2294AD}">
      <dgm:prSet/>
      <dgm:spPr/>
      <dgm:t>
        <a:bodyPr/>
        <a:lstStyle/>
        <a:p>
          <a:r>
            <a:rPr lang="en-US" dirty="0"/>
            <a:t>Refers to the accused’s mental state at the time of mental examination after arrest and before going to trial </a:t>
          </a:r>
        </a:p>
      </dgm:t>
      <dgm:extLst>
        <a:ext uri="{E40237B7-FDA0-4F09-8148-C483321AD2D9}">
          <dgm14:cNvPr xmlns:dgm14="http://schemas.microsoft.com/office/drawing/2010/diagram" id="0" name="" descr="Competent to stand trial - Refers to the accused’s mental state at the time of mental examination after arrest and before going to trial &#10;To be deemed competent, the defendant must have a rational and factual understanding of the proceedings and be able to rationally consult with counsel when presenting his/her defense &#10;If they are not fit/competent, the individual can be hospitalized until their mental state improves&#10;"/>
        </a:ext>
      </dgm:extLst>
    </dgm:pt>
    <dgm:pt modelId="{A55C6CE2-922B-4712-90A0-541BBD63E387}" type="parTrans" cxnId="{5ED4AEC9-0212-4F39-9D37-2593BF97A400}">
      <dgm:prSet/>
      <dgm:spPr/>
      <dgm:t>
        <a:bodyPr/>
        <a:lstStyle/>
        <a:p>
          <a:endParaRPr lang="en-US"/>
        </a:p>
      </dgm:t>
    </dgm:pt>
    <dgm:pt modelId="{40DFE44B-666D-48FF-AFE2-F35D6A7867DC}" type="sibTrans" cxnId="{5ED4AEC9-0212-4F39-9D37-2593BF97A400}">
      <dgm:prSet/>
      <dgm:spPr/>
      <dgm:t>
        <a:bodyPr/>
        <a:lstStyle/>
        <a:p>
          <a:endParaRPr lang="en-US"/>
        </a:p>
      </dgm:t>
    </dgm:pt>
    <dgm:pt modelId="{8BB62147-44C2-417E-B096-0B20F69DEF71}">
      <dgm:prSet/>
      <dgm:spPr/>
      <dgm:t>
        <a:bodyPr/>
        <a:lstStyle/>
        <a:p>
          <a:r>
            <a:rPr lang="en-US" dirty="0"/>
            <a:t>To be deemed competent, the defendant must have a rational and factual understanding of the proceedings and be able to rationally consult with counsel when presenting his/her defense </a:t>
          </a:r>
        </a:p>
      </dgm:t>
    </dgm:pt>
    <dgm:pt modelId="{C3C10961-4185-4B5A-A4D4-33AF531AE202}" type="parTrans" cxnId="{28AB0B58-058D-459F-9A03-14AE39AEED19}">
      <dgm:prSet/>
      <dgm:spPr/>
      <dgm:t>
        <a:bodyPr/>
        <a:lstStyle/>
        <a:p>
          <a:endParaRPr lang="en-US"/>
        </a:p>
      </dgm:t>
    </dgm:pt>
    <dgm:pt modelId="{F75100D7-8CF9-45C7-BA51-B4933E278B2C}" type="sibTrans" cxnId="{28AB0B58-058D-459F-9A03-14AE39AEED19}">
      <dgm:prSet/>
      <dgm:spPr/>
      <dgm:t>
        <a:bodyPr/>
        <a:lstStyle/>
        <a:p>
          <a:endParaRPr lang="en-US"/>
        </a:p>
      </dgm:t>
    </dgm:pt>
    <dgm:pt modelId="{2AA425DB-CF58-4C59-A17A-9A795DBC3866}">
      <dgm:prSet/>
      <dgm:spPr/>
      <dgm:t>
        <a:bodyPr/>
        <a:lstStyle/>
        <a:p>
          <a:r>
            <a:rPr lang="en-US" dirty="0"/>
            <a:t>If they are not fit/competent, the individual can be hospitalized until their mental state improves</a:t>
          </a:r>
        </a:p>
      </dgm:t>
    </dgm:pt>
    <dgm:pt modelId="{9A59B889-FE40-4C41-B610-E97424CBAB19}" type="parTrans" cxnId="{7296226A-EEDF-4343-867C-A4E5C44B0A1A}">
      <dgm:prSet/>
      <dgm:spPr/>
      <dgm:t>
        <a:bodyPr/>
        <a:lstStyle/>
        <a:p>
          <a:endParaRPr lang="en-US"/>
        </a:p>
      </dgm:t>
    </dgm:pt>
    <dgm:pt modelId="{9FF825E9-C410-4D8E-BF2F-21B1706FCAC7}" type="sibTrans" cxnId="{7296226A-EEDF-4343-867C-A4E5C44B0A1A}">
      <dgm:prSet/>
      <dgm:spPr/>
      <dgm:t>
        <a:bodyPr/>
        <a:lstStyle/>
        <a:p>
          <a:endParaRPr lang="en-US"/>
        </a:p>
      </dgm:t>
    </dgm:pt>
    <dgm:pt modelId="{6A6ED92F-EB4B-419F-B74F-B1B8F3FB35F5}" type="pres">
      <dgm:prSet presAssocID="{12D1F607-DFE2-4620-9C2A-E56BF5D32397}" presName="linear" presStyleCnt="0">
        <dgm:presLayoutVars>
          <dgm:animLvl val="lvl"/>
          <dgm:resizeHandles val="exact"/>
        </dgm:presLayoutVars>
      </dgm:prSet>
      <dgm:spPr/>
    </dgm:pt>
    <dgm:pt modelId="{909A805A-E39D-4016-B90C-ACF83249B735}" type="pres">
      <dgm:prSet presAssocID="{62A256D9-B988-409C-A531-FD089A5E63CE}" presName="parentText" presStyleLbl="node1" presStyleIdx="0" presStyleCnt="2">
        <dgm:presLayoutVars>
          <dgm:chMax val="0"/>
          <dgm:bulletEnabled val="1"/>
        </dgm:presLayoutVars>
      </dgm:prSet>
      <dgm:spPr/>
    </dgm:pt>
    <dgm:pt modelId="{40172701-D8B9-4BFB-82C7-D7A5F7A26F60}" type="pres">
      <dgm:prSet presAssocID="{62A256D9-B988-409C-A531-FD089A5E63CE}" presName="childText" presStyleLbl="revTx" presStyleIdx="0" presStyleCnt="2">
        <dgm:presLayoutVars>
          <dgm:bulletEnabled val="1"/>
        </dgm:presLayoutVars>
      </dgm:prSet>
      <dgm:spPr/>
    </dgm:pt>
    <dgm:pt modelId="{5402899E-7297-4C23-87FF-8FDFACD84ED4}" type="pres">
      <dgm:prSet presAssocID="{D86B7F4A-A867-4294-B58C-D530E341423E}" presName="parentText" presStyleLbl="node1" presStyleIdx="1" presStyleCnt="2">
        <dgm:presLayoutVars>
          <dgm:chMax val="0"/>
          <dgm:bulletEnabled val="1"/>
        </dgm:presLayoutVars>
      </dgm:prSet>
      <dgm:spPr/>
    </dgm:pt>
    <dgm:pt modelId="{E35D37B9-4C76-44AA-B182-BD556E5A12C6}" type="pres">
      <dgm:prSet presAssocID="{D86B7F4A-A867-4294-B58C-D530E341423E}" presName="childText" presStyleLbl="revTx" presStyleIdx="1" presStyleCnt="2">
        <dgm:presLayoutVars>
          <dgm:bulletEnabled val="1"/>
        </dgm:presLayoutVars>
      </dgm:prSet>
      <dgm:spPr/>
    </dgm:pt>
  </dgm:ptLst>
  <dgm:cxnLst>
    <dgm:cxn modelId="{ADD6433C-58DD-4A06-9717-8BD87EA28835}" type="presOf" srcId="{2AA425DB-CF58-4C59-A17A-9A795DBC3866}" destId="{E35D37B9-4C76-44AA-B182-BD556E5A12C6}" srcOrd="0" destOrd="2" presId="urn:microsoft.com/office/officeart/2005/8/layout/vList2"/>
    <dgm:cxn modelId="{B911B243-545D-41E1-85BE-F4A6072EB4F1}" srcId="{12D1F607-DFE2-4620-9C2A-E56BF5D32397}" destId="{62A256D9-B988-409C-A531-FD089A5E63CE}" srcOrd="0" destOrd="0" parTransId="{519C648E-8E67-4208-BB7B-C36A4B10E7E8}" sibTransId="{D911D7CE-8709-42F8-B88B-63CA095D66D0}"/>
    <dgm:cxn modelId="{7296226A-EEDF-4343-867C-A4E5C44B0A1A}" srcId="{D86B7F4A-A867-4294-B58C-D530E341423E}" destId="{2AA425DB-CF58-4C59-A17A-9A795DBC3866}" srcOrd="2" destOrd="0" parTransId="{9A59B889-FE40-4C41-B610-E97424CBAB19}" sibTransId="{9FF825E9-C410-4D8E-BF2F-21B1706FCAC7}"/>
    <dgm:cxn modelId="{38A86E6A-9CBA-40DD-AC08-97B146A35C63}" type="presOf" srcId="{4985BE11-694F-49B6-8FFD-71F76D445B2D}" destId="{40172701-D8B9-4BFB-82C7-D7A5F7A26F60}" srcOrd="0" destOrd="2" presId="urn:microsoft.com/office/officeart/2005/8/layout/vList2"/>
    <dgm:cxn modelId="{7652364D-339F-4FDB-B4D9-40F15BC7FD20}" type="presOf" srcId="{118DC155-6348-4853-B698-35746E367F4E}" destId="{40172701-D8B9-4BFB-82C7-D7A5F7A26F60}" srcOrd="0" destOrd="1" presId="urn:microsoft.com/office/officeart/2005/8/layout/vList2"/>
    <dgm:cxn modelId="{BA57FC71-F5AF-47CB-B452-C312B30FC59B}" type="presOf" srcId="{12D1F607-DFE2-4620-9C2A-E56BF5D32397}" destId="{6A6ED92F-EB4B-419F-B74F-B1B8F3FB35F5}" srcOrd="0" destOrd="0" presId="urn:microsoft.com/office/officeart/2005/8/layout/vList2"/>
    <dgm:cxn modelId="{C8DF1D74-F0F6-43CB-919B-4888613D8D30}" type="presOf" srcId="{2DE7D35B-3868-4413-911C-17BAE65055BF}" destId="{40172701-D8B9-4BFB-82C7-D7A5F7A26F60}" srcOrd="0" destOrd="0" presId="urn:microsoft.com/office/officeart/2005/8/layout/vList2"/>
    <dgm:cxn modelId="{28AB0B58-058D-459F-9A03-14AE39AEED19}" srcId="{D86B7F4A-A867-4294-B58C-D530E341423E}" destId="{8BB62147-44C2-417E-B096-0B20F69DEF71}" srcOrd="1" destOrd="0" parTransId="{C3C10961-4185-4B5A-A4D4-33AF531AE202}" sibTransId="{F75100D7-8CF9-45C7-BA51-B4933E278B2C}"/>
    <dgm:cxn modelId="{E198405A-2DA9-4002-9419-B9E9A71972FA}" type="presOf" srcId="{5A199D42-2064-496B-A3FF-4E2E8F2294AD}" destId="{E35D37B9-4C76-44AA-B182-BD556E5A12C6}" srcOrd="0" destOrd="0" presId="urn:microsoft.com/office/officeart/2005/8/layout/vList2"/>
    <dgm:cxn modelId="{87D4827C-214E-4106-A870-323E6FD76C5F}" srcId="{12D1F607-DFE2-4620-9C2A-E56BF5D32397}" destId="{D86B7F4A-A867-4294-B58C-D530E341423E}" srcOrd="1" destOrd="0" parTransId="{8D2099C4-8DCC-421A-9EE4-A3C4391672F2}" sibTransId="{F93D28AC-4470-4C24-BE31-6D2538E3FAFF}"/>
    <dgm:cxn modelId="{90042099-ACA9-453D-A648-C00608CD52CE}" type="presOf" srcId="{62A256D9-B988-409C-A531-FD089A5E63CE}" destId="{909A805A-E39D-4016-B90C-ACF83249B735}" srcOrd="0" destOrd="0" presId="urn:microsoft.com/office/officeart/2005/8/layout/vList2"/>
    <dgm:cxn modelId="{556808A8-16D0-49E0-8144-975E395528DC}" type="presOf" srcId="{8BB62147-44C2-417E-B096-0B20F69DEF71}" destId="{E35D37B9-4C76-44AA-B182-BD556E5A12C6}" srcOrd="0" destOrd="1" presId="urn:microsoft.com/office/officeart/2005/8/layout/vList2"/>
    <dgm:cxn modelId="{A9B46DAE-7A52-4236-ABA2-98D5F0B27990}" type="presOf" srcId="{D86B7F4A-A867-4294-B58C-D530E341423E}" destId="{5402899E-7297-4C23-87FF-8FDFACD84ED4}" srcOrd="0" destOrd="0" presId="urn:microsoft.com/office/officeart/2005/8/layout/vList2"/>
    <dgm:cxn modelId="{A3712FB5-230A-4FC9-A152-F8B3E7A57670}" srcId="{62A256D9-B988-409C-A531-FD089A5E63CE}" destId="{2DE7D35B-3868-4413-911C-17BAE65055BF}" srcOrd="0" destOrd="0" parTransId="{38C4B1A0-B260-4797-ACC8-88CED0D14B55}" sibTransId="{77A82912-23EB-497C-95CB-4352282C7851}"/>
    <dgm:cxn modelId="{5ED4AEC9-0212-4F39-9D37-2593BF97A400}" srcId="{D86B7F4A-A867-4294-B58C-D530E341423E}" destId="{5A199D42-2064-496B-A3FF-4E2E8F2294AD}" srcOrd="0" destOrd="0" parTransId="{A55C6CE2-922B-4712-90A0-541BBD63E387}" sibTransId="{40DFE44B-666D-48FF-AFE2-F35D6A7867DC}"/>
    <dgm:cxn modelId="{32AB22EA-2D20-4754-A250-A8E0E116EEB4}" srcId="{62A256D9-B988-409C-A531-FD089A5E63CE}" destId="{4985BE11-694F-49B6-8FFD-71F76D445B2D}" srcOrd="2" destOrd="0" parTransId="{7127B64C-CE63-4C56-BE7A-821DB1746E87}" sibTransId="{0F806115-CF69-4A81-9021-7DDC22798AAB}"/>
    <dgm:cxn modelId="{75611AEF-6358-4869-9ECB-7CB7BF5373FF}" srcId="{62A256D9-B988-409C-A531-FD089A5E63CE}" destId="{118DC155-6348-4853-B698-35746E367F4E}" srcOrd="1" destOrd="0" parTransId="{FC5A9C18-411D-4EB4-A36A-4EF8A4EC38D3}" sibTransId="{7A87ECF5-8A6A-4284-9C60-79F2FED24618}"/>
    <dgm:cxn modelId="{8E3A19AB-B8CF-4B8F-B946-31AEC0221236}" type="presParOf" srcId="{6A6ED92F-EB4B-419F-B74F-B1B8F3FB35F5}" destId="{909A805A-E39D-4016-B90C-ACF83249B735}" srcOrd="0" destOrd="0" presId="urn:microsoft.com/office/officeart/2005/8/layout/vList2"/>
    <dgm:cxn modelId="{BF90A43B-0CDB-45F0-943C-8E4415DE3577}" type="presParOf" srcId="{6A6ED92F-EB4B-419F-B74F-B1B8F3FB35F5}" destId="{40172701-D8B9-4BFB-82C7-D7A5F7A26F60}" srcOrd="1" destOrd="0" presId="urn:microsoft.com/office/officeart/2005/8/layout/vList2"/>
    <dgm:cxn modelId="{6DE10E26-2381-4CBD-9488-6EC87FA1E2A7}" type="presParOf" srcId="{6A6ED92F-EB4B-419F-B74F-B1B8F3FB35F5}" destId="{5402899E-7297-4C23-87FF-8FDFACD84ED4}" srcOrd="2" destOrd="0" presId="urn:microsoft.com/office/officeart/2005/8/layout/vList2"/>
    <dgm:cxn modelId="{569D757D-D9C5-4319-AF43-A0DCFE4BF847}" type="presParOf" srcId="{6A6ED92F-EB4B-419F-B74F-B1B8F3FB35F5}" destId="{E35D37B9-4C76-44AA-B182-BD556E5A12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0C82F0-E167-47D7-B5C4-B94ADB768E1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4F95F5-C691-47E3-B855-583CC7B0F0B8}">
      <dgm:prSet/>
      <dgm:spPr/>
      <dgm:t>
        <a:bodyPr/>
        <a:lstStyle/>
        <a:p>
          <a:pPr>
            <a:defRPr b="1"/>
          </a:pPr>
          <a:r>
            <a:rPr lang="en-US"/>
            <a:t>Right to Treatment</a:t>
          </a:r>
        </a:p>
      </dgm:t>
    </dgm:pt>
    <dgm:pt modelId="{39854E4C-D814-44C3-999F-F8A70B50A5D2}" type="parTrans" cxnId="{A9103E0A-C9CD-44BB-B5CF-AD57DE8C1323}">
      <dgm:prSet/>
      <dgm:spPr/>
      <dgm:t>
        <a:bodyPr/>
        <a:lstStyle/>
        <a:p>
          <a:endParaRPr lang="en-US"/>
        </a:p>
      </dgm:t>
    </dgm:pt>
    <dgm:pt modelId="{1BFE46E0-B1B1-40DE-8DAD-504783537A10}" type="sibTrans" cxnId="{A9103E0A-C9CD-44BB-B5CF-AD57DE8C1323}">
      <dgm:prSet/>
      <dgm:spPr/>
      <dgm:t>
        <a:bodyPr/>
        <a:lstStyle/>
        <a:p>
          <a:endParaRPr lang="en-US"/>
        </a:p>
      </dgm:t>
    </dgm:pt>
    <dgm:pt modelId="{BB67F7BB-6EB8-4D41-BD05-0FCD0CCE108F}">
      <dgm:prSet custT="1"/>
      <dgm:spPr/>
      <dgm:t>
        <a:bodyPr/>
        <a:lstStyle/>
        <a:p>
          <a:r>
            <a:rPr lang="en-US" sz="1400" dirty="0"/>
            <a:t>Rouse v. Cameron (1966), Wyatt v. Stickney (1972), O’Connor v. Donaldson (1975)</a:t>
          </a:r>
        </a:p>
      </dgm:t>
      <dgm:extLst>
        <a:ext uri="{E40237B7-FDA0-4F09-8148-C483321AD2D9}">
          <dgm14:cNvPr xmlns:dgm14="http://schemas.microsoft.com/office/drawing/2010/diagram" id="0" name="" descr="Right to Treatment - Rouse v. Cameron (1966), Wyatt v. Stickney (1972), O’Connor v. Donaldson (1975)&#10;Says that a lack of sufficient resources is not a justifiable reason for failing to provide the necessary treatment and that a patient’s case must be reviewed periodically to see if they can be released &#10;"/>
        </a:ext>
      </dgm:extLst>
    </dgm:pt>
    <dgm:pt modelId="{B53B46DE-330F-4142-9A22-B1A8A2630262}" type="parTrans" cxnId="{E8D189B6-6B37-4770-A232-892BB465A410}">
      <dgm:prSet/>
      <dgm:spPr/>
      <dgm:t>
        <a:bodyPr/>
        <a:lstStyle/>
        <a:p>
          <a:endParaRPr lang="en-US"/>
        </a:p>
      </dgm:t>
    </dgm:pt>
    <dgm:pt modelId="{07C6A592-D609-4A3F-A121-37CAD4C24A23}" type="sibTrans" cxnId="{E8D189B6-6B37-4770-A232-892BB465A410}">
      <dgm:prSet/>
      <dgm:spPr/>
      <dgm:t>
        <a:bodyPr/>
        <a:lstStyle/>
        <a:p>
          <a:endParaRPr lang="en-US"/>
        </a:p>
      </dgm:t>
    </dgm:pt>
    <dgm:pt modelId="{3B35DF71-1AF2-400D-AA67-AC5F31FCB125}">
      <dgm:prSet custT="1"/>
      <dgm:spPr/>
      <dgm:t>
        <a:bodyPr/>
        <a:lstStyle/>
        <a:p>
          <a:r>
            <a:rPr lang="en-US" sz="1400" dirty="0"/>
            <a:t>Says that a lack of sufficient resources is not a justifiable reason for failing to provide the necessary treatment and that a patient’s case must be reviewed periodically to see if they can be released </a:t>
          </a:r>
        </a:p>
      </dgm:t>
    </dgm:pt>
    <dgm:pt modelId="{1734146B-D95F-4092-88B0-F324436FDFFA}" type="parTrans" cxnId="{CA63751D-311D-406C-9001-1BC64960B074}">
      <dgm:prSet/>
      <dgm:spPr/>
      <dgm:t>
        <a:bodyPr/>
        <a:lstStyle/>
        <a:p>
          <a:endParaRPr lang="en-US"/>
        </a:p>
      </dgm:t>
    </dgm:pt>
    <dgm:pt modelId="{0B66632A-3681-4A75-9B2A-E328B91DFA51}" type="sibTrans" cxnId="{CA63751D-311D-406C-9001-1BC64960B074}">
      <dgm:prSet/>
      <dgm:spPr/>
      <dgm:t>
        <a:bodyPr/>
        <a:lstStyle/>
        <a:p>
          <a:endParaRPr lang="en-US"/>
        </a:p>
      </dgm:t>
    </dgm:pt>
    <dgm:pt modelId="{E141BB8E-0AEE-4EBF-BA03-2D75FDB8DA5A}">
      <dgm:prSet/>
      <dgm:spPr/>
      <dgm:t>
        <a:bodyPr/>
        <a:lstStyle/>
        <a:p>
          <a:pPr>
            <a:defRPr b="1"/>
          </a:pPr>
          <a:r>
            <a:rPr lang="en-US"/>
            <a:t>Right to Refuse Treatment</a:t>
          </a:r>
        </a:p>
      </dgm:t>
    </dgm:pt>
    <dgm:pt modelId="{A654FF6B-FF09-47AD-9453-288646F813A5}" type="parTrans" cxnId="{2FEDFEC9-5924-4062-8495-C605EA5ABFEA}">
      <dgm:prSet/>
      <dgm:spPr/>
      <dgm:t>
        <a:bodyPr/>
        <a:lstStyle/>
        <a:p>
          <a:endParaRPr lang="en-US"/>
        </a:p>
      </dgm:t>
    </dgm:pt>
    <dgm:pt modelId="{F267B755-A9B1-48B3-A3D8-84F999BED567}" type="sibTrans" cxnId="{2FEDFEC9-5924-4062-8495-C605EA5ABFEA}">
      <dgm:prSet/>
      <dgm:spPr/>
      <dgm:t>
        <a:bodyPr/>
        <a:lstStyle/>
        <a:p>
          <a:endParaRPr lang="en-US"/>
        </a:p>
      </dgm:t>
    </dgm:pt>
    <dgm:pt modelId="{4D230BBD-BE71-4F7D-9956-520CC408D9FB}">
      <dgm:prSet custT="1"/>
      <dgm:spPr/>
      <dgm:t>
        <a:bodyPr/>
        <a:lstStyle/>
        <a:p>
          <a:r>
            <a:rPr lang="en-US" sz="1400" dirty="0"/>
            <a:t>Riggins v. Nevada (1992) </a:t>
          </a:r>
        </a:p>
      </dgm:t>
      <dgm:extLst>
        <a:ext uri="{E40237B7-FDA0-4F09-8148-C483321AD2D9}">
          <dgm14:cNvPr xmlns:dgm14="http://schemas.microsoft.com/office/drawing/2010/diagram" id="0" name="" descr="Right to Refuse Treatment - Riggins v. Nevada (1992) &#10;Says that patients can refuse treatment (e.g., biological treatment, psychotropic medications, electroconvulsive therapy, etc.)&#10;"/>
        </a:ext>
      </dgm:extLst>
    </dgm:pt>
    <dgm:pt modelId="{1DDC4A79-CE7E-442C-ADD1-B106DD8395D4}" type="parTrans" cxnId="{B4635434-92D5-4D35-8AF1-3E2493AAACA5}">
      <dgm:prSet/>
      <dgm:spPr/>
      <dgm:t>
        <a:bodyPr/>
        <a:lstStyle/>
        <a:p>
          <a:endParaRPr lang="en-US"/>
        </a:p>
      </dgm:t>
    </dgm:pt>
    <dgm:pt modelId="{1BC5DC6D-901D-4359-AEDF-D3FD154DA876}" type="sibTrans" cxnId="{B4635434-92D5-4D35-8AF1-3E2493AAACA5}">
      <dgm:prSet/>
      <dgm:spPr/>
      <dgm:t>
        <a:bodyPr/>
        <a:lstStyle/>
        <a:p>
          <a:endParaRPr lang="en-US"/>
        </a:p>
      </dgm:t>
    </dgm:pt>
    <dgm:pt modelId="{FE42F961-7BA3-484D-911D-ED7864539D5B}">
      <dgm:prSet custT="1"/>
      <dgm:spPr/>
      <dgm:t>
        <a:bodyPr/>
        <a:lstStyle/>
        <a:p>
          <a:r>
            <a:rPr lang="en-US" sz="1400" dirty="0"/>
            <a:t>Says that patients can refuse treatment (e.g., biological treatment, psychotropic medications, electroconvulsive therapy, etc.)</a:t>
          </a:r>
        </a:p>
      </dgm:t>
    </dgm:pt>
    <dgm:pt modelId="{1018FE96-DE9E-4EDF-87C8-7519D5C1BFED}" type="parTrans" cxnId="{C07E61F4-8824-4F8D-85B6-E2AF50BA47E7}">
      <dgm:prSet/>
      <dgm:spPr/>
      <dgm:t>
        <a:bodyPr/>
        <a:lstStyle/>
        <a:p>
          <a:endParaRPr lang="en-US"/>
        </a:p>
      </dgm:t>
    </dgm:pt>
    <dgm:pt modelId="{5BD755BA-99F6-44F0-9508-FD1034B96D2B}" type="sibTrans" cxnId="{C07E61F4-8824-4F8D-85B6-E2AF50BA47E7}">
      <dgm:prSet/>
      <dgm:spPr/>
      <dgm:t>
        <a:bodyPr/>
        <a:lstStyle/>
        <a:p>
          <a:endParaRPr lang="en-US"/>
        </a:p>
      </dgm:t>
    </dgm:pt>
    <dgm:pt modelId="{84900FF3-7176-4DB5-87BD-4383633C338D}">
      <dgm:prSet/>
      <dgm:spPr/>
      <dgm:t>
        <a:bodyPr/>
        <a:lstStyle/>
        <a:p>
          <a:pPr>
            <a:defRPr b="1"/>
          </a:pPr>
          <a:r>
            <a:rPr lang="en-US"/>
            <a:t>Right to Less Restrictive Treatment </a:t>
          </a:r>
        </a:p>
      </dgm:t>
    </dgm:pt>
    <dgm:pt modelId="{E7BC5686-03E9-43F2-865C-5F8ECBCB4543}" type="parTrans" cxnId="{17173602-9B85-4E1B-B096-1DE16AFC9E8A}">
      <dgm:prSet/>
      <dgm:spPr/>
      <dgm:t>
        <a:bodyPr/>
        <a:lstStyle/>
        <a:p>
          <a:endParaRPr lang="en-US"/>
        </a:p>
      </dgm:t>
    </dgm:pt>
    <dgm:pt modelId="{ABB0A1E4-04D6-4159-BB83-59DF347167C5}" type="sibTrans" cxnId="{17173602-9B85-4E1B-B096-1DE16AFC9E8A}">
      <dgm:prSet/>
      <dgm:spPr/>
      <dgm:t>
        <a:bodyPr/>
        <a:lstStyle/>
        <a:p>
          <a:endParaRPr lang="en-US"/>
        </a:p>
      </dgm:t>
    </dgm:pt>
    <dgm:pt modelId="{EAEECB73-0F2E-42D0-A077-E4A763E1F69F}">
      <dgm:prSet custT="1"/>
      <dgm:spPr/>
      <dgm:t>
        <a:bodyPr/>
        <a:lstStyle/>
        <a:p>
          <a:r>
            <a:rPr lang="en-US" sz="1400" dirty="0"/>
            <a:t>Dixon v. Weinberger (1975)</a:t>
          </a:r>
        </a:p>
      </dgm:t>
      <dgm:extLst>
        <a:ext uri="{E40237B7-FDA0-4F09-8148-C483321AD2D9}">
          <dgm14:cNvPr xmlns:dgm14="http://schemas.microsoft.com/office/drawing/2010/diagram" id="0" name="" descr="Right to Less Restrictive Treatment - Dixon v. Weinberger (1975)&#10;Patients can receive treatment in less restrictive environments than mental institutions and the only patients who can be committed to hospitals are those unable to care for themselves&#10;"/>
        </a:ext>
      </dgm:extLst>
    </dgm:pt>
    <dgm:pt modelId="{65B0FBDE-A484-460C-A2CA-77D63B54DDFC}" type="parTrans" cxnId="{D3E724E8-AB48-4083-82A8-4D1ABFF1DB8D}">
      <dgm:prSet/>
      <dgm:spPr/>
      <dgm:t>
        <a:bodyPr/>
        <a:lstStyle/>
        <a:p>
          <a:endParaRPr lang="en-US"/>
        </a:p>
      </dgm:t>
    </dgm:pt>
    <dgm:pt modelId="{4DB796B3-464A-4210-B192-9DCE71993511}" type="sibTrans" cxnId="{D3E724E8-AB48-4083-82A8-4D1ABFF1DB8D}">
      <dgm:prSet/>
      <dgm:spPr/>
      <dgm:t>
        <a:bodyPr/>
        <a:lstStyle/>
        <a:p>
          <a:endParaRPr lang="en-US"/>
        </a:p>
      </dgm:t>
    </dgm:pt>
    <dgm:pt modelId="{BC1EF78B-3A88-4E9A-AC8F-1FAF648854DD}">
      <dgm:prSet custT="1"/>
      <dgm:spPr/>
      <dgm:t>
        <a:bodyPr/>
        <a:lstStyle/>
        <a:p>
          <a:r>
            <a:rPr lang="en-US" sz="1400" dirty="0"/>
            <a:t>Patients can receive treatment in less restrictive environments than mental institutions and the only patients who can be committed to hospitals are those unable to care for themselves</a:t>
          </a:r>
        </a:p>
      </dgm:t>
    </dgm:pt>
    <dgm:pt modelId="{41CE2657-3217-4BFB-B6A0-90F694E6E3CE}" type="parTrans" cxnId="{087244E6-CB33-4A75-B97A-091F084BCEC6}">
      <dgm:prSet/>
      <dgm:spPr/>
      <dgm:t>
        <a:bodyPr/>
        <a:lstStyle/>
        <a:p>
          <a:endParaRPr lang="en-US"/>
        </a:p>
      </dgm:t>
    </dgm:pt>
    <dgm:pt modelId="{925FE65B-41C5-467D-97D3-84B291900A8C}" type="sibTrans" cxnId="{087244E6-CB33-4A75-B97A-091F084BCEC6}">
      <dgm:prSet/>
      <dgm:spPr/>
      <dgm:t>
        <a:bodyPr/>
        <a:lstStyle/>
        <a:p>
          <a:endParaRPr lang="en-US"/>
        </a:p>
      </dgm:t>
    </dgm:pt>
    <dgm:pt modelId="{D5FBE5B4-BFF3-4199-937F-4A6EDD75061F}">
      <dgm:prSet/>
      <dgm:spPr/>
      <dgm:t>
        <a:bodyPr/>
        <a:lstStyle/>
        <a:p>
          <a:pPr>
            <a:defRPr b="1"/>
          </a:pPr>
          <a:r>
            <a:rPr lang="en-US"/>
            <a:t>Right to Live in a Community</a:t>
          </a:r>
        </a:p>
      </dgm:t>
    </dgm:pt>
    <dgm:pt modelId="{F51F4057-3AFF-4E5F-A31B-B860BB633779}" type="parTrans" cxnId="{BE34FEB1-BD6A-4F32-967D-E8323E8EA1D7}">
      <dgm:prSet/>
      <dgm:spPr/>
      <dgm:t>
        <a:bodyPr/>
        <a:lstStyle/>
        <a:p>
          <a:endParaRPr lang="en-US"/>
        </a:p>
      </dgm:t>
    </dgm:pt>
    <dgm:pt modelId="{9975B8B0-EE1F-4E22-BE64-E15D8E3062E4}" type="sibTrans" cxnId="{BE34FEB1-BD6A-4F32-967D-E8323E8EA1D7}">
      <dgm:prSet/>
      <dgm:spPr/>
      <dgm:t>
        <a:bodyPr/>
        <a:lstStyle/>
        <a:p>
          <a:endParaRPr lang="en-US"/>
        </a:p>
      </dgm:t>
    </dgm:pt>
    <dgm:pt modelId="{C6EB9F82-2B15-47AB-83D5-6981C5A70914}">
      <dgm:prSet custT="1"/>
      <dgm:spPr/>
      <dgm:t>
        <a:bodyPr/>
        <a:lstStyle/>
        <a:p>
          <a:r>
            <a:rPr lang="en-US" sz="1400" dirty="0"/>
            <a:t>Staff v Miller (1974) </a:t>
          </a:r>
        </a:p>
      </dgm:t>
      <dgm:extLst>
        <a:ext uri="{E40237B7-FDA0-4F09-8148-C483321AD2D9}">
          <dgm14:cNvPr xmlns:dgm14="http://schemas.microsoft.com/office/drawing/2010/diagram" id="0" name="" descr="Right to live in a community - Staff v Miller (1974) &#10;State mental hospital patients have a right to live in adult homes in their communities &#10;"/>
        </a:ext>
      </dgm:extLst>
    </dgm:pt>
    <dgm:pt modelId="{822BB6D4-198B-440A-96FC-7E88AD7F0B7E}" type="parTrans" cxnId="{EE5C4A49-975C-4578-AF97-74EF3A841BF7}">
      <dgm:prSet/>
      <dgm:spPr/>
      <dgm:t>
        <a:bodyPr/>
        <a:lstStyle/>
        <a:p>
          <a:endParaRPr lang="en-US"/>
        </a:p>
      </dgm:t>
    </dgm:pt>
    <dgm:pt modelId="{B863294B-7A96-4DBD-BEE0-ED8ADA342E4A}" type="sibTrans" cxnId="{EE5C4A49-975C-4578-AF97-74EF3A841BF7}">
      <dgm:prSet/>
      <dgm:spPr/>
      <dgm:t>
        <a:bodyPr/>
        <a:lstStyle/>
        <a:p>
          <a:endParaRPr lang="en-US"/>
        </a:p>
      </dgm:t>
    </dgm:pt>
    <dgm:pt modelId="{FCAFA03C-21D9-4758-8C3A-3FAC762EFD38}">
      <dgm:prSet custT="1"/>
      <dgm:spPr/>
      <dgm:t>
        <a:bodyPr/>
        <a:lstStyle/>
        <a:p>
          <a:r>
            <a:rPr lang="en-US" sz="1400" dirty="0"/>
            <a:t>State mental hospital patients have a right to live in adult homes in their communities </a:t>
          </a:r>
        </a:p>
      </dgm:t>
    </dgm:pt>
    <dgm:pt modelId="{7A75CB07-EFD2-49D0-B632-2E61CB84F467}" type="parTrans" cxnId="{BD4EBE07-C056-495B-9B95-DB46ECB6A566}">
      <dgm:prSet/>
      <dgm:spPr/>
      <dgm:t>
        <a:bodyPr/>
        <a:lstStyle/>
        <a:p>
          <a:endParaRPr lang="en-US"/>
        </a:p>
      </dgm:t>
    </dgm:pt>
    <dgm:pt modelId="{CCCC78B6-2DFB-489B-B8DF-B1C09C9E1528}" type="sibTrans" cxnId="{BD4EBE07-C056-495B-9B95-DB46ECB6A566}">
      <dgm:prSet/>
      <dgm:spPr/>
      <dgm:t>
        <a:bodyPr/>
        <a:lstStyle/>
        <a:p>
          <a:endParaRPr lang="en-US"/>
        </a:p>
      </dgm:t>
    </dgm:pt>
    <dgm:pt modelId="{D112BCEB-154C-48E5-84A0-4AA1C18A05B5}" type="pres">
      <dgm:prSet presAssocID="{8B0C82F0-E167-47D7-B5C4-B94ADB768E1C}" presName="root" presStyleCnt="0">
        <dgm:presLayoutVars>
          <dgm:dir/>
          <dgm:resizeHandles val="exact"/>
        </dgm:presLayoutVars>
      </dgm:prSet>
      <dgm:spPr/>
    </dgm:pt>
    <dgm:pt modelId="{3E6CE875-2B78-48FB-AD40-B762FB8FB387}" type="pres">
      <dgm:prSet presAssocID="{C14F95F5-C691-47E3-B855-583CC7B0F0B8}" presName="compNode" presStyleCnt="0"/>
      <dgm:spPr/>
    </dgm:pt>
    <dgm:pt modelId="{9878282D-4F12-45D4-90F1-F65F4EA151F7}" type="pres">
      <dgm:prSet presAssocID="{C14F95F5-C691-47E3-B855-583CC7B0F0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79AB9C7-5843-454B-B72B-2DBC76B2B968}" type="pres">
      <dgm:prSet presAssocID="{C14F95F5-C691-47E3-B855-583CC7B0F0B8}" presName="iconSpace" presStyleCnt="0"/>
      <dgm:spPr/>
    </dgm:pt>
    <dgm:pt modelId="{00B10FEE-94D4-442C-BDA2-B12749CC6964}" type="pres">
      <dgm:prSet presAssocID="{C14F95F5-C691-47E3-B855-583CC7B0F0B8}" presName="parTx" presStyleLbl="revTx" presStyleIdx="0" presStyleCnt="8">
        <dgm:presLayoutVars>
          <dgm:chMax val="0"/>
          <dgm:chPref val="0"/>
        </dgm:presLayoutVars>
      </dgm:prSet>
      <dgm:spPr/>
    </dgm:pt>
    <dgm:pt modelId="{E3FB9A59-9F60-40EC-B8CD-4771FF4F8397}" type="pres">
      <dgm:prSet presAssocID="{C14F95F5-C691-47E3-B855-583CC7B0F0B8}" presName="txSpace" presStyleCnt="0"/>
      <dgm:spPr/>
    </dgm:pt>
    <dgm:pt modelId="{EB949E4B-824D-460D-A029-E4C22C0C47EE}" type="pres">
      <dgm:prSet presAssocID="{C14F95F5-C691-47E3-B855-583CC7B0F0B8}" presName="desTx" presStyleLbl="revTx" presStyleIdx="1" presStyleCnt="8">
        <dgm:presLayoutVars/>
      </dgm:prSet>
      <dgm:spPr/>
    </dgm:pt>
    <dgm:pt modelId="{E5549E8C-D385-4697-B065-4A2EB24F1688}" type="pres">
      <dgm:prSet presAssocID="{1BFE46E0-B1B1-40DE-8DAD-504783537A10}" presName="sibTrans" presStyleCnt="0"/>
      <dgm:spPr/>
    </dgm:pt>
    <dgm:pt modelId="{C90CACE5-35E3-4EF2-93F5-8666E0224F7E}" type="pres">
      <dgm:prSet presAssocID="{E141BB8E-0AEE-4EBF-BA03-2D75FDB8DA5A}" presName="compNode" presStyleCnt="0"/>
      <dgm:spPr/>
    </dgm:pt>
    <dgm:pt modelId="{3D9E39EC-2A47-4931-8A68-CB4E79A592D7}" type="pres">
      <dgm:prSet presAssocID="{E141BB8E-0AEE-4EBF-BA03-2D75FDB8DA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0278D1EF-D8F2-4457-97A7-F1E0D282BB88}" type="pres">
      <dgm:prSet presAssocID="{E141BB8E-0AEE-4EBF-BA03-2D75FDB8DA5A}" presName="iconSpace" presStyleCnt="0"/>
      <dgm:spPr/>
    </dgm:pt>
    <dgm:pt modelId="{B63D0199-E69D-4706-9497-5784C2E90C20}" type="pres">
      <dgm:prSet presAssocID="{E141BB8E-0AEE-4EBF-BA03-2D75FDB8DA5A}" presName="parTx" presStyleLbl="revTx" presStyleIdx="2" presStyleCnt="8">
        <dgm:presLayoutVars>
          <dgm:chMax val="0"/>
          <dgm:chPref val="0"/>
        </dgm:presLayoutVars>
      </dgm:prSet>
      <dgm:spPr/>
    </dgm:pt>
    <dgm:pt modelId="{9FCDE057-069F-46CA-96DE-31499E098000}" type="pres">
      <dgm:prSet presAssocID="{E141BB8E-0AEE-4EBF-BA03-2D75FDB8DA5A}" presName="txSpace" presStyleCnt="0"/>
      <dgm:spPr/>
    </dgm:pt>
    <dgm:pt modelId="{2D25406B-BEE0-448C-A8B1-728D8FFE2024}" type="pres">
      <dgm:prSet presAssocID="{E141BB8E-0AEE-4EBF-BA03-2D75FDB8DA5A}" presName="desTx" presStyleLbl="revTx" presStyleIdx="3" presStyleCnt="8">
        <dgm:presLayoutVars/>
      </dgm:prSet>
      <dgm:spPr/>
    </dgm:pt>
    <dgm:pt modelId="{F6C06131-6575-429C-B796-3715D22D6B64}" type="pres">
      <dgm:prSet presAssocID="{F267B755-A9B1-48B3-A3D8-84F999BED567}" presName="sibTrans" presStyleCnt="0"/>
      <dgm:spPr/>
    </dgm:pt>
    <dgm:pt modelId="{DD6D07DE-AF5C-4080-9071-72FF9B10DA97}" type="pres">
      <dgm:prSet presAssocID="{84900FF3-7176-4DB5-87BD-4383633C338D}" presName="compNode" presStyleCnt="0"/>
      <dgm:spPr/>
    </dgm:pt>
    <dgm:pt modelId="{0C4629CE-51C9-4089-AD61-DF9AD6F57930}" type="pres">
      <dgm:prSet presAssocID="{84900FF3-7176-4DB5-87BD-4383633C33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CB80E711-F59C-4615-A4EB-ED5C739A931F}" type="pres">
      <dgm:prSet presAssocID="{84900FF3-7176-4DB5-87BD-4383633C338D}" presName="iconSpace" presStyleCnt="0"/>
      <dgm:spPr/>
    </dgm:pt>
    <dgm:pt modelId="{C8FDD0BA-611C-4DB7-8DA8-14B8CCCB5C3C}" type="pres">
      <dgm:prSet presAssocID="{84900FF3-7176-4DB5-87BD-4383633C338D}" presName="parTx" presStyleLbl="revTx" presStyleIdx="4" presStyleCnt="8">
        <dgm:presLayoutVars>
          <dgm:chMax val="0"/>
          <dgm:chPref val="0"/>
        </dgm:presLayoutVars>
      </dgm:prSet>
      <dgm:spPr/>
    </dgm:pt>
    <dgm:pt modelId="{C8E7F6F7-4B02-4E89-820E-99AA39828990}" type="pres">
      <dgm:prSet presAssocID="{84900FF3-7176-4DB5-87BD-4383633C338D}" presName="txSpace" presStyleCnt="0"/>
      <dgm:spPr/>
    </dgm:pt>
    <dgm:pt modelId="{E71201D2-C1D8-470E-9805-BD252B91A2FA}" type="pres">
      <dgm:prSet presAssocID="{84900FF3-7176-4DB5-87BD-4383633C338D}" presName="desTx" presStyleLbl="revTx" presStyleIdx="5" presStyleCnt="8">
        <dgm:presLayoutVars/>
      </dgm:prSet>
      <dgm:spPr/>
    </dgm:pt>
    <dgm:pt modelId="{898B7DCA-FDD3-4C7E-9521-92DDBE6F14EB}" type="pres">
      <dgm:prSet presAssocID="{ABB0A1E4-04D6-4159-BB83-59DF347167C5}" presName="sibTrans" presStyleCnt="0"/>
      <dgm:spPr/>
    </dgm:pt>
    <dgm:pt modelId="{19445958-A228-48C6-956E-F71F20B99843}" type="pres">
      <dgm:prSet presAssocID="{D5FBE5B4-BFF3-4199-937F-4A6EDD75061F}" presName="compNode" presStyleCnt="0"/>
      <dgm:spPr/>
    </dgm:pt>
    <dgm:pt modelId="{1F738A2E-17E5-4433-AD27-171262CAC73E}" type="pres">
      <dgm:prSet presAssocID="{D5FBE5B4-BFF3-4199-937F-4A6EDD7506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A3DB23CC-7072-4EAD-A678-CAD6423E436F}" type="pres">
      <dgm:prSet presAssocID="{D5FBE5B4-BFF3-4199-937F-4A6EDD75061F}" presName="iconSpace" presStyleCnt="0"/>
      <dgm:spPr/>
    </dgm:pt>
    <dgm:pt modelId="{4EBCEE1C-BA15-4AFB-B270-7334B416B23A}" type="pres">
      <dgm:prSet presAssocID="{D5FBE5B4-BFF3-4199-937F-4A6EDD75061F}" presName="parTx" presStyleLbl="revTx" presStyleIdx="6" presStyleCnt="8">
        <dgm:presLayoutVars>
          <dgm:chMax val="0"/>
          <dgm:chPref val="0"/>
        </dgm:presLayoutVars>
      </dgm:prSet>
      <dgm:spPr/>
    </dgm:pt>
    <dgm:pt modelId="{FF18D820-8E23-463F-B3B4-C187274D7057}" type="pres">
      <dgm:prSet presAssocID="{D5FBE5B4-BFF3-4199-937F-4A6EDD75061F}" presName="txSpace" presStyleCnt="0"/>
      <dgm:spPr/>
    </dgm:pt>
    <dgm:pt modelId="{AF92FF11-5872-4F42-87B4-9005E62E1D68}" type="pres">
      <dgm:prSet presAssocID="{D5FBE5B4-BFF3-4199-937F-4A6EDD75061F}" presName="desTx" presStyleLbl="revTx" presStyleIdx="7" presStyleCnt="8">
        <dgm:presLayoutVars/>
      </dgm:prSet>
      <dgm:spPr/>
    </dgm:pt>
  </dgm:ptLst>
  <dgm:cxnLst>
    <dgm:cxn modelId="{CB5DE601-63BA-4660-90B4-31391699FE1B}" type="presOf" srcId="{C6EB9F82-2B15-47AB-83D5-6981C5A70914}" destId="{AF92FF11-5872-4F42-87B4-9005E62E1D68}" srcOrd="0" destOrd="0" presId="urn:microsoft.com/office/officeart/2018/2/layout/IconLabelDescriptionList"/>
    <dgm:cxn modelId="{17173602-9B85-4E1B-B096-1DE16AFC9E8A}" srcId="{8B0C82F0-E167-47D7-B5C4-B94ADB768E1C}" destId="{84900FF3-7176-4DB5-87BD-4383633C338D}" srcOrd="2" destOrd="0" parTransId="{E7BC5686-03E9-43F2-865C-5F8ECBCB4543}" sibTransId="{ABB0A1E4-04D6-4159-BB83-59DF347167C5}"/>
    <dgm:cxn modelId="{BD4EBE07-C056-495B-9B95-DB46ECB6A566}" srcId="{D5FBE5B4-BFF3-4199-937F-4A6EDD75061F}" destId="{FCAFA03C-21D9-4758-8C3A-3FAC762EFD38}" srcOrd="1" destOrd="0" parTransId="{7A75CB07-EFD2-49D0-B632-2E61CB84F467}" sibTransId="{CCCC78B6-2DFB-489B-B8DF-B1C09C9E1528}"/>
    <dgm:cxn modelId="{A9103E0A-C9CD-44BB-B5CF-AD57DE8C1323}" srcId="{8B0C82F0-E167-47D7-B5C4-B94ADB768E1C}" destId="{C14F95F5-C691-47E3-B855-583CC7B0F0B8}" srcOrd="0" destOrd="0" parTransId="{39854E4C-D814-44C3-999F-F8A70B50A5D2}" sibTransId="{1BFE46E0-B1B1-40DE-8DAD-504783537A10}"/>
    <dgm:cxn modelId="{3085CF11-ACB0-4E99-89B9-FC59B961FBEB}" type="presOf" srcId="{E141BB8E-0AEE-4EBF-BA03-2D75FDB8DA5A}" destId="{B63D0199-E69D-4706-9497-5784C2E90C20}" srcOrd="0" destOrd="0" presId="urn:microsoft.com/office/officeart/2018/2/layout/IconLabelDescriptionList"/>
    <dgm:cxn modelId="{CA63751D-311D-406C-9001-1BC64960B074}" srcId="{C14F95F5-C691-47E3-B855-583CC7B0F0B8}" destId="{3B35DF71-1AF2-400D-AA67-AC5F31FCB125}" srcOrd="1" destOrd="0" parTransId="{1734146B-D95F-4092-88B0-F324436FDFFA}" sibTransId="{0B66632A-3681-4A75-9B2A-E328B91DFA51}"/>
    <dgm:cxn modelId="{C6D76722-FBE9-4DCA-96DB-FCD408331869}" type="presOf" srcId="{3B35DF71-1AF2-400D-AA67-AC5F31FCB125}" destId="{EB949E4B-824D-460D-A029-E4C22C0C47EE}" srcOrd="0" destOrd="1" presId="urn:microsoft.com/office/officeart/2018/2/layout/IconLabelDescriptionList"/>
    <dgm:cxn modelId="{F17AB626-83E6-4108-9152-9B1B8FB1308F}" type="presOf" srcId="{D5FBE5B4-BFF3-4199-937F-4A6EDD75061F}" destId="{4EBCEE1C-BA15-4AFB-B270-7334B416B23A}" srcOrd="0" destOrd="0" presId="urn:microsoft.com/office/officeart/2018/2/layout/IconLabelDescriptionList"/>
    <dgm:cxn modelId="{91620E32-B104-479C-8123-8BC2B51D6F36}" type="presOf" srcId="{84900FF3-7176-4DB5-87BD-4383633C338D}" destId="{C8FDD0BA-611C-4DB7-8DA8-14B8CCCB5C3C}" srcOrd="0" destOrd="0" presId="urn:microsoft.com/office/officeart/2018/2/layout/IconLabelDescriptionList"/>
    <dgm:cxn modelId="{B4635434-92D5-4D35-8AF1-3E2493AAACA5}" srcId="{E141BB8E-0AEE-4EBF-BA03-2D75FDB8DA5A}" destId="{4D230BBD-BE71-4F7D-9956-520CC408D9FB}" srcOrd="0" destOrd="0" parTransId="{1DDC4A79-CE7E-442C-ADD1-B106DD8395D4}" sibTransId="{1BC5DC6D-901D-4359-AEDF-D3FD154DA876}"/>
    <dgm:cxn modelId="{B8ECB95D-BD08-49CF-9268-54BC9E53B672}" type="presOf" srcId="{BB67F7BB-6EB8-4D41-BD05-0FCD0CCE108F}" destId="{EB949E4B-824D-460D-A029-E4C22C0C47EE}" srcOrd="0" destOrd="0" presId="urn:microsoft.com/office/officeart/2018/2/layout/IconLabelDescriptionList"/>
    <dgm:cxn modelId="{30633C61-175D-46A6-9F84-F2213C3CA51C}" type="presOf" srcId="{BC1EF78B-3A88-4E9A-AC8F-1FAF648854DD}" destId="{E71201D2-C1D8-470E-9805-BD252B91A2FA}" srcOrd="0" destOrd="1" presId="urn:microsoft.com/office/officeart/2018/2/layout/IconLabelDescriptionList"/>
    <dgm:cxn modelId="{6A414B45-4286-4F03-9EC9-AA0359F949B0}" type="presOf" srcId="{8B0C82F0-E167-47D7-B5C4-B94ADB768E1C}" destId="{D112BCEB-154C-48E5-84A0-4AA1C18A05B5}" srcOrd="0" destOrd="0" presId="urn:microsoft.com/office/officeart/2018/2/layout/IconLabelDescriptionList"/>
    <dgm:cxn modelId="{EE5C4A49-975C-4578-AF97-74EF3A841BF7}" srcId="{D5FBE5B4-BFF3-4199-937F-4A6EDD75061F}" destId="{C6EB9F82-2B15-47AB-83D5-6981C5A70914}" srcOrd="0" destOrd="0" parTransId="{822BB6D4-198B-440A-96FC-7E88AD7F0B7E}" sibTransId="{B863294B-7A96-4DBD-BEE0-ED8ADA342E4A}"/>
    <dgm:cxn modelId="{F4397093-A345-4EEA-958E-10C4155BA5DF}" type="presOf" srcId="{C14F95F5-C691-47E3-B855-583CC7B0F0B8}" destId="{00B10FEE-94D4-442C-BDA2-B12749CC6964}" srcOrd="0" destOrd="0" presId="urn:microsoft.com/office/officeart/2018/2/layout/IconLabelDescriptionList"/>
    <dgm:cxn modelId="{DCF340A8-EE77-478C-A6F3-70851C92EFC2}" type="presOf" srcId="{FCAFA03C-21D9-4758-8C3A-3FAC762EFD38}" destId="{AF92FF11-5872-4F42-87B4-9005E62E1D68}" srcOrd="0" destOrd="1" presId="urn:microsoft.com/office/officeart/2018/2/layout/IconLabelDescriptionList"/>
    <dgm:cxn modelId="{BE34FEB1-BD6A-4F32-967D-E8323E8EA1D7}" srcId="{8B0C82F0-E167-47D7-B5C4-B94ADB768E1C}" destId="{D5FBE5B4-BFF3-4199-937F-4A6EDD75061F}" srcOrd="3" destOrd="0" parTransId="{F51F4057-3AFF-4E5F-A31B-B860BB633779}" sibTransId="{9975B8B0-EE1F-4E22-BE64-E15D8E3062E4}"/>
    <dgm:cxn modelId="{E8D189B6-6B37-4770-A232-892BB465A410}" srcId="{C14F95F5-C691-47E3-B855-583CC7B0F0B8}" destId="{BB67F7BB-6EB8-4D41-BD05-0FCD0CCE108F}" srcOrd="0" destOrd="0" parTransId="{B53B46DE-330F-4142-9A22-B1A8A2630262}" sibTransId="{07C6A592-D609-4A3F-A121-37CAD4C24A23}"/>
    <dgm:cxn modelId="{C7DF28BD-F438-4786-847E-688771C77CEA}" type="presOf" srcId="{FE42F961-7BA3-484D-911D-ED7864539D5B}" destId="{2D25406B-BEE0-448C-A8B1-728D8FFE2024}" srcOrd="0" destOrd="1" presId="urn:microsoft.com/office/officeart/2018/2/layout/IconLabelDescriptionList"/>
    <dgm:cxn modelId="{2FEDFEC9-5924-4062-8495-C605EA5ABFEA}" srcId="{8B0C82F0-E167-47D7-B5C4-B94ADB768E1C}" destId="{E141BB8E-0AEE-4EBF-BA03-2D75FDB8DA5A}" srcOrd="1" destOrd="0" parTransId="{A654FF6B-FF09-47AD-9453-288646F813A5}" sibTransId="{F267B755-A9B1-48B3-A3D8-84F999BED567}"/>
    <dgm:cxn modelId="{DF93E4D5-4630-4809-BBF8-04F1E6072476}" type="presOf" srcId="{EAEECB73-0F2E-42D0-A077-E4A763E1F69F}" destId="{E71201D2-C1D8-470E-9805-BD252B91A2FA}" srcOrd="0" destOrd="0" presId="urn:microsoft.com/office/officeart/2018/2/layout/IconLabelDescriptionList"/>
    <dgm:cxn modelId="{087244E6-CB33-4A75-B97A-091F084BCEC6}" srcId="{84900FF3-7176-4DB5-87BD-4383633C338D}" destId="{BC1EF78B-3A88-4E9A-AC8F-1FAF648854DD}" srcOrd="1" destOrd="0" parTransId="{41CE2657-3217-4BFB-B6A0-90F694E6E3CE}" sibTransId="{925FE65B-41C5-467D-97D3-84B291900A8C}"/>
    <dgm:cxn modelId="{D3E724E8-AB48-4083-82A8-4D1ABFF1DB8D}" srcId="{84900FF3-7176-4DB5-87BD-4383633C338D}" destId="{EAEECB73-0F2E-42D0-A077-E4A763E1F69F}" srcOrd="0" destOrd="0" parTransId="{65B0FBDE-A484-460C-A2CA-77D63B54DDFC}" sibTransId="{4DB796B3-464A-4210-B192-9DCE71993511}"/>
    <dgm:cxn modelId="{C07E61F4-8824-4F8D-85B6-E2AF50BA47E7}" srcId="{E141BB8E-0AEE-4EBF-BA03-2D75FDB8DA5A}" destId="{FE42F961-7BA3-484D-911D-ED7864539D5B}" srcOrd="1" destOrd="0" parTransId="{1018FE96-DE9E-4EDF-87C8-7519D5C1BFED}" sibTransId="{5BD755BA-99F6-44F0-9508-FD1034B96D2B}"/>
    <dgm:cxn modelId="{E6DC2CF6-856F-4882-BD88-5682440EA5CB}" type="presOf" srcId="{4D230BBD-BE71-4F7D-9956-520CC408D9FB}" destId="{2D25406B-BEE0-448C-A8B1-728D8FFE2024}" srcOrd="0" destOrd="0" presId="urn:microsoft.com/office/officeart/2018/2/layout/IconLabelDescriptionList"/>
    <dgm:cxn modelId="{2D1DE325-BEC7-4271-9544-5211675C52F6}" type="presParOf" srcId="{D112BCEB-154C-48E5-84A0-4AA1C18A05B5}" destId="{3E6CE875-2B78-48FB-AD40-B762FB8FB387}" srcOrd="0" destOrd="0" presId="urn:microsoft.com/office/officeart/2018/2/layout/IconLabelDescriptionList"/>
    <dgm:cxn modelId="{747CB9DF-7E71-46DE-A19C-7AE5D1B37DB8}" type="presParOf" srcId="{3E6CE875-2B78-48FB-AD40-B762FB8FB387}" destId="{9878282D-4F12-45D4-90F1-F65F4EA151F7}" srcOrd="0" destOrd="0" presId="urn:microsoft.com/office/officeart/2018/2/layout/IconLabelDescriptionList"/>
    <dgm:cxn modelId="{118D5936-2881-4E44-9BE7-435A32B576B1}" type="presParOf" srcId="{3E6CE875-2B78-48FB-AD40-B762FB8FB387}" destId="{079AB9C7-5843-454B-B72B-2DBC76B2B968}" srcOrd="1" destOrd="0" presId="urn:microsoft.com/office/officeart/2018/2/layout/IconLabelDescriptionList"/>
    <dgm:cxn modelId="{9031EA91-E6E7-4AFC-9429-94C01EBD26BB}" type="presParOf" srcId="{3E6CE875-2B78-48FB-AD40-B762FB8FB387}" destId="{00B10FEE-94D4-442C-BDA2-B12749CC6964}" srcOrd="2" destOrd="0" presId="urn:microsoft.com/office/officeart/2018/2/layout/IconLabelDescriptionList"/>
    <dgm:cxn modelId="{F2E69E6E-6B0D-4648-A40C-873884996D86}" type="presParOf" srcId="{3E6CE875-2B78-48FB-AD40-B762FB8FB387}" destId="{E3FB9A59-9F60-40EC-B8CD-4771FF4F8397}" srcOrd="3" destOrd="0" presId="urn:microsoft.com/office/officeart/2018/2/layout/IconLabelDescriptionList"/>
    <dgm:cxn modelId="{D4F1561A-137A-43EF-AC7E-A0C552F54855}" type="presParOf" srcId="{3E6CE875-2B78-48FB-AD40-B762FB8FB387}" destId="{EB949E4B-824D-460D-A029-E4C22C0C47EE}" srcOrd="4" destOrd="0" presId="urn:microsoft.com/office/officeart/2018/2/layout/IconLabelDescriptionList"/>
    <dgm:cxn modelId="{A83C3162-69A3-4367-9266-C32FDF474690}" type="presParOf" srcId="{D112BCEB-154C-48E5-84A0-4AA1C18A05B5}" destId="{E5549E8C-D385-4697-B065-4A2EB24F1688}" srcOrd="1" destOrd="0" presId="urn:microsoft.com/office/officeart/2018/2/layout/IconLabelDescriptionList"/>
    <dgm:cxn modelId="{9C060F44-C8BF-4B77-B6A0-54A8A2C0D21B}" type="presParOf" srcId="{D112BCEB-154C-48E5-84A0-4AA1C18A05B5}" destId="{C90CACE5-35E3-4EF2-93F5-8666E0224F7E}" srcOrd="2" destOrd="0" presId="urn:microsoft.com/office/officeart/2018/2/layout/IconLabelDescriptionList"/>
    <dgm:cxn modelId="{9D5D0E11-1F10-4A9A-BFC5-31068AE3898C}" type="presParOf" srcId="{C90CACE5-35E3-4EF2-93F5-8666E0224F7E}" destId="{3D9E39EC-2A47-4931-8A68-CB4E79A592D7}" srcOrd="0" destOrd="0" presId="urn:microsoft.com/office/officeart/2018/2/layout/IconLabelDescriptionList"/>
    <dgm:cxn modelId="{78F60FBD-D16F-4B59-B0B7-A8FA8DA0720D}" type="presParOf" srcId="{C90CACE5-35E3-4EF2-93F5-8666E0224F7E}" destId="{0278D1EF-D8F2-4457-97A7-F1E0D282BB88}" srcOrd="1" destOrd="0" presId="urn:microsoft.com/office/officeart/2018/2/layout/IconLabelDescriptionList"/>
    <dgm:cxn modelId="{FB6D57F4-8403-4BAC-B749-9B5F4A3F1C7C}" type="presParOf" srcId="{C90CACE5-35E3-4EF2-93F5-8666E0224F7E}" destId="{B63D0199-E69D-4706-9497-5784C2E90C20}" srcOrd="2" destOrd="0" presId="urn:microsoft.com/office/officeart/2018/2/layout/IconLabelDescriptionList"/>
    <dgm:cxn modelId="{2C594769-70A7-4750-90C5-8A4282F07D48}" type="presParOf" srcId="{C90CACE5-35E3-4EF2-93F5-8666E0224F7E}" destId="{9FCDE057-069F-46CA-96DE-31499E098000}" srcOrd="3" destOrd="0" presId="urn:microsoft.com/office/officeart/2018/2/layout/IconLabelDescriptionList"/>
    <dgm:cxn modelId="{AB7C0336-0C88-4B37-98DE-F9D7C4629576}" type="presParOf" srcId="{C90CACE5-35E3-4EF2-93F5-8666E0224F7E}" destId="{2D25406B-BEE0-448C-A8B1-728D8FFE2024}" srcOrd="4" destOrd="0" presId="urn:microsoft.com/office/officeart/2018/2/layout/IconLabelDescriptionList"/>
    <dgm:cxn modelId="{590EF915-DA8F-4736-A2F3-42BF3F34F265}" type="presParOf" srcId="{D112BCEB-154C-48E5-84A0-4AA1C18A05B5}" destId="{F6C06131-6575-429C-B796-3715D22D6B64}" srcOrd="3" destOrd="0" presId="urn:microsoft.com/office/officeart/2018/2/layout/IconLabelDescriptionList"/>
    <dgm:cxn modelId="{45D1F9E9-73E6-4052-A8D7-CB5A7FBC1184}" type="presParOf" srcId="{D112BCEB-154C-48E5-84A0-4AA1C18A05B5}" destId="{DD6D07DE-AF5C-4080-9071-72FF9B10DA97}" srcOrd="4" destOrd="0" presId="urn:microsoft.com/office/officeart/2018/2/layout/IconLabelDescriptionList"/>
    <dgm:cxn modelId="{E8E48815-A343-42C4-A5F2-66344D3D2AEC}" type="presParOf" srcId="{DD6D07DE-AF5C-4080-9071-72FF9B10DA97}" destId="{0C4629CE-51C9-4089-AD61-DF9AD6F57930}" srcOrd="0" destOrd="0" presId="urn:microsoft.com/office/officeart/2018/2/layout/IconLabelDescriptionList"/>
    <dgm:cxn modelId="{34AC30E9-57E0-4758-A81F-791D4E4D1F2E}" type="presParOf" srcId="{DD6D07DE-AF5C-4080-9071-72FF9B10DA97}" destId="{CB80E711-F59C-4615-A4EB-ED5C739A931F}" srcOrd="1" destOrd="0" presId="urn:microsoft.com/office/officeart/2018/2/layout/IconLabelDescriptionList"/>
    <dgm:cxn modelId="{7A567966-99A5-4055-9612-66D4DAD772D9}" type="presParOf" srcId="{DD6D07DE-AF5C-4080-9071-72FF9B10DA97}" destId="{C8FDD0BA-611C-4DB7-8DA8-14B8CCCB5C3C}" srcOrd="2" destOrd="0" presId="urn:microsoft.com/office/officeart/2018/2/layout/IconLabelDescriptionList"/>
    <dgm:cxn modelId="{37A069FB-FDF3-46D5-9EC8-636F07E310C7}" type="presParOf" srcId="{DD6D07DE-AF5C-4080-9071-72FF9B10DA97}" destId="{C8E7F6F7-4B02-4E89-820E-99AA39828990}" srcOrd="3" destOrd="0" presId="urn:microsoft.com/office/officeart/2018/2/layout/IconLabelDescriptionList"/>
    <dgm:cxn modelId="{F3725184-D1A3-4E21-977B-4E9E9E264F62}" type="presParOf" srcId="{DD6D07DE-AF5C-4080-9071-72FF9B10DA97}" destId="{E71201D2-C1D8-470E-9805-BD252B91A2FA}" srcOrd="4" destOrd="0" presId="urn:microsoft.com/office/officeart/2018/2/layout/IconLabelDescriptionList"/>
    <dgm:cxn modelId="{3271C291-FD9A-4B8B-A061-906F090426DF}" type="presParOf" srcId="{D112BCEB-154C-48E5-84A0-4AA1C18A05B5}" destId="{898B7DCA-FDD3-4C7E-9521-92DDBE6F14EB}" srcOrd="5" destOrd="0" presId="urn:microsoft.com/office/officeart/2018/2/layout/IconLabelDescriptionList"/>
    <dgm:cxn modelId="{B31A47EC-43D5-4750-9C15-CE0E930ABB9A}" type="presParOf" srcId="{D112BCEB-154C-48E5-84A0-4AA1C18A05B5}" destId="{19445958-A228-48C6-956E-F71F20B99843}" srcOrd="6" destOrd="0" presId="urn:microsoft.com/office/officeart/2018/2/layout/IconLabelDescriptionList"/>
    <dgm:cxn modelId="{AEFF1583-BC3D-45D6-AD90-8821E72873EA}" type="presParOf" srcId="{19445958-A228-48C6-956E-F71F20B99843}" destId="{1F738A2E-17E5-4433-AD27-171262CAC73E}" srcOrd="0" destOrd="0" presId="urn:microsoft.com/office/officeart/2018/2/layout/IconLabelDescriptionList"/>
    <dgm:cxn modelId="{E065693F-A6DE-4752-B7B8-D184ADBE4A8A}" type="presParOf" srcId="{19445958-A228-48C6-956E-F71F20B99843}" destId="{A3DB23CC-7072-4EAD-A678-CAD6423E436F}" srcOrd="1" destOrd="0" presId="urn:microsoft.com/office/officeart/2018/2/layout/IconLabelDescriptionList"/>
    <dgm:cxn modelId="{0D077EEC-82A6-4591-9014-EF17F8B8B46F}" type="presParOf" srcId="{19445958-A228-48C6-956E-F71F20B99843}" destId="{4EBCEE1C-BA15-4AFB-B270-7334B416B23A}" srcOrd="2" destOrd="0" presId="urn:microsoft.com/office/officeart/2018/2/layout/IconLabelDescriptionList"/>
    <dgm:cxn modelId="{6E148F53-F532-4CCF-A142-47A3E4DE58D7}" type="presParOf" srcId="{19445958-A228-48C6-956E-F71F20B99843}" destId="{FF18D820-8E23-463F-B3B4-C187274D7057}" srcOrd="3" destOrd="0" presId="urn:microsoft.com/office/officeart/2018/2/layout/IconLabelDescriptionList"/>
    <dgm:cxn modelId="{BF9BB425-8941-4256-86E0-F20CF8E887CB}" type="presParOf" srcId="{19445958-A228-48C6-956E-F71F20B99843}" destId="{AF92FF11-5872-4F42-87B4-9005E62E1D6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EB44E-4B8D-41EF-9738-12E5EBE643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896F13-DB44-4D49-9E14-62EF79FBBDEF}">
      <dgm:prSet/>
      <dgm:spPr/>
      <dgm:t>
        <a:bodyPr/>
        <a:lstStyle/>
        <a:p>
          <a:pPr>
            <a:defRPr b="1"/>
          </a:pPr>
          <a:r>
            <a:rPr lang="en-US"/>
            <a:t>Confidentiality</a:t>
          </a:r>
        </a:p>
      </dgm:t>
    </dgm:pt>
    <dgm:pt modelId="{1C78EECB-31CD-4D99-8993-F7E56A46C28D}" type="parTrans" cxnId="{14C82BEA-1421-41F2-B15D-0B321BA4499E}">
      <dgm:prSet/>
      <dgm:spPr/>
      <dgm:t>
        <a:bodyPr/>
        <a:lstStyle/>
        <a:p>
          <a:endParaRPr lang="en-US"/>
        </a:p>
      </dgm:t>
    </dgm:pt>
    <dgm:pt modelId="{E1723AD4-1646-4045-BA66-681CACECB161}" type="sibTrans" cxnId="{14C82BEA-1421-41F2-B15D-0B321BA4499E}">
      <dgm:prSet/>
      <dgm:spPr/>
      <dgm:t>
        <a:bodyPr/>
        <a:lstStyle/>
        <a:p>
          <a:endParaRPr lang="en-US"/>
        </a:p>
      </dgm:t>
    </dgm:pt>
    <dgm:pt modelId="{9A580D4C-B590-41D0-B111-CDC98672476B}">
      <dgm:prSet/>
      <dgm:spPr/>
      <dgm:t>
        <a:bodyPr/>
        <a:lstStyle/>
        <a:p>
          <a:r>
            <a:rPr lang="en-US" dirty="0"/>
            <a:t>Guarantees that information about you is not disseminated without your consent</a:t>
          </a:r>
        </a:p>
      </dgm:t>
      <dgm:extLst>
        <a:ext uri="{E40237B7-FDA0-4F09-8148-C483321AD2D9}">
          <dgm14:cNvPr xmlns:dgm14="http://schemas.microsoft.com/office/drawing/2010/diagram" id="0" name="" descr="Confidentiality - Guarantees that information about you is not disseminated without your consent&#10;An ethical principle that applies in both research and clinical settings &#10;"/>
        </a:ext>
      </dgm:extLst>
    </dgm:pt>
    <dgm:pt modelId="{21D3803C-0799-4800-B45B-B12D3E349F5A}" type="parTrans" cxnId="{E5E18B6B-E53F-4C63-BBFE-878AD45BC5EF}">
      <dgm:prSet/>
      <dgm:spPr/>
      <dgm:t>
        <a:bodyPr/>
        <a:lstStyle/>
        <a:p>
          <a:endParaRPr lang="en-US"/>
        </a:p>
      </dgm:t>
    </dgm:pt>
    <dgm:pt modelId="{247462A9-FFB7-4C3C-BA23-82404180C42B}" type="sibTrans" cxnId="{E5E18B6B-E53F-4C63-BBFE-878AD45BC5EF}">
      <dgm:prSet/>
      <dgm:spPr/>
      <dgm:t>
        <a:bodyPr/>
        <a:lstStyle/>
        <a:p>
          <a:endParaRPr lang="en-US"/>
        </a:p>
      </dgm:t>
    </dgm:pt>
    <dgm:pt modelId="{DDF5AB78-F7EA-4ABD-9C50-7410F1FAC706}">
      <dgm:prSet/>
      <dgm:spPr/>
      <dgm:t>
        <a:bodyPr/>
        <a:lstStyle/>
        <a:p>
          <a:r>
            <a:rPr lang="en-US" dirty="0"/>
            <a:t>An ethical principle that applies in both research and clinical settings </a:t>
          </a:r>
        </a:p>
      </dgm:t>
    </dgm:pt>
    <dgm:pt modelId="{05A3730F-B8B8-4CBC-83CC-106C1218A827}" type="parTrans" cxnId="{BAD55BED-408C-41E2-AC8B-3A86AC4536C5}">
      <dgm:prSet/>
      <dgm:spPr/>
      <dgm:t>
        <a:bodyPr/>
        <a:lstStyle/>
        <a:p>
          <a:endParaRPr lang="en-US"/>
        </a:p>
      </dgm:t>
    </dgm:pt>
    <dgm:pt modelId="{D105028E-4C86-4674-B064-133E09920DDE}" type="sibTrans" cxnId="{BAD55BED-408C-41E2-AC8B-3A86AC4536C5}">
      <dgm:prSet/>
      <dgm:spPr/>
      <dgm:t>
        <a:bodyPr/>
        <a:lstStyle/>
        <a:p>
          <a:endParaRPr lang="en-US"/>
        </a:p>
      </dgm:t>
    </dgm:pt>
    <dgm:pt modelId="{D30BCE7E-2284-46F1-A803-8312F4D677C2}">
      <dgm:prSet/>
      <dgm:spPr/>
      <dgm:t>
        <a:bodyPr/>
        <a:lstStyle/>
        <a:p>
          <a:pPr>
            <a:defRPr b="1"/>
          </a:pPr>
          <a:r>
            <a:rPr lang="en-US"/>
            <a:t>Privileged communication</a:t>
          </a:r>
        </a:p>
      </dgm:t>
    </dgm:pt>
    <dgm:pt modelId="{19C47DA1-B571-4C60-A4E7-198C7A65E89C}" type="parTrans" cxnId="{A0F0CBF3-6B82-4529-8B9B-CB23CAD047DB}">
      <dgm:prSet/>
      <dgm:spPr/>
      <dgm:t>
        <a:bodyPr/>
        <a:lstStyle/>
        <a:p>
          <a:endParaRPr lang="en-US"/>
        </a:p>
      </dgm:t>
    </dgm:pt>
    <dgm:pt modelId="{3B972268-BC07-4D39-BC46-A8D272D7D919}" type="sibTrans" cxnId="{A0F0CBF3-6B82-4529-8B9B-CB23CAD047DB}">
      <dgm:prSet/>
      <dgm:spPr/>
      <dgm:t>
        <a:bodyPr/>
        <a:lstStyle/>
        <a:p>
          <a:endParaRPr lang="en-US"/>
        </a:p>
      </dgm:t>
    </dgm:pt>
    <dgm:pt modelId="{547ED913-27B1-42D1-849A-C9731600F727}">
      <dgm:prSet/>
      <dgm:spPr/>
      <dgm:t>
        <a:bodyPr/>
        <a:lstStyle/>
        <a:p>
          <a:r>
            <a:rPr lang="en-US" dirty="0"/>
            <a:t>A legal principle that states that confidential communications cannot be disseminated without the patient’s permission </a:t>
          </a:r>
        </a:p>
      </dgm:t>
      <dgm:extLst>
        <a:ext uri="{E40237B7-FDA0-4F09-8148-C483321AD2D9}">
          <dgm14:cNvPr xmlns:dgm14="http://schemas.microsoft.com/office/drawing/2010/diagram" id="0" name="" descr="Privileged communication - A legal principle that states that confidential communications cannot be disseminated without the patient’s permission &#10;Exceptions include the client being under the age of 16, a dependent elderly person, the victim of a crime, and/or a danger to themself or others &#10;"/>
        </a:ext>
      </dgm:extLst>
    </dgm:pt>
    <dgm:pt modelId="{36F7FF20-C3A4-4D0F-BBE6-C93FFE6ED5EF}" type="parTrans" cxnId="{C86FF260-01C4-46D0-B3DD-9FFBEFC2D69E}">
      <dgm:prSet/>
      <dgm:spPr/>
      <dgm:t>
        <a:bodyPr/>
        <a:lstStyle/>
        <a:p>
          <a:endParaRPr lang="en-US"/>
        </a:p>
      </dgm:t>
    </dgm:pt>
    <dgm:pt modelId="{C68371B2-E9D4-42A4-BB68-7EFFBFB0D27C}" type="sibTrans" cxnId="{C86FF260-01C4-46D0-B3DD-9FFBEFC2D69E}">
      <dgm:prSet/>
      <dgm:spPr/>
      <dgm:t>
        <a:bodyPr/>
        <a:lstStyle/>
        <a:p>
          <a:endParaRPr lang="en-US"/>
        </a:p>
      </dgm:t>
    </dgm:pt>
    <dgm:pt modelId="{5A4DF132-0E75-44C5-B8B5-2AD86AAB9E7A}">
      <dgm:prSet/>
      <dgm:spPr/>
      <dgm:t>
        <a:bodyPr/>
        <a:lstStyle/>
        <a:p>
          <a:r>
            <a:rPr lang="en-US" dirty="0"/>
            <a:t>Exceptions include the client being under the age of 16, a dependent elderly person, the victim of a crime, and/or a danger to themself or others </a:t>
          </a:r>
        </a:p>
      </dgm:t>
    </dgm:pt>
    <dgm:pt modelId="{A19A08FE-980B-4F33-B0DA-6A1F55F042CD}" type="parTrans" cxnId="{67E85E65-86C1-4498-933B-D16088047AEA}">
      <dgm:prSet/>
      <dgm:spPr/>
      <dgm:t>
        <a:bodyPr/>
        <a:lstStyle/>
        <a:p>
          <a:endParaRPr lang="en-US"/>
        </a:p>
      </dgm:t>
    </dgm:pt>
    <dgm:pt modelId="{0D4B8F6A-3191-4BC2-AE2F-AF1BDD42773D}" type="sibTrans" cxnId="{67E85E65-86C1-4498-933B-D16088047AEA}">
      <dgm:prSet/>
      <dgm:spPr/>
      <dgm:t>
        <a:bodyPr/>
        <a:lstStyle/>
        <a:p>
          <a:endParaRPr lang="en-US"/>
        </a:p>
      </dgm:t>
    </dgm:pt>
    <dgm:pt modelId="{A5BFD005-652C-4C1B-B74B-2BDDA21EFE92}">
      <dgm:prSet/>
      <dgm:spPr/>
      <dgm:t>
        <a:bodyPr/>
        <a:lstStyle/>
        <a:p>
          <a:pPr>
            <a:defRPr b="1"/>
          </a:pPr>
          <a:r>
            <a:rPr lang="en-US"/>
            <a:t>Duty to Warn </a:t>
          </a:r>
        </a:p>
      </dgm:t>
    </dgm:pt>
    <dgm:pt modelId="{937DD079-39DA-43CA-BC50-569F9A052ED7}" type="parTrans" cxnId="{96891D9E-E456-4F52-9693-12FC373E912F}">
      <dgm:prSet/>
      <dgm:spPr/>
      <dgm:t>
        <a:bodyPr/>
        <a:lstStyle/>
        <a:p>
          <a:endParaRPr lang="en-US"/>
        </a:p>
      </dgm:t>
    </dgm:pt>
    <dgm:pt modelId="{BBA41B56-F053-47CC-B2F7-D1615A1A01ED}" type="sibTrans" cxnId="{96891D9E-E456-4F52-9693-12FC373E912F}">
      <dgm:prSet/>
      <dgm:spPr/>
      <dgm:t>
        <a:bodyPr/>
        <a:lstStyle/>
        <a:p>
          <a:endParaRPr lang="en-US"/>
        </a:p>
      </dgm:t>
    </dgm:pt>
    <dgm:pt modelId="{359C6229-F040-4AA8-99B5-CADF3786C78C}">
      <dgm:prSet/>
      <dgm:spPr/>
      <dgm:t>
        <a:bodyPr/>
        <a:lstStyle/>
        <a:p>
          <a:r>
            <a:rPr lang="en-US" dirty="0"/>
            <a:t>Per Tarasoff v. the Board of Regents of the University of California (1976), confidentiality ends where there is a danger to the public</a:t>
          </a:r>
        </a:p>
      </dgm:t>
      <dgm:extLst>
        <a:ext uri="{E40237B7-FDA0-4F09-8148-C483321AD2D9}">
          <dgm14:cNvPr xmlns:dgm14="http://schemas.microsoft.com/office/drawing/2010/diagram" id="0" name="" descr="Duty to Warn - Per Tarasoff v. the Board of Regents of the University of California (1976), confidentiality ends where there is a danger to the public&#10;However, Thompson v. County of Alameda (1980) says that a therapist does not have a duty to warn if the threat is nonspecific&#10;"/>
        </a:ext>
      </dgm:extLst>
    </dgm:pt>
    <dgm:pt modelId="{032E1AD0-1C8E-4DDB-A7DB-57C396EFA4A3}" type="parTrans" cxnId="{C3C92499-9D45-485F-AE22-A9D91FADE901}">
      <dgm:prSet/>
      <dgm:spPr/>
      <dgm:t>
        <a:bodyPr/>
        <a:lstStyle/>
        <a:p>
          <a:endParaRPr lang="en-US"/>
        </a:p>
      </dgm:t>
    </dgm:pt>
    <dgm:pt modelId="{09F4E692-7D2A-4168-A16C-134DF170FFAB}" type="sibTrans" cxnId="{C3C92499-9D45-485F-AE22-A9D91FADE901}">
      <dgm:prSet/>
      <dgm:spPr/>
      <dgm:t>
        <a:bodyPr/>
        <a:lstStyle/>
        <a:p>
          <a:endParaRPr lang="en-US"/>
        </a:p>
      </dgm:t>
    </dgm:pt>
    <dgm:pt modelId="{5B7624D6-D512-47B9-889B-A6467C5B03A1}">
      <dgm:prSet/>
      <dgm:spPr/>
      <dgm:t>
        <a:bodyPr/>
        <a:lstStyle/>
        <a:p>
          <a:r>
            <a:rPr lang="en-US" dirty="0"/>
            <a:t>However, Thompson v. County of Alameda (1980) says that a therapist does not have a duty to warn if the threat is nonspecific</a:t>
          </a:r>
        </a:p>
      </dgm:t>
    </dgm:pt>
    <dgm:pt modelId="{44C5F34B-E173-4CD5-BCC0-61F49BE9B847}" type="parTrans" cxnId="{A77C8469-859B-4683-88A1-9BE32A077CFA}">
      <dgm:prSet/>
      <dgm:spPr/>
      <dgm:t>
        <a:bodyPr/>
        <a:lstStyle/>
        <a:p>
          <a:endParaRPr lang="en-US"/>
        </a:p>
      </dgm:t>
    </dgm:pt>
    <dgm:pt modelId="{863F4741-B11F-463A-A276-A0FB56875F27}" type="sibTrans" cxnId="{A77C8469-859B-4683-88A1-9BE32A077CFA}">
      <dgm:prSet/>
      <dgm:spPr/>
      <dgm:t>
        <a:bodyPr/>
        <a:lstStyle/>
        <a:p>
          <a:endParaRPr lang="en-US"/>
        </a:p>
      </dgm:t>
    </dgm:pt>
    <dgm:pt modelId="{061E8C82-C193-4F31-8452-DB18A578E9BC}" type="pres">
      <dgm:prSet presAssocID="{56FEB44E-4B8D-41EF-9738-12E5EBE643E0}" presName="root" presStyleCnt="0">
        <dgm:presLayoutVars>
          <dgm:dir/>
          <dgm:resizeHandles val="exact"/>
        </dgm:presLayoutVars>
      </dgm:prSet>
      <dgm:spPr/>
    </dgm:pt>
    <dgm:pt modelId="{818A5138-2249-4F35-A5A2-0C16CC003BE0}" type="pres">
      <dgm:prSet presAssocID="{C4896F13-DB44-4D49-9E14-62EF79FBBDEF}" presName="compNode" presStyleCnt="0"/>
      <dgm:spPr/>
    </dgm:pt>
    <dgm:pt modelId="{D33147D5-27FF-4740-BEB4-5C72A71BEC0C}" type="pres">
      <dgm:prSet presAssocID="{C4896F13-DB44-4D49-9E14-62EF79FBBD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385338F2-4B15-463B-A765-2F683A9717B9}" type="pres">
      <dgm:prSet presAssocID="{C4896F13-DB44-4D49-9E14-62EF79FBBDEF}" presName="iconSpace" presStyleCnt="0"/>
      <dgm:spPr/>
    </dgm:pt>
    <dgm:pt modelId="{35003D42-59CF-46E2-9EBD-5311C44E8D92}" type="pres">
      <dgm:prSet presAssocID="{C4896F13-DB44-4D49-9E14-62EF79FBBDEF}" presName="parTx" presStyleLbl="revTx" presStyleIdx="0" presStyleCnt="6">
        <dgm:presLayoutVars>
          <dgm:chMax val="0"/>
          <dgm:chPref val="0"/>
        </dgm:presLayoutVars>
      </dgm:prSet>
      <dgm:spPr/>
    </dgm:pt>
    <dgm:pt modelId="{E805C187-7A9C-46F5-BEF1-BDFBC6184C36}" type="pres">
      <dgm:prSet presAssocID="{C4896F13-DB44-4D49-9E14-62EF79FBBDEF}" presName="txSpace" presStyleCnt="0"/>
      <dgm:spPr/>
    </dgm:pt>
    <dgm:pt modelId="{FB261AC8-1D56-4607-BD14-9CCAA7CD0572}" type="pres">
      <dgm:prSet presAssocID="{C4896F13-DB44-4D49-9E14-62EF79FBBDEF}" presName="desTx" presStyleLbl="revTx" presStyleIdx="1" presStyleCnt="6">
        <dgm:presLayoutVars/>
      </dgm:prSet>
      <dgm:spPr/>
    </dgm:pt>
    <dgm:pt modelId="{ADB32E53-1957-4959-8A9F-9B9C3185D236}" type="pres">
      <dgm:prSet presAssocID="{E1723AD4-1646-4045-BA66-681CACECB161}" presName="sibTrans" presStyleCnt="0"/>
      <dgm:spPr/>
    </dgm:pt>
    <dgm:pt modelId="{A4F68BC3-938D-4158-B544-D2FEBE292C85}" type="pres">
      <dgm:prSet presAssocID="{D30BCE7E-2284-46F1-A803-8312F4D677C2}" presName="compNode" presStyleCnt="0"/>
      <dgm:spPr/>
    </dgm:pt>
    <dgm:pt modelId="{632F3D16-80BF-46DF-B9B0-6425E4F42EB3}" type="pres">
      <dgm:prSet presAssocID="{D30BCE7E-2284-46F1-A803-8312F4D677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ACD619AB-E474-4F43-BDE1-667B11C12EAC}" type="pres">
      <dgm:prSet presAssocID="{D30BCE7E-2284-46F1-A803-8312F4D677C2}" presName="iconSpace" presStyleCnt="0"/>
      <dgm:spPr/>
    </dgm:pt>
    <dgm:pt modelId="{62A65F95-0011-4CB4-9CD9-494A0C05E65C}" type="pres">
      <dgm:prSet presAssocID="{D30BCE7E-2284-46F1-A803-8312F4D677C2}" presName="parTx" presStyleLbl="revTx" presStyleIdx="2" presStyleCnt="6">
        <dgm:presLayoutVars>
          <dgm:chMax val="0"/>
          <dgm:chPref val="0"/>
        </dgm:presLayoutVars>
      </dgm:prSet>
      <dgm:spPr/>
    </dgm:pt>
    <dgm:pt modelId="{B4C97F67-2430-4F68-AAA6-38ADEDB2AAFF}" type="pres">
      <dgm:prSet presAssocID="{D30BCE7E-2284-46F1-A803-8312F4D677C2}" presName="txSpace" presStyleCnt="0"/>
      <dgm:spPr/>
    </dgm:pt>
    <dgm:pt modelId="{1C6268FE-100F-488A-96C9-C23CFB4273DF}" type="pres">
      <dgm:prSet presAssocID="{D30BCE7E-2284-46F1-A803-8312F4D677C2}" presName="desTx" presStyleLbl="revTx" presStyleIdx="3" presStyleCnt="6">
        <dgm:presLayoutVars/>
      </dgm:prSet>
      <dgm:spPr/>
    </dgm:pt>
    <dgm:pt modelId="{0D2F9E37-31A2-4E6B-B878-3035300DF2C9}" type="pres">
      <dgm:prSet presAssocID="{3B972268-BC07-4D39-BC46-A8D272D7D919}" presName="sibTrans" presStyleCnt="0"/>
      <dgm:spPr/>
    </dgm:pt>
    <dgm:pt modelId="{D0AABF30-7C64-4E24-B4F2-981A1CABEF0B}" type="pres">
      <dgm:prSet presAssocID="{A5BFD005-652C-4C1B-B74B-2BDDA21EFE92}" presName="compNode" presStyleCnt="0"/>
      <dgm:spPr/>
    </dgm:pt>
    <dgm:pt modelId="{66D8B4F9-0851-43B8-9B2B-7FB39C31F8C8}" type="pres">
      <dgm:prSet presAssocID="{A5BFD005-652C-4C1B-B74B-2BDDA21EFE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7985D7F-51A8-4A25-A1FE-FCF084E10FED}" type="pres">
      <dgm:prSet presAssocID="{A5BFD005-652C-4C1B-B74B-2BDDA21EFE92}" presName="iconSpace" presStyleCnt="0"/>
      <dgm:spPr/>
    </dgm:pt>
    <dgm:pt modelId="{866A1DF6-4794-4A03-93C0-FECB5CCA9D2D}" type="pres">
      <dgm:prSet presAssocID="{A5BFD005-652C-4C1B-B74B-2BDDA21EFE92}" presName="parTx" presStyleLbl="revTx" presStyleIdx="4" presStyleCnt="6">
        <dgm:presLayoutVars>
          <dgm:chMax val="0"/>
          <dgm:chPref val="0"/>
        </dgm:presLayoutVars>
      </dgm:prSet>
      <dgm:spPr/>
    </dgm:pt>
    <dgm:pt modelId="{BDBDFA7B-1D50-4DDD-944B-90511D4F33B7}" type="pres">
      <dgm:prSet presAssocID="{A5BFD005-652C-4C1B-B74B-2BDDA21EFE92}" presName="txSpace" presStyleCnt="0"/>
      <dgm:spPr/>
    </dgm:pt>
    <dgm:pt modelId="{FBF58283-B731-4C8E-85E0-1BEFA7BC3273}" type="pres">
      <dgm:prSet presAssocID="{A5BFD005-652C-4C1B-B74B-2BDDA21EFE92}" presName="desTx" presStyleLbl="revTx" presStyleIdx="5" presStyleCnt="6">
        <dgm:presLayoutVars/>
      </dgm:prSet>
      <dgm:spPr/>
    </dgm:pt>
  </dgm:ptLst>
  <dgm:cxnLst>
    <dgm:cxn modelId="{3515DB19-0E77-4732-9AF3-2D19254B68BF}" type="presOf" srcId="{C4896F13-DB44-4D49-9E14-62EF79FBBDEF}" destId="{35003D42-59CF-46E2-9EBD-5311C44E8D92}" srcOrd="0" destOrd="0" presId="urn:microsoft.com/office/officeart/2018/5/layout/CenteredIconLabelDescriptionList"/>
    <dgm:cxn modelId="{3435585B-C10D-482F-BC6A-DC2DD0D95DB0}" type="presOf" srcId="{A5BFD005-652C-4C1B-B74B-2BDDA21EFE92}" destId="{866A1DF6-4794-4A03-93C0-FECB5CCA9D2D}" srcOrd="0" destOrd="0" presId="urn:microsoft.com/office/officeart/2018/5/layout/CenteredIconLabelDescriptionList"/>
    <dgm:cxn modelId="{C86FF260-01C4-46D0-B3DD-9FFBEFC2D69E}" srcId="{D30BCE7E-2284-46F1-A803-8312F4D677C2}" destId="{547ED913-27B1-42D1-849A-C9731600F727}" srcOrd="0" destOrd="0" parTransId="{36F7FF20-C3A4-4D0F-BBE6-C93FFE6ED5EF}" sibTransId="{C68371B2-E9D4-42A4-BB68-7EFFBFB0D27C}"/>
    <dgm:cxn modelId="{5C796B61-C38A-4356-BC44-A4896E9C72F3}" type="presOf" srcId="{547ED913-27B1-42D1-849A-C9731600F727}" destId="{1C6268FE-100F-488A-96C9-C23CFB4273DF}" srcOrd="0" destOrd="0" presId="urn:microsoft.com/office/officeart/2018/5/layout/CenteredIconLabelDescriptionList"/>
    <dgm:cxn modelId="{67E85E65-86C1-4498-933B-D16088047AEA}" srcId="{D30BCE7E-2284-46F1-A803-8312F4D677C2}" destId="{5A4DF132-0E75-44C5-B8B5-2AD86AAB9E7A}" srcOrd="1" destOrd="0" parTransId="{A19A08FE-980B-4F33-B0DA-6A1F55F042CD}" sibTransId="{0D4B8F6A-3191-4BC2-AE2F-AF1BDD42773D}"/>
    <dgm:cxn modelId="{F7959B67-C900-4336-A5F7-8166CCD2355A}" type="presOf" srcId="{359C6229-F040-4AA8-99B5-CADF3786C78C}" destId="{FBF58283-B731-4C8E-85E0-1BEFA7BC3273}" srcOrd="0" destOrd="0" presId="urn:microsoft.com/office/officeart/2018/5/layout/CenteredIconLabelDescriptionList"/>
    <dgm:cxn modelId="{A77C8469-859B-4683-88A1-9BE32A077CFA}" srcId="{A5BFD005-652C-4C1B-B74B-2BDDA21EFE92}" destId="{5B7624D6-D512-47B9-889B-A6467C5B03A1}" srcOrd="1" destOrd="0" parTransId="{44C5F34B-E173-4CD5-BCC0-61F49BE9B847}" sibTransId="{863F4741-B11F-463A-A276-A0FB56875F27}"/>
    <dgm:cxn modelId="{E5E18B6B-E53F-4C63-BBFE-878AD45BC5EF}" srcId="{C4896F13-DB44-4D49-9E14-62EF79FBBDEF}" destId="{9A580D4C-B590-41D0-B111-CDC98672476B}" srcOrd="0" destOrd="0" parTransId="{21D3803C-0799-4800-B45B-B12D3E349F5A}" sibTransId="{247462A9-FFB7-4C3C-BA23-82404180C42B}"/>
    <dgm:cxn modelId="{B5466C56-C8ED-4284-A7D5-95796DEA3A1B}" type="presOf" srcId="{DDF5AB78-F7EA-4ABD-9C50-7410F1FAC706}" destId="{FB261AC8-1D56-4607-BD14-9CCAA7CD0572}" srcOrd="0" destOrd="1" presId="urn:microsoft.com/office/officeart/2018/5/layout/CenteredIconLabelDescriptionList"/>
    <dgm:cxn modelId="{8BDE3E7A-1731-459F-9142-911DF93DCA76}" type="presOf" srcId="{56FEB44E-4B8D-41EF-9738-12E5EBE643E0}" destId="{061E8C82-C193-4F31-8452-DB18A578E9BC}" srcOrd="0" destOrd="0" presId="urn:microsoft.com/office/officeart/2018/5/layout/CenteredIconLabelDescriptionList"/>
    <dgm:cxn modelId="{C3C92499-9D45-485F-AE22-A9D91FADE901}" srcId="{A5BFD005-652C-4C1B-B74B-2BDDA21EFE92}" destId="{359C6229-F040-4AA8-99B5-CADF3786C78C}" srcOrd="0" destOrd="0" parTransId="{032E1AD0-1C8E-4DDB-A7DB-57C396EFA4A3}" sibTransId="{09F4E692-7D2A-4168-A16C-134DF170FFAB}"/>
    <dgm:cxn modelId="{96891D9E-E456-4F52-9693-12FC373E912F}" srcId="{56FEB44E-4B8D-41EF-9738-12E5EBE643E0}" destId="{A5BFD005-652C-4C1B-B74B-2BDDA21EFE92}" srcOrd="2" destOrd="0" parTransId="{937DD079-39DA-43CA-BC50-569F9A052ED7}" sibTransId="{BBA41B56-F053-47CC-B2F7-D1615A1A01ED}"/>
    <dgm:cxn modelId="{47DB7CD0-2DD9-4666-AA9D-2C15927A9C0D}" type="presOf" srcId="{5B7624D6-D512-47B9-889B-A6467C5B03A1}" destId="{FBF58283-B731-4C8E-85E0-1BEFA7BC3273}" srcOrd="0" destOrd="1" presId="urn:microsoft.com/office/officeart/2018/5/layout/CenteredIconLabelDescriptionList"/>
    <dgm:cxn modelId="{789B58DD-3C2A-4FA8-88C3-0C2CD1853056}" type="presOf" srcId="{D30BCE7E-2284-46F1-A803-8312F4D677C2}" destId="{62A65F95-0011-4CB4-9CD9-494A0C05E65C}" srcOrd="0" destOrd="0" presId="urn:microsoft.com/office/officeart/2018/5/layout/CenteredIconLabelDescriptionList"/>
    <dgm:cxn modelId="{14871BE8-8645-4AEE-8FB6-A359F156A31D}" type="presOf" srcId="{5A4DF132-0E75-44C5-B8B5-2AD86AAB9E7A}" destId="{1C6268FE-100F-488A-96C9-C23CFB4273DF}" srcOrd="0" destOrd="1" presId="urn:microsoft.com/office/officeart/2018/5/layout/CenteredIconLabelDescriptionList"/>
    <dgm:cxn modelId="{14C82BEA-1421-41F2-B15D-0B321BA4499E}" srcId="{56FEB44E-4B8D-41EF-9738-12E5EBE643E0}" destId="{C4896F13-DB44-4D49-9E14-62EF79FBBDEF}" srcOrd="0" destOrd="0" parTransId="{1C78EECB-31CD-4D99-8993-F7E56A46C28D}" sibTransId="{E1723AD4-1646-4045-BA66-681CACECB161}"/>
    <dgm:cxn modelId="{BAD55BED-408C-41E2-AC8B-3A86AC4536C5}" srcId="{C4896F13-DB44-4D49-9E14-62EF79FBBDEF}" destId="{DDF5AB78-F7EA-4ABD-9C50-7410F1FAC706}" srcOrd="1" destOrd="0" parTransId="{05A3730F-B8B8-4CBC-83CC-106C1218A827}" sibTransId="{D105028E-4C86-4674-B064-133E09920DDE}"/>
    <dgm:cxn modelId="{08AB2EEF-3E00-4A45-B6F3-8A7269D59059}" type="presOf" srcId="{9A580D4C-B590-41D0-B111-CDC98672476B}" destId="{FB261AC8-1D56-4607-BD14-9CCAA7CD0572}" srcOrd="0" destOrd="0" presId="urn:microsoft.com/office/officeart/2018/5/layout/CenteredIconLabelDescriptionList"/>
    <dgm:cxn modelId="{A0F0CBF3-6B82-4529-8B9B-CB23CAD047DB}" srcId="{56FEB44E-4B8D-41EF-9738-12E5EBE643E0}" destId="{D30BCE7E-2284-46F1-A803-8312F4D677C2}" srcOrd="1" destOrd="0" parTransId="{19C47DA1-B571-4C60-A4E7-198C7A65E89C}" sibTransId="{3B972268-BC07-4D39-BC46-A8D272D7D919}"/>
    <dgm:cxn modelId="{EC65C881-14AD-42FC-88B7-E055857DF00C}" type="presParOf" srcId="{061E8C82-C193-4F31-8452-DB18A578E9BC}" destId="{818A5138-2249-4F35-A5A2-0C16CC003BE0}" srcOrd="0" destOrd="0" presId="urn:microsoft.com/office/officeart/2018/5/layout/CenteredIconLabelDescriptionList"/>
    <dgm:cxn modelId="{859CD3C8-AC8F-4E6B-9FBB-6B6F3315F8BB}" type="presParOf" srcId="{818A5138-2249-4F35-A5A2-0C16CC003BE0}" destId="{D33147D5-27FF-4740-BEB4-5C72A71BEC0C}" srcOrd="0" destOrd="0" presId="urn:microsoft.com/office/officeart/2018/5/layout/CenteredIconLabelDescriptionList"/>
    <dgm:cxn modelId="{36B91717-F011-4A6B-8707-DF693CBF8AC2}" type="presParOf" srcId="{818A5138-2249-4F35-A5A2-0C16CC003BE0}" destId="{385338F2-4B15-463B-A765-2F683A9717B9}" srcOrd="1" destOrd="0" presId="urn:microsoft.com/office/officeart/2018/5/layout/CenteredIconLabelDescriptionList"/>
    <dgm:cxn modelId="{DA494408-C883-4227-B217-D3D91BE9B9F7}" type="presParOf" srcId="{818A5138-2249-4F35-A5A2-0C16CC003BE0}" destId="{35003D42-59CF-46E2-9EBD-5311C44E8D92}" srcOrd="2" destOrd="0" presId="urn:microsoft.com/office/officeart/2018/5/layout/CenteredIconLabelDescriptionList"/>
    <dgm:cxn modelId="{BAA73CC8-D23B-424C-BBBA-A1FA5D1687E2}" type="presParOf" srcId="{818A5138-2249-4F35-A5A2-0C16CC003BE0}" destId="{E805C187-7A9C-46F5-BEF1-BDFBC6184C36}" srcOrd="3" destOrd="0" presId="urn:microsoft.com/office/officeart/2018/5/layout/CenteredIconLabelDescriptionList"/>
    <dgm:cxn modelId="{754B0F9E-0523-4E72-B639-5D89DEA71742}" type="presParOf" srcId="{818A5138-2249-4F35-A5A2-0C16CC003BE0}" destId="{FB261AC8-1D56-4607-BD14-9CCAA7CD0572}" srcOrd="4" destOrd="0" presId="urn:microsoft.com/office/officeart/2018/5/layout/CenteredIconLabelDescriptionList"/>
    <dgm:cxn modelId="{BAF7FF4A-2B10-416C-B8A8-4FCFF14BBA51}" type="presParOf" srcId="{061E8C82-C193-4F31-8452-DB18A578E9BC}" destId="{ADB32E53-1957-4959-8A9F-9B9C3185D236}" srcOrd="1" destOrd="0" presId="urn:microsoft.com/office/officeart/2018/5/layout/CenteredIconLabelDescriptionList"/>
    <dgm:cxn modelId="{B0849181-926F-44FA-B1EB-730B482CAB0E}" type="presParOf" srcId="{061E8C82-C193-4F31-8452-DB18A578E9BC}" destId="{A4F68BC3-938D-4158-B544-D2FEBE292C85}" srcOrd="2" destOrd="0" presId="urn:microsoft.com/office/officeart/2018/5/layout/CenteredIconLabelDescriptionList"/>
    <dgm:cxn modelId="{B4A9C067-B4B1-4E57-B395-414B39B99FE1}" type="presParOf" srcId="{A4F68BC3-938D-4158-B544-D2FEBE292C85}" destId="{632F3D16-80BF-46DF-B9B0-6425E4F42EB3}" srcOrd="0" destOrd="0" presId="urn:microsoft.com/office/officeart/2018/5/layout/CenteredIconLabelDescriptionList"/>
    <dgm:cxn modelId="{19A1DA53-538B-459A-AB3E-CE82EF5541E8}" type="presParOf" srcId="{A4F68BC3-938D-4158-B544-D2FEBE292C85}" destId="{ACD619AB-E474-4F43-BDE1-667B11C12EAC}" srcOrd="1" destOrd="0" presId="urn:microsoft.com/office/officeart/2018/5/layout/CenteredIconLabelDescriptionList"/>
    <dgm:cxn modelId="{82868638-4280-4FEC-9BA7-3B1507BDFB99}" type="presParOf" srcId="{A4F68BC3-938D-4158-B544-D2FEBE292C85}" destId="{62A65F95-0011-4CB4-9CD9-494A0C05E65C}" srcOrd="2" destOrd="0" presId="urn:microsoft.com/office/officeart/2018/5/layout/CenteredIconLabelDescriptionList"/>
    <dgm:cxn modelId="{4BF8598B-1CC4-4285-9936-5BF5D33BDD34}" type="presParOf" srcId="{A4F68BC3-938D-4158-B544-D2FEBE292C85}" destId="{B4C97F67-2430-4F68-AAA6-38ADEDB2AAFF}" srcOrd="3" destOrd="0" presId="urn:microsoft.com/office/officeart/2018/5/layout/CenteredIconLabelDescriptionList"/>
    <dgm:cxn modelId="{44FF6EC8-DB45-4E71-9878-86FFE018C5B0}" type="presParOf" srcId="{A4F68BC3-938D-4158-B544-D2FEBE292C85}" destId="{1C6268FE-100F-488A-96C9-C23CFB4273DF}" srcOrd="4" destOrd="0" presId="urn:microsoft.com/office/officeart/2018/5/layout/CenteredIconLabelDescriptionList"/>
    <dgm:cxn modelId="{36DD5CA5-1E5D-4558-8958-B9EFC9F76468}" type="presParOf" srcId="{061E8C82-C193-4F31-8452-DB18A578E9BC}" destId="{0D2F9E37-31A2-4E6B-B878-3035300DF2C9}" srcOrd="3" destOrd="0" presId="urn:microsoft.com/office/officeart/2018/5/layout/CenteredIconLabelDescriptionList"/>
    <dgm:cxn modelId="{55707B0C-603C-453A-B19D-9AEDF771E6B1}" type="presParOf" srcId="{061E8C82-C193-4F31-8452-DB18A578E9BC}" destId="{D0AABF30-7C64-4E24-B4F2-981A1CABEF0B}" srcOrd="4" destOrd="0" presId="urn:microsoft.com/office/officeart/2018/5/layout/CenteredIconLabelDescriptionList"/>
    <dgm:cxn modelId="{22E2E60A-6498-4742-94A3-C6A9B56A0BA4}" type="presParOf" srcId="{D0AABF30-7C64-4E24-B4F2-981A1CABEF0B}" destId="{66D8B4F9-0851-43B8-9B2B-7FB39C31F8C8}" srcOrd="0" destOrd="0" presId="urn:microsoft.com/office/officeart/2018/5/layout/CenteredIconLabelDescriptionList"/>
    <dgm:cxn modelId="{02358B9F-A16D-48D7-BDC4-C1FEF7D0FFB9}" type="presParOf" srcId="{D0AABF30-7C64-4E24-B4F2-981A1CABEF0B}" destId="{87985D7F-51A8-4A25-A1FE-FCF084E10FED}" srcOrd="1" destOrd="0" presId="urn:microsoft.com/office/officeart/2018/5/layout/CenteredIconLabelDescriptionList"/>
    <dgm:cxn modelId="{D1BFDBD3-3817-457F-AF51-AC8B7B664285}" type="presParOf" srcId="{D0AABF30-7C64-4E24-B4F2-981A1CABEF0B}" destId="{866A1DF6-4794-4A03-93C0-FECB5CCA9D2D}" srcOrd="2" destOrd="0" presId="urn:microsoft.com/office/officeart/2018/5/layout/CenteredIconLabelDescriptionList"/>
    <dgm:cxn modelId="{CDC9357D-E4F8-46A5-88C4-6190C7B7AB01}" type="presParOf" srcId="{D0AABF30-7C64-4E24-B4F2-981A1CABEF0B}" destId="{BDBDFA7B-1D50-4DDD-944B-90511D4F33B7}" srcOrd="3" destOrd="0" presId="urn:microsoft.com/office/officeart/2018/5/layout/CenteredIconLabelDescriptionList"/>
    <dgm:cxn modelId="{3615BC54-FD57-4D6F-A3B2-9BEB090FE549}" type="presParOf" srcId="{D0AABF30-7C64-4E24-B4F2-981A1CABEF0B}" destId="{FBF58283-B731-4C8E-85E0-1BEFA7BC327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ADFA7-D563-43F2-8A16-EA14E51C2F9E}">
      <dsp:nvSpPr>
        <dsp:cNvPr id="0" name=""/>
        <dsp:cNvSpPr/>
      </dsp:nvSpPr>
      <dsp:spPr>
        <a:xfrm>
          <a:off x="346324" y="281599"/>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8782E-F449-4A53-941E-C7BCFB2F1CB9}">
      <dsp:nvSpPr>
        <dsp:cNvPr id="0" name=""/>
        <dsp:cNvSpPr/>
      </dsp:nvSpPr>
      <dsp:spPr>
        <a:xfrm>
          <a:off x="575297" y="510571"/>
          <a:ext cx="616464" cy="616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348B21-6762-40FD-8E30-A032A7C7965F}">
      <dsp:nvSpPr>
        <dsp:cNvPr id="0" name=""/>
        <dsp:cNvSpPr/>
      </dsp:nvSpPr>
      <dsp:spPr>
        <a:xfrm>
          <a:off x="2865"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Describe how clinical psychology interacts with law </a:t>
          </a:r>
        </a:p>
      </dsp:txBody>
      <dsp:txXfrm>
        <a:off x="2865" y="1690661"/>
        <a:ext cx="1761328" cy="704531"/>
      </dsp:txXfrm>
    </dsp:sp>
    <dsp:sp modelId="{FC016047-6705-4BAF-B053-7B54C4181A77}">
      <dsp:nvSpPr>
        <dsp:cNvPr id="0" name=""/>
        <dsp:cNvSpPr/>
      </dsp:nvSpPr>
      <dsp:spPr>
        <a:xfrm>
          <a:off x="2415885" y="281599"/>
          <a:ext cx="1074410" cy="10744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99B53-2C46-4D74-A47E-4DF014C03510}">
      <dsp:nvSpPr>
        <dsp:cNvPr id="0" name=""/>
        <dsp:cNvSpPr/>
      </dsp:nvSpPr>
      <dsp:spPr>
        <a:xfrm>
          <a:off x="2644858" y="510571"/>
          <a:ext cx="616464" cy="616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B397A0-EB3F-48A0-9EE3-13C2CCCDB4C3}">
      <dsp:nvSpPr>
        <dsp:cNvPr id="0" name=""/>
        <dsp:cNvSpPr/>
      </dsp:nvSpPr>
      <dsp:spPr>
        <a:xfrm>
          <a:off x="207242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Describe issues related to civil commitment</a:t>
          </a:r>
        </a:p>
      </dsp:txBody>
      <dsp:txXfrm>
        <a:off x="2072426" y="1690661"/>
        <a:ext cx="1761328" cy="704531"/>
      </dsp:txXfrm>
    </dsp:sp>
    <dsp:sp modelId="{BBEC225D-6369-46F5-AC6B-369278DC52A0}">
      <dsp:nvSpPr>
        <dsp:cNvPr id="0" name=""/>
        <dsp:cNvSpPr/>
      </dsp:nvSpPr>
      <dsp:spPr>
        <a:xfrm>
          <a:off x="4485445" y="281599"/>
          <a:ext cx="1074410" cy="10744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24B41-FC1D-4322-AF8D-1C641007FBA3}">
      <dsp:nvSpPr>
        <dsp:cNvPr id="0" name=""/>
        <dsp:cNvSpPr/>
      </dsp:nvSpPr>
      <dsp:spPr>
        <a:xfrm>
          <a:off x="4714418" y="510571"/>
          <a:ext cx="616464" cy="616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E4772D-40CF-453B-9847-9C75FBD7729F}">
      <dsp:nvSpPr>
        <dsp:cNvPr id="0" name=""/>
        <dsp:cNvSpPr/>
      </dsp:nvSpPr>
      <dsp:spPr>
        <a:xfrm>
          <a:off x="414198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Describe issues related to criminal commitment</a:t>
          </a:r>
        </a:p>
      </dsp:txBody>
      <dsp:txXfrm>
        <a:off x="4141986" y="1690661"/>
        <a:ext cx="1761328" cy="704531"/>
      </dsp:txXfrm>
    </dsp:sp>
    <dsp:sp modelId="{7B97E8C0-ABE8-4027-A2C3-EA076B73E1BF}">
      <dsp:nvSpPr>
        <dsp:cNvPr id="0" name=""/>
        <dsp:cNvSpPr/>
      </dsp:nvSpPr>
      <dsp:spPr>
        <a:xfrm>
          <a:off x="1381105" y="2835525"/>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C0E49-E52C-4083-990C-298554152594}">
      <dsp:nvSpPr>
        <dsp:cNvPr id="0" name=""/>
        <dsp:cNvSpPr/>
      </dsp:nvSpPr>
      <dsp:spPr>
        <a:xfrm>
          <a:off x="1610077" y="3064497"/>
          <a:ext cx="616464" cy="616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B1A356-9C56-4BED-8855-31ECA0DA8FE6}">
      <dsp:nvSpPr>
        <dsp:cNvPr id="0" name=""/>
        <dsp:cNvSpPr/>
      </dsp:nvSpPr>
      <dsp:spPr>
        <a:xfrm>
          <a:off x="103764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Outline patient’s rights </a:t>
          </a:r>
        </a:p>
      </dsp:txBody>
      <dsp:txXfrm>
        <a:off x="1037646" y="4244587"/>
        <a:ext cx="1761328" cy="704531"/>
      </dsp:txXfrm>
    </dsp:sp>
    <dsp:sp modelId="{A141E69A-666C-49C5-B5B1-881453E3552F}">
      <dsp:nvSpPr>
        <dsp:cNvPr id="0" name=""/>
        <dsp:cNvSpPr/>
      </dsp:nvSpPr>
      <dsp:spPr>
        <a:xfrm>
          <a:off x="3450665" y="2835525"/>
          <a:ext cx="1074410" cy="107441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631F8-11DF-4C14-B27C-7B4D374FDE77}">
      <dsp:nvSpPr>
        <dsp:cNvPr id="0" name=""/>
        <dsp:cNvSpPr/>
      </dsp:nvSpPr>
      <dsp:spPr>
        <a:xfrm>
          <a:off x="3679638" y="3064497"/>
          <a:ext cx="616464" cy="616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318AF-D022-4BC9-85A9-D7E578653D11}">
      <dsp:nvSpPr>
        <dsp:cNvPr id="0" name=""/>
        <dsp:cNvSpPr/>
      </dsp:nvSpPr>
      <dsp:spPr>
        <a:xfrm>
          <a:off x="310720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Clarify concerns related to the therapist-client relationship</a:t>
          </a:r>
        </a:p>
      </dsp:txBody>
      <dsp:txXfrm>
        <a:off x="3107206" y="4244587"/>
        <a:ext cx="1761328" cy="704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0E32-23E6-47DB-BE1F-95598B2726DE}">
      <dsp:nvSpPr>
        <dsp:cNvPr id="0" name=""/>
        <dsp:cNvSpPr/>
      </dsp:nvSpPr>
      <dsp:spPr>
        <a:xfrm>
          <a:off x="331199" y="39502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E82897-0901-4412-B0B1-AEADB10B6C59}">
      <dsp:nvSpPr>
        <dsp:cNvPr id="0" name=""/>
        <dsp:cNvSpPr/>
      </dsp:nvSpPr>
      <dsp:spPr>
        <a:xfrm>
          <a:off x="331199" y="20332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Refers to the process where people accused of crimes who are found to be mentally unstable are sent to a mental health institution for treatment </a:t>
          </a:r>
        </a:p>
      </dsp:txBody>
      <dsp:txXfrm>
        <a:off x="331199" y="2033256"/>
        <a:ext cx="4320000" cy="648000"/>
      </dsp:txXfrm>
    </dsp:sp>
    <dsp:sp modelId="{9A73B208-488D-4206-9AFA-99E1DB063EAA}">
      <dsp:nvSpPr>
        <dsp:cNvPr id="0" name=""/>
        <dsp:cNvSpPr/>
      </dsp:nvSpPr>
      <dsp:spPr>
        <a:xfrm>
          <a:off x="331199" y="2739967"/>
          <a:ext cx="4320000" cy="590616"/>
        </a:xfrm>
        <a:prstGeom prst="rect">
          <a:avLst/>
        </a:prstGeom>
        <a:noFill/>
        <a:ln>
          <a:noFill/>
        </a:ln>
        <a:effectLst/>
      </dsp:spPr>
      <dsp:style>
        <a:lnRef idx="0">
          <a:scrgbClr r="0" g="0" b="0"/>
        </a:lnRef>
        <a:fillRef idx="0">
          <a:scrgbClr r="0" g="0" b="0"/>
        </a:fillRef>
        <a:effectRef idx="0">
          <a:scrgbClr r="0" g="0" b="0"/>
        </a:effectRef>
        <a:fontRef idx="minor"/>
      </dsp:style>
    </dsp:sp>
    <dsp:sp modelId="{85CE0B60-E92A-480F-9D78-722EEC1DFDDB}">
      <dsp:nvSpPr>
        <dsp:cNvPr id="0" name=""/>
        <dsp:cNvSpPr/>
      </dsp:nvSpPr>
      <dsp:spPr>
        <a:xfrm>
          <a:off x="5407199" y="39502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EA33F-5310-437B-8D34-36803873F714}">
      <dsp:nvSpPr>
        <dsp:cNvPr id="0" name=""/>
        <dsp:cNvSpPr/>
      </dsp:nvSpPr>
      <dsp:spPr>
        <a:xfrm>
          <a:off x="5407199" y="20332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Individuals can then plead not guilty by reason of insanity (NGRI), aka the insanity plea</a:t>
          </a:r>
        </a:p>
      </dsp:txBody>
      <dsp:txXfrm>
        <a:off x="5407199" y="2033256"/>
        <a:ext cx="4320000" cy="648000"/>
      </dsp:txXfrm>
    </dsp:sp>
    <dsp:sp modelId="{BAFDDC1F-4716-400D-8A0D-4C6172F15991}">
      <dsp:nvSpPr>
        <dsp:cNvPr id="0" name=""/>
        <dsp:cNvSpPr/>
      </dsp:nvSpPr>
      <dsp:spPr>
        <a:xfrm>
          <a:off x="5407199" y="2739967"/>
          <a:ext cx="4320000" cy="5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This acknowledges their guilt for the crime (actus rea)</a:t>
          </a:r>
        </a:p>
        <a:p>
          <a:pPr marL="0" lvl="0" indent="0" algn="l" defTabSz="533400">
            <a:lnSpc>
              <a:spcPct val="90000"/>
            </a:lnSpc>
            <a:spcBef>
              <a:spcPct val="0"/>
            </a:spcBef>
            <a:spcAft>
              <a:spcPct val="35000"/>
            </a:spcAft>
            <a:buNone/>
          </a:pPr>
          <a:r>
            <a:rPr lang="en-US" sz="1200" kern="1200" dirty="0"/>
            <a:t>And hopes to be judged not guilty due to mental illness (mens rea) </a:t>
          </a:r>
        </a:p>
      </dsp:txBody>
      <dsp:txXfrm>
        <a:off x="5407199" y="2739967"/>
        <a:ext cx="4320000" cy="59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A805A-E39D-4016-B90C-ACF83249B735}">
      <dsp:nvSpPr>
        <dsp:cNvPr id="0" name=""/>
        <dsp:cNvSpPr/>
      </dsp:nvSpPr>
      <dsp:spPr>
        <a:xfrm>
          <a:off x="0" y="16473"/>
          <a:ext cx="5906181"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Guilty but Mentally Ill (GBMI) </a:t>
          </a:r>
        </a:p>
      </dsp:txBody>
      <dsp:txXfrm>
        <a:off x="26930" y="43403"/>
        <a:ext cx="5852321" cy="497795"/>
      </dsp:txXfrm>
    </dsp:sp>
    <dsp:sp modelId="{40172701-D8B9-4BFB-82C7-D7A5F7A26F60}">
      <dsp:nvSpPr>
        <dsp:cNvPr id="0" name=""/>
        <dsp:cNvSpPr/>
      </dsp:nvSpPr>
      <dsp:spPr>
        <a:xfrm>
          <a:off x="0" y="568128"/>
          <a:ext cx="5906181"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Acknowledges that the person did have a mental disorder when committing a crime, but the illness was not responsible for the crime itself</a:t>
          </a:r>
        </a:p>
        <a:p>
          <a:pPr marL="171450" lvl="1" indent="-171450" algn="l" defTabSz="800100">
            <a:lnSpc>
              <a:spcPct val="90000"/>
            </a:lnSpc>
            <a:spcBef>
              <a:spcPct val="0"/>
            </a:spcBef>
            <a:spcAft>
              <a:spcPct val="20000"/>
            </a:spcAft>
            <a:buChar char="•"/>
          </a:pPr>
          <a:r>
            <a:rPr lang="en-US" sz="1800" kern="1200" dirty="0"/>
            <a:t>Jurors may suggest that the convicted receive treatment</a:t>
          </a:r>
        </a:p>
        <a:p>
          <a:pPr marL="171450" lvl="1" indent="-171450" algn="l" defTabSz="800100">
            <a:lnSpc>
              <a:spcPct val="90000"/>
            </a:lnSpc>
            <a:spcBef>
              <a:spcPct val="0"/>
            </a:spcBef>
            <a:spcAft>
              <a:spcPct val="20000"/>
            </a:spcAft>
            <a:buChar char="•"/>
          </a:pPr>
          <a:r>
            <a:rPr lang="en-US" sz="1800" kern="1200" dirty="0"/>
            <a:t>Problematic because jurors are often confused by this option, NGRI verdicts have not been reduced, and all prisoners have access to mental health care anyway</a:t>
          </a:r>
        </a:p>
      </dsp:txBody>
      <dsp:txXfrm>
        <a:off x="0" y="568128"/>
        <a:ext cx="5906181" cy="1904400"/>
      </dsp:txXfrm>
    </dsp:sp>
    <dsp:sp modelId="{5402899E-7297-4C23-87FF-8FDFACD84ED4}">
      <dsp:nvSpPr>
        <dsp:cNvPr id="0" name=""/>
        <dsp:cNvSpPr/>
      </dsp:nvSpPr>
      <dsp:spPr>
        <a:xfrm>
          <a:off x="0" y="2472529"/>
          <a:ext cx="5906181" cy="551655"/>
        </a:xfrm>
        <a:prstGeom prst="roundRect">
          <a:avLst/>
        </a:prstGeom>
        <a:solidFill>
          <a:schemeClr val="accent2">
            <a:hueOff val="-1505836"/>
            <a:satOff val="-6198"/>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Competent to stand trial </a:t>
          </a:r>
        </a:p>
      </dsp:txBody>
      <dsp:txXfrm>
        <a:off x="26930" y="2499459"/>
        <a:ext cx="5852321" cy="497795"/>
      </dsp:txXfrm>
    </dsp:sp>
    <dsp:sp modelId="{E35D37B9-4C76-44AA-B182-BD556E5A12C6}">
      <dsp:nvSpPr>
        <dsp:cNvPr id="0" name=""/>
        <dsp:cNvSpPr/>
      </dsp:nvSpPr>
      <dsp:spPr>
        <a:xfrm>
          <a:off x="0" y="3024184"/>
          <a:ext cx="5906181"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Refers to the accused’s mental state at the time of mental examination after arrest and before going to trial </a:t>
          </a:r>
        </a:p>
        <a:p>
          <a:pPr marL="171450" lvl="1" indent="-171450" algn="l" defTabSz="800100">
            <a:lnSpc>
              <a:spcPct val="90000"/>
            </a:lnSpc>
            <a:spcBef>
              <a:spcPct val="0"/>
            </a:spcBef>
            <a:spcAft>
              <a:spcPct val="20000"/>
            </a:spcAft>
            <a:buChar char="•"/>
          </a:pPr>
          <a:r>
            <a:rPr lang="en-US" sz="1800" kern="1200" dirty="0"/>
            <a:t>To be deemed competent, the defendant must have a rational and factual understanding of the proceedings and be able to rationally consult with counsel when presenting his/her defense </a:t>
          </a:r>
        </a:p>
        <a:p>
          <a:pPr marL="171450" lvl="1" indent="-171450" algn="l" defTabSz="800100">
            <a:lnSpc>
              <a:spcPct val="90000"/>
            </a:lnSpc>
            <a:spcBef>
              <a:spcPct val="0"/>
            </a:spcBef>
            <a:spcAft>
              <a:spcPct val="20000"/>
            </a:spcAft>
            <a:buChar char="•"/>
          </a:pPr>
          <a:r>
            <a:rPr lang="en-US" sz="1800" kern="1200" dirty="0"/>
            <a:t>If they are not fit/competent, the individual can be hospitalized until their mental state improves</a:t>
          </a:r>
        </a:p>
      </dsp:txBody>
      <dsp:txXfrm>
        <a:off x="0" y="3024184"/>
        <a:ext cx="5906181" cy="2190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8282D-4F12-45D4-90F1-F65F4EA151F7}">
      <dsp:nvSpPr>
        <dsp:cNvPr id="0" name=""/>
        <dsp:cNvSpPr/>
      </dsp:nvSpPr>
      <dsp:spPr>
        <a:xfrm>
          <a:off x="8571" y="173796"/>
          <a:ext cx="776671" cy="776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10FEE-94D4-442C-BDA2-B12749CC6964}">
      <dsp:nvSpPr>
        <dsp:cNvPr id="0" name=""/>
        <dsp:cNvSpPr/>
      </dsp:nvSpPr>
      <dsp:spPr>
        <a:xfrm>
          <a:off x="8571"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Treatment</a:t>
          </a:r>
        </a:p>
      </dsp:txBody>
      <dsp:txXfrm>
        <a:off x="8571" y="1095723"/>
        <a:ext cx="2219062" cy="384868"/>
      </dsp:txXfrm>
    </dsp:sp>
    <dsp:sp modelId="{EB949E4B-824D-460D-A029-E4C22C0C47EE}">
      <dsp:nvSpPr>
        <dsp:cNvPr id="0" name=""/>
        <dsp:cNvSpPr/>
      </dsp:nvSpPr>
      <dsp:spPr>
        <a:xfrm>
          <a:off x="8571"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Rouse v. Cameron (1966), Wyatt v. Stickney (1972), O’Connor v. Donaldson (1975)</a:t>
          </a:r>
        </a:p>
        <a:p>
          <a:pPr marL="0" lvl="0" indent="0" algn="l" defTabSz="622300">
            <a:lnSpc>
              <a:spcPct val="90000"/>
            </a:lnSpc>
            <a:spcBef>
              <a:spcPct val="0"/>
            </a:spcBef>
            <a:spcAft>
              <a:spcPct val="35000"/>
            </a:spcAft>
            <a:buNone/>
          </a:pPr>
          <a:r>
            <a:rPr lang="en-US" sz="1400" kern="1200" dirty="0"/>
            <a:t>Says that a lack of sufficient resources is not a justifiable reason for failing to provide the necessary treatment and that a patient’s case must be reviewed periodically to see if they can be released </a:t>
          </a:r>
        </a:p>
      </dsp:txBody>
      <dsp:txXfrm>
        <a:off x="8571" y="1548152"/>
        <a:ext cx="2219062" cy="2003662"/>
      </dsp:txXfrm>
    </dsp:sp>
    <dsp:sp modelId="{3D9E39EC-2A47-4931-8A68-CB4E79A592D7}">
      <dsp:nvSpPr>
        <dsp:cNvPr id="0" name=""/>
        <dsp:cNvSpPr/>
      </dsp:nvSpPr>
      <dsp:spPr>
        <a:xfrm>
          <a:off x="2615969" y="173796"/>
          <a:ext cx="776671" cy="776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3D0199-E69D-4706-9497-5784C2E90C20}">
      <dsp:nvSpPr>
        <dsp:cNvPr id="0" name=""/>
        <dsp:cNvSpPr/>
      </dsp:nvSpPr>
      <dsp:spPr>
        <a:xfrm>
          <a:off x="2615969"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Refuse Treatment</a:t>
          </a:r>
        </a:p>
      </dsp:txBody>
      <dsp:txXfrm>
        <a:off x="2615969" y="1095723"/>
        <a:ext cx="2219062" cy="384868"/>
      </dsp:txXfrm>
    </dsp:sp>
    <dsp:sp modelId="{2D25406B-BEE0-448C-A8B1-728D8FFE2024}">
      <dsp:nvSpPr>
        <dsp:cNvPr id="0" name=""/>
        <dsp:cNvSpPr/>
      </dsp:nvSpPr>
      <dsp:spPr>
        <a:xfrm>
          <a:off x="2615969"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Riggins v. Nevada (1992) </a:t>
          </a:r>
        </a:p>
        <a:p>
          <a:pPr marL="0" lvl="0" indent="0" algn="l" defTabSz="622300">
            <a:lnSpc>
              <a:spcPct val="90000"/>
            </a:lnSpc>
            <a:spcBef>
              <a:spcPct val="0"/>
            </a:spcBef>
            <a:spcAft>
              <a:spcPct val="35000"/>
            </a:spcAft>
            <a:buNone/>
          </a:pPr>
          <a:r>
            <a:rPr lang="en-US" sz="1400" kern="1200" dirty="0"/>
            <a:t>Says that patients can refuse treatment (e.g., biological treatment, psychotropic medications, electroconvulsive therapy, etc.)</a:t>
          </a:r>
        </a:p>
      </dsp:txBody>
      <dsp:txXfrm>
        <a:off x="2615969" y="1548152"/>
        <a:ext cx="2219062" cy="2003662"/>
      </dsp:txXfrm>
    </dsp:sp>
    <dsp:sp modelId="{0C4629CE-51C9-4089-AD61-DF9AD6F57930}">
      <dsp:nvSpPr>
        <dsp:cNvPr id="0" name=""/>
        <dsp:cNvSpPr/>
      </dsp:nvSpPr>
      <dsp:spPr>
        <a:xfrm>
          <a:off x="5223367" y="173796"/>
          <a:ext cx="776671" cy="776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DD0BA-611C-4DB7-8DA8-14B8CCCB5C3C}">
      <dsp:nvSpPr>
        <dsp:cNvPr id="0" name=""/>
        <dsp:cNvSpPr/>
      </dsp:nvSpPr>
      <dsp:spPr>
        <a:xfrm>
          <a:off x="5223367"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Less Restrictive Treatment </a:t>
          </a:r>
        </a:p>
      </dsp:txBody>
      <dsp:txXfrm>
        <a:off x="5223367" y="1095723"/>
        <a:ext cx="2219062" cy="384868"/>
      </dsp:txXfrm>
    </dsp:sp>
    <dsp:sp modelId="{E71201D2-C1D8-470E-9805-BD252B91A2FA}">
      <dsp:nvSpPr>
        <dsp:cNvPr id="0" name=""/>
        <dsp:cNvSpPr/>
      </dsp:nvSpPr>
      <dsp:spPr>
        <a:xfrm>
          <a:off x="5223367"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Dixon v. Weinberger (1975)</a:t>
          </a:r>
        </a:p>
        <a:p>
          <a:pPr marL="0" lvl="0" indent="0" algn="l" defTabSz="622300">
            <a:lnSpc>
              <a:spcPct val="90000"/>
            </a:lnSpc>
            <a:spcBef>
              <a:spcPct val="0"/>
            </a:spcBef>
            <a:spcAft>
              <a:spcPct val="35000"/>
            </a:spcAft>
            <a:buNone/>
          </a:pPr>
          <a:r>
            <a:rPr lang="en-US" sz="1400" kern="1200" dirty="0"/>
            <a:t>Patients can receive treatment in less restrictive environments than mental institutions and the only patients who can be committed to hospitals are those unable to care for themselves</a:t>
          </a:r>
        </a:p>
      </dsp:txBody>
      <dsp:txXfrm>
        <a:off x="5223367" y="1548152"/>
        <a:ext cx="2219062" cy="2003662"/>
      </dsp:txXfrm>
    </dsp:sp>
    <dsp:sp modelId="{1F738A2E-17E5-4433-AD27-171262CAC73E}">
      <dsp:nvSpPr>
        <dsp:cNvPr id="0" name=""/>
        <dsp:cNvSpPr/>
      </dsp:nvSpPr>
      <dsp:spPr>
        <a:xfrm>
          <a:off x="7830766" y="173796"/>
          <a:ext cx="776671" cy="776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BCEE1C-BA15-4AFB-B270-7334B416B23A}">
      <dsp:nvSpPr>
        <dsp:cNvPr id="0" name=""/>
        <dsp:cNvSpPr/>
      </dsp:nvSpPr>
      <dsp:spPr>
        <a:xfrm>
          <a:off x="7830766"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Live in a Community</a:t>
          </a:r>
        </a:p>
      </dsp:txBody>
      <dsp:txXfrm>
        <a:off x="7830766" y="1095723"/>
        <a:ext cx="2219062" cy="384868"/>
      </dsp:txXfrm>
    </dsp:sp>
    <dsp:sp modelId="{AF92FF11-5872-4F42-87B4-9005E62E1D68}">
      <dsp:nvSpPr>
        <dsp:cNvPr id="0" name=""/>
        <dsp:cNvSpPr/>
      </dsp:nvSpPr>
      <dsp:spPr>
        <a:xfrm>
          <a:off x="7830766"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Staff v Miller (1974) </a:t>
          </a:r>
        </a:p>
        <a:p>
          <a:pPr marL="0" lvl="0" indent="0" algn="l" defTabSz="622300">
            <a:lnSpc>
              <a:spcPct val="90000"/>
            </a:lnSpc>
            <a:spcBef>
              <a:spcPct val="0"/>
            </a:spcBef>
            <a:spcAft>
              <a:spcPct val="35000"/>
            </a:spcAft>
            <a:buNone/>
          </a:pPr>
          <a:r>
            <a:rPr lang="en-US" sz="1400" kern="1200" dirty="0"/>
            <a:t>State mental hospital patients have a right to live in adult homes in their communities </a:t>
          </a:r>
        </a:p>
      </dsp:txBody>
      <dsp:txXfrm>
        <a:off x="7830766" y="1548152"/>
        <a:ext cx="2219062" cy="200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147D5-27FF-4740-BEB4-5C72A71BEC0C}">
      <dsp:nvSpPr>
        <dsp:cNvPr id="0" name=""/>
        <dsp:cNvSpPr/>
      </dsp:nvSpPr>
      <dsp:spPr>
        <a:xfrm>
          <a:off x="983787" y="60254"/>
          <a:ext cx="1048810" cy="10148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03D42-59CF-46E2-9EBD-5311C44E8D92}">
      <dsp:nvSpPr>
        <dsp:cNvPr id="0" name=""/>
        <dsp:cNvSpPr/>
      </dsp:nvSpPr>
      <dsp:spPr>
        <a:xfrm>
          <a:off x="9891" y="1230159"/>
          <a:ext cx="2996602" cy="43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Confidentiality</a:t>
          </a:r>
        </a:p>
      </dsp:txBody>
      <dsp:txXfrm>
        <a:off x="9891" y="1230159"/>
        <a:ext cx="2996602" cy="434951"/>
      </dsp:txXfrm>
    </dsp:sp>
    <dsp:sp modelId="{FB261AC8-1D56-4607-BD14-9CCAA7CD0572}">
      <dsp:nvSpPr>
        <dsp:cNvPr id="0" name=""/>
        <dsp:cNvSpPr/>
      </dsp:nvSpPr>
      <dsp:spPr>
        <a:xfrm>
          <a:off x="9891" y="1737212"/>
          <a:ext cx="2996602" cy="192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Guarantees that information about you is not disseminated without your consent</a:t>
          </a:r>
        </a:p>
        <a:p>
          <a:pPr marL="0" lvl="0" indent="0" algn="ctr" defTabSz="711200">
            <a:lnSpc>
              <a:spcPct val="90000"/>
            </a:lnSpc>
            <a:spcBef>
              <a:spcPct val="0"/>
            </a:spcBef>
            <a:spcAft>
              <a:spcPct val="35000"/>
            </a:spcAft>
            <a:buNone/>
          </a:pPr>
          <a:r>
            <a:rPr lang="en-US" sz="1600" kern="1200" dirty="0"/>
            <a:t>An ethical principle that applies in both research and clinical settings </a:t>
          </a:r>
        </a:p>
      </dsp:txBody>
      <dsp:txXfrm>
        <a:off x="9891" y="1737212"/>
        <a:ext cx="2996602" cy="1928144"/>
      </dsp:txXfrm>
    </dsp:sp>
    <dsp:sp modelId="{632F3D16-80BF-46DF-B9B0-6425E4F42EB3}">
      <dsp:nvSpPr>
        <dsp:cNvPr id="0" name=""/>
        <dsp:cNvSpPr/>
      </dsp:nvSpPr>
      <dsp:spPr>
        <a:xfrm>
          <a:off x="4504794" y="60254"/>
          <a:ext cx="1048810" cy="10148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A65F95-0011-4CB4-9CD9-494A0C05E65C}">
      <dsp:nvSpPr>
        <dsp:cNvPr id="0" name=""/>
        <dsp:cNvSpPr/>
      </dsp:nvSpPr>
      <dsp:spPr>
        <a:xfrm>
          <a:off x="3530898" y="1230159"/>
          <a:ext cx="2996602" cy="43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Privileged communication</a:t>
          </a:r>
        </a:p>
      </dsp:txBody>
      <dsp:txXfrm>
        <a:off x="3530898" y="1230159"/>
        <a:ext cx="2996602" cy="434951"/>
      </dsp:txXfrm>
    </dsp:sp>
    <dsp:sp modelId="{1C6268FE-100F-488A-96C9-C23CFB4273DF}">
      <dsp:nvSpPr>
        <dsp:cNvPr id="0" name=""/>
        <dsp:cNvSpPr/>
      </dsp:nvSpPr>
      <dsp:spPr>
        <a:xfrm>
          <a:off x="3530898" y="1737212"/>
          <a:ext cx="2996602" cy="192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 legal principle that states that confidential communications cannot be disseminated without the patient’s permission </a:t>
          </a:r>
        </a:p>
        <a:p>
          <a:pPr marL="0" lvl="0" indent="0" algn="ctr" defTabSz="711200">
            <a:lnSpc>
              <a:spcPct val="90000"/>
            </a:lnSpc>
            <a:spcBef>
              <a:spcPct val="0"/>
            </a:spcBef>
            <a:spcAft>
              <a:spcPct val="35000"/>
            </a:spcAft>
            <a:buNone/>
          </a:pPr>
          <a:r>
            <a:rPr lang="en-US" sz="1600" kern="1200" dirty="0"/>
            <a:t>Exceptions include the client being under the age of 16, a dependent elderly person, the victim of a crime, and/or a danger to themself or others </a:t>
          </a:r>
        </a:p>
      </dsp:txBody>
      <dsp:txXfrm>
        <a:off x="3530898" y="1737212"/>
        <a:ext cx="2996602" cy="1928144"/>
      </dsp:txXfrm>
    </dsp:sp>
    <dsp:sp modelId="{66D8B4F9-0851-43B8-9B2B-7FB39C31F8C8}">
      <dsp:nvSpPr>
        <dsp:cNvPr id="0" name=""/>
        <dsp:cNvSpPr/>
      </dsp:nvSpPr>
      <dsp:spPr>
        <a:xfrm>
          <a:off x="8025802" y="60254"/>
          <a:ext cx="1048810" cy="10148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A1DF6-4794-4A03-93C0-FECB5CCA9D2D}">
      <dsp:nvSpPr>
        <dsp:cNvPr id="0" name=""/>
        <dsp:cNvSpPr/>
      </dsp:nvSpPr>
      <dsp:spPr>
        <a:xfrm>
          <a:off x="7051906" y="1230159"/>
          <a:ext cx="2996602" cy="43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Duty to Warn </a:t>
          </a:r>
        </a:p>
      </dsp:txBody>
      <dsp:txXfrm>
        <a:off x="7051906" y="1230159"/>
        <a:ext cx="2996602" cy="434951"/>
      </dsp:txXfrm>
    </dsp:sp>
    <dsp:sp modelId="{FBF58283-B731-4C8E-85E0-1BEFA7BC3273}">
      <dsp:nvSpPr>
        <dsp:cNvPr id="0" name=""/>
        <dsp:cNvSpPr/>
      </dsp:nvSpPr>
      <dsp:spPr>
        <a:xfrm>
          <a:off x="7051906" y="1737212"/>
          <a:ext cx="2996602" cy="192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Per Tarasoff v. the Board of Regents of the University of California (1976), confidentiality ends where there is a danger to the public</a:t>
          </a:r>
        </a:p>
        <a:p>
          <a:pPr marL="0" lvl="0" indent="0" algn="ctr" defTabSz="711200">
            <a:lnSpc>
              <a:spcPct val="90000"/>
            </a:lnSpc>
            <a:spcBef>
              <a:spcPct val="0"/>
            </a:spcBef>
            <a:spcAft>
              <a:spcPct val="35000"/>
            </a:spcAft>
            <a:buNone/>
          </a:pPr>
          <a:r>
            <a:rPr lang="en-US" sz="1600" kern="1200" dirty="0"/>
            <a:t>However, Thompson v. County of Alameda (1980) says that a therapist does not have a duty to warn if the threat is nonspecific</a:t>
          </a:r>
        </a:p>
      </dsp:txBody>
      <dsp:txXfrm>
        <a:off x="7051906" y="1737212"/>
        <a:ext cx="2996602" cy="192814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F606-38C6-4CA3-8599-0E55460833AC}"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E0C9F-4C4C-4DE0-8E12-BEFF143ABA9A}" type="slidenum">
              <a:rPr lang="en-US" smtClean="0"/>
              <a:t>‹#›</a:t>
            </a:fld>
            <a:endParaRPr lang="en-US"/>
          </a:p>
        </p:txBody>
      </p:sp>
    </p:spTree>
    <p:extLst>
      <p:ext uri="{BB962C8B-B14F-4D97-AF65-F5344CB8AC3E}">
        <p14:creationId xmlns:p14="http://schemas.microsoft.com/office/powerpoint/2010/main" val="9679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Closed-Captioning for Video available via YouTube </a:t>
            </a:r>
          </a:p>
        </p:txBody>
      </p:sp>
      <p:sp>
        <p:nvSpPr>
          <p:cNvPr id="4" name="Slide Number Placeholder 3"/>
          <p:cNvSpPr>
            <a:spLocks noGrp="1"/>
          </p:cNvSpPr>
          <p:nvPr>
            <p:ph type="sldNum" sz="quarter" idx="5"/>
          </p:nvPr>
        </p:nvSpPr>
        <p:spPr/>
        <p:txBody>
          <a:bodyPr/>
          <a:lstStyle/>
          <a:p>
            <a:fld id="{26DE0C9F-4C4C-4DE0-8E12-BEFF143ABA9A}" type="slidenum">
              <a:rPr lang="en-US" smtClean="0"/>
              <a:t>13</a:t>
            </a:fld>
            <a:endParaRPr lang="en-US"/>
          </a:p>
        </p:txBody>
      </p:sp>
    </p:spTree>
    <p:extLst>
      <p:ext uri="{BB962C8B-B14F-4D97-AF65-F5344CB8AC3E}">
        <p14:creationId xmlns:p14="http://schemas.microsoft.com/office/powerpoint/2010/main" val="42407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4150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9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7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996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7897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30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150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949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5477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4/30/2020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5072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78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8838137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4ZJJwdWyXG8?feature=oembed"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77B62F0C-60DE-4002-9BB9-9F5B31C9154D}"/>
              </a:ext>
              <a:ext uri="{C183D7F6-B498-43B3-948B-1728B52AA6E4}">
                <adec:decorative xmlns:adec="http://schemas.microsoft.com/office/drawing/2017/decorative" val="1"/>
              </a:ext>
            </a:extLst>
          </p:cNvPr>
          <p:cNvPicPr>
            <a:picLocks noChangeAspect="1"/>
          </p:cNvPicPr>
          <p:nvPr/>
        </p:nvPicPr>
        <p:blipFill rotWithShape="1">
          <a:blip r:embed="rId2">
            <a:alphaModFix/>
          </a:blip>
          <a:srcRect b="15730"/>
          <a:stretch/>
        </p:blipFill>
        <p:spPr>
          <a:xfrm>
            <a:off x="-2" y="10"/>
            <a:ext cx="12192002" cy="6857990"/>
          </a:xfrm>
          <a:prstGeom prst="rect">
            <a:avLst/>
          </a:prstGeom>
        </p:spPr>
      </p:pic>
      <p:sp>
        <p:nvSpPr>
          <p:cNvPr id="26" name="Rectangle 25">
            <a:extLst>
              <a:ext uri="{FF2B5EF4-FFF2-40B4-BE49-F238E27FC236}">
                <a16:creationId xmlns:a16="http://schemas.microsoft.com/office/drawing/2014/main" id="{87FD26E4-041F-4EF2-B92D-6034C0F8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84AA6-25F2-4FFC-94BC-97E612B68C32}"/>
              </a:ext>
            </a:extLst>
          </p:cNvPr>
          <p:cNvSpPr>
            <a:spLocks noGrp="1"/>
          </p:cNvSpPr>
          <p:nvPr>
            <p:ph type="ctrTitle"/>
          </p:nvPr>
        </p:nvSpPr>
        <p:spPr>
          <a:xfrm>
            <a:off x="1374322" y="1179739"/>
            <a:ext cx="9443357" cy="2753880"/>
          </a:xfrm>
        </p:spPr>
        <p:txBody>
          <a:bodyPr anchor="b">
            <a:normAutofit/>
          </a:bodyPr>
          <a:lstStyle/>
          <a:p>
            <a:r>
              <a:rPr lang="en-US"/>
              <a:t>Contemporary Issues in Psychopathology</a:t>
            </a:r>
          </a:p>
        </p:txBody>
      </p:sp>
      <p:sp>
        <p:nvSpPr>
          <p:cNvPr id="3" name="Subtitle 2">
            <a:extLst>
              <a:ext uri="{FF2B5EF4-FFF2-40B4-BE49-F238E27FC236}">
                <a16:creationId xmlns:a16="http://schemas.microsoft.com/office/drawing/2014/main" id="{8DBEFA34-C66C-49D9-B218-C1BD0722D303}"/>
              </a:ext>
            </a:extLst>
          </p:cNvPr>
          <p:cNvSpPr>
            <a:spLocks noGrp="1"/>
          </p:cNvSpPr>
          <p:nvPr>
            <p:ph type="subTitle" idx="1"/>
          </p:nvPr>
        </p:nvSpPr>
        <p:spPr>
          <a:xfrm>
            <a:off x="1524000" y="4132761"/>
            <a:ext cx="9144000" cy="943222"/>
          </a:xfrm>
        </p:spPr>
        <p:txBody>
          <a:bodyPr>
            <a:normAutofit/>
          </a:bodyPr>
          <a:lstStyle/>
          <a:p>
            <a:pPr>
              <a:lnSpc>
                <a:spcPct val="100000"/>
              </a:lnSpc>
              <a:spcAft>
                <a:spcPts val="600"/>
              </a:spcAft>
            </a:pPr>
            <a:r>
              <a:rPr lang="en-US" sz="1500" dirty="0"/>
              <a:t>Module 15</a:t>
            </a:r>
          </a:p>
          <a:p>
            <a:pPr>
              <a:lnSpc>
                <a:spcPct val="100000"/>
              </a:lnSpc>
              <a:spcAft>
                <a:spcPts val="600"/>
              </a:spcAft>
            </a:pPr>
            <a:r>
              <a:rPr lang="en-US" sz="1500" dirty="0"/>
              <a:t>Presentation by Madeleine Stewart</a:t>
            </a:r>
          </a:p>
          <a:p>
            <a:pPr>
              <a:lnSpc>
                <a:spcPct val="100000"/>
              </a:lnSpc>
              <a:spcAft>
                <a:spcPts val="600"/>
              </a:spcAft>
            </a:pPr>
            <a:r>
              <a:rPr lang="en-US" sz="1500" dirty="0"/>
              <a:t>Professor: ________________</a:t>
            </a:r>
          </a:p>
        </p:txBody>
      </p:sp>
    </p:spTree>
    <p:extLst>
      <p:ext uri="{BB962C8B-B14F-4D97-AF65-F5344CB8AC3E}">
        <p14:creationId xmlns:p14="http://schemas.microsoft.com/office/powerpoint/2010/main" val="19650851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3B208663-B4AA-4ECF-8A11-854671713990}"/>
              </a:ext>
            </a:extLst>
          </p:cNvPr>
          <p:cNvSpPr>
            <a:spLocks noGrp="1"/>
          </p:cNvSpPr>
          <p:nvPr>
            <p:ph type="title"/>
          </p:nvPr>
        </p:nvSpPr>
        <p:spPr>
          <a:xfrm>
            <a:off x="573409" y="559477"/>
            <a:ext cx="3765200" cy="5709931"/>
          </a:xfrm>
        </p:spPr>
        <p:txBody>
          <a:bodyPr>
            <a:normAutofit/>
          </a:bodyPr>
          <a:lstStyle/>
          <a:p>
            <a:pPr algn="ctr"/>
            <a:r>
              <a:rPr lang="en-US" dirty="0"/>
              <a:t>Other Possibilities</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descr="Other possibilities ">
            <a:extLst>
              <a:ext uri="{FF2B5EF4-FFF2-40B4-BE49-F238E27FC236}">
                <a16:creationId xmlns:a16="http://schemas.microsoft.com/office/drawing/2014/main" id="{93DDFFB4-CBEF-4620-B1BE-36215C1EB31A}"/>
              </a:ext>
            </a:extLst>
          </p:cNvPr>
          <p:cNvGraphicFramePr>
            <a:graphicFrameLocks noGrp="1"/>
          </p:cNvGraphicFramePr>
          <p:nvPr>
            <p:ph idx="1"/>
            <p:extLst>
              <p:ext uri="{D42A27DB-BD31-4B8C-83A1-F6EECF244321}">
                <p14:modId xmlns:p14="http://schemas.microsoft.com/office/powerpoint/2010/main" val="359741666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9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24C51921-1AF0-4627-9F0C-97B4054BF4A1}"/>
              </a:ext>
            </a:extLst>
          </p:cNvPr>
          <p:cNvSpPr>
            <a:spLocks noGrp="1"/>
          </p:cNvSpPr>
          <p:nvPr>
            <p:ph type="title"/>
          </p:nvPr>
        </p:nvSpPr>
        <p:spPr>
          <a:xfrm>
            <a:off x="1066800" y="642594"/>
            <a:ext cx="10058400" cy="1371600"/>
          </a:xfrm>
        </p:spPr>
        <p:txBody>
          <a:bodyPr>
            <a:normAutofit/>
          </a:bodyPr>
          <a:lstStyle/>
          <a:p>
            <a:pPr algn="ctr"/>
            <a:r>
              <a:rPr lang="en-US"/>
              <a:t>Patient’s Rights and Relevant Court Cases</a:t>
            </a:r>
          </a:p>
        </p:txBody>
      </p:sp>
      <p:graphicFrame>
        <p:nvGraphicFramePr>
          <p:cNvPr id="19" name="Content Placeholder 2" descr="Patient's Rights and Relevant Court Cases">
            <a:extLst>
              <a:ext uri="{FF2B5EF4-FFF2-40B4-BE49-F238E27FC236}">
                <a16:creationId xmlns:a16="http://schemas.microsoft.com/office/drawing/2014/main" id="{806214D5-32D2-4BB1-BD0A-8B85847C33DF}"/>
              </a:ext>
            </a:extLst>
          </p:cNvPr>
          <p:cNvGraphicFramePr>
            <a:graphicFrameLocks noGrp="1"/>
          </p:cNvGraphicFramePr>
          <p:nvPr>
            <p:ph idx="1"/>
            <p:extLst>
              <p:ext uri="{D42A27DB-BD31-4B8C-83A1-F6EECF244321}">
                <p14:modId xmlns:p14="http://schemas.microsoft.com/office/powerpoint/2010/main" val="80222471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50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3BE59126-C2B5-4C62-B3AF-4C47F2D503F0}"/>
              </a:ext>
            </a:extLst>
          </p:cNvPr>
          <p:cNvSpPr>
            <a:spLocks noGrp="1"/>
          </p:cNvSpPr>
          <p:nvPr>
            <p:ph type="title"/>
          </p:nvPr>
        </p:nvSpPr>
        <p:spPr>
          <a:xfrm>
            <a:off x="1066800" y="642594"/>
            <a:ext cx="10058400" cy="1371600"/>
          </a:xfrm>
        </p:spPr>
        <p:txBody>
          <a:bodyPr>
            <a:normAutofit/>
          </a:bodyPr>
          <a:lstStyle/>
          <a:p>
            <a:pPr algn="ctr"/>
            <a:r>
              <a:rPr lang="en-US"/>
              <a:t>Therapist-Client Relationship</a:t>
            </a:r>
          </a:p>
        </p:txBody>
      </p:sp>
      <p:graphicFrame>
        <p:nvGraphicFramePr>
          <p:cNvPr id="19" name="Content Placeholder 2" descr="Therapist-Client Relationship ">
            <a:extLst>
              <a:ext uri="{FF2B5EF4-FFF2-40B4-BE49-F238E27FC236}">
                <a16:creationId xmlns:a16="http://schemas.microsoft.com/office/drawing/2014/main" id="{42134309-8A38-456B-8A6A-BB7E2E0C3F75}"/>
              </a:ext>
            </a:extLst>
          </p:cNvPr>
          <p:cNvGraphicFramePr>
            <a:graphicFrameLocks noGrp="1"/>
          </p:cNvGraphicFramePr>
          <p:nvPr>
            <p:ph idx="1"/>
            <p:extLst>
              <p:ext uri="{D42A27DB-BD31-4B8C-83A1-F6EECF244321}">
                <p14:modId xmlns:p14="http://schemas.microsoft.com/office/powerpoint/2010/main" val="8674932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5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13265A5-CFE2-435C-9B14-0D85D2468EC4}"/>
              </a:ext>
            </a:extLst>
          </p:cNvPr>
          <p:cNvSpPr>
            <a:spLocks noGrp="1"/>
          </p:cNvSpPr>
          <p:nvPr>
            <p:ph type="title"/>
          </p:nvPr>
        </p:nvSpPr>
        <p:spPr>
          <a:xfrm>
            <a:off x="1256493" y="1559768"/>
            <a:ext cx="2978281" cy="4307950"/>
          </a:xfrm>
        </p:spPr>
        <p:txBody>
          <a:bodyPr vert="horz" lIns="91440" tIns="45720" rIns="91440" bIns="45720" rtlCol="0" anchor="ctr">
            <a:normAutofit fontScale="90000"/>
          </a:bodyPr>
          <a:lstStyle/>
          <a:p>
            <a:pPr algn="ctr">
              <a:lnSpc>
                <a:spcPct val="100000"/>
              </a:lnSpc>
            </a:pPr>
            <a:br>
              <a:rPr lang="en-US" sz="3000" b="1" cap="all" spc="-100" dirty="0">
                <a:solidFill>
                  <a:schemeClr val="bg1"/>
                </a:solidFill>
              </a:rPr>
            </a:br>
            <a:r>
              <a:rPr lang="en-US" sz="3000" b="1" cap="all" spc="-100" dirty="0">
                <a:solidFill>
                  <a:schemeClr val="bg1"/>
                </a:solidFill>
              </a:rPr>
              <a:t>About the Presentation’s Creator</a:t>
            </a:r>
            <a:br>
              <a:rPr lang="en-US" sz="3000" cap="all" spc="-100" dirty="0">
                <a:solidFill>
                  <a:schemeClr val="bg1"/>
                </a:solidFill>
              </a:rPr>
            </a:br>
            <a:r>
              <a:rPr lang="en-US" sz="1800" i="0" dirty="0">
                <a:solidFill>
                  <a:schemeClr val="bg1"/>
                </a:solidFill>
              </a:rPr>
              <a:t>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a:t>
            </a:r>
            <a:br>
              <a:rPr lang="en-US" sz="3200" dirty="0"/>
            </a:br>
            <a:endParaRPr lang="en-US" sz="3000" cap="all" spc="-100" dirty="0">
              <a:solidFill>
                <a:schemeClr val="bg1"/>
              </a:solidFill>
            </a:endParaRP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Online Media 4" descr="Introduction Video for Presentation's Creator, closed-captions available via YouTube ">
            <a:hlinkClick r:id="" action="ppaction://media"/>
            <a:extLst>
              <a:ext uri="{FF2B5EF4-FFF2-40B4-BE49-F238E27FC236}">
                <a16:creationId xmlns:a16="http://schemas.microsoft.com/office/drawing/2014/main" id="{0B278F13-CA00-4BA4-BFE1-25A021B1D928}"/>
              </a:ext>
            </a:extLst>
          </p:cNvPr>
          <p:cNvPicPr>
            <a:picLocks noGrp="1" noRot="1" noChangeAspect="1"/>
          </p:cNvPicPr>
          <p:nvPr>
            <p:ph sz="half" idx="1"/>
            <a:videoFile r:link="rId1"/>
          </p:nvPr>
        </p:nvPicPr>
        <p:blipFill>
          <a:blip r:embed="rId5"/>
          <a:stretch>
            <a:fillRect/>
          </a:stretch>
        </p:blipFill>
        <p:spPr>
          <a:xfrm>
            <a:off x="5346570" y="1683058"/>
            <a:ext cx="6202238" cy="3488758"/>
          </a:xfrm>
          <a:prstGeom prst="rect">
            <a:avLst/>
          </a:prstGeom>
        </p:spPr>
      </p:pic>
    </p:spTree>
    <p:extLst>
      <p:ext uri="{BB962C8B-B14F-4D97-AF65-F5344CB8AC3E}">
        <p14:creationId xmlns:p14="http://schemas.microsoft.com/office/powerpoint/2010/main" val="19398293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8D29B38E-7F20-4368-A92E-79DB4FBA7019}"/>
              </a:ext>
            </a:extLst>
          </p:cNvPr>
          <p:cNvSpPr>
            <a:spLocks noGrp="1"/>
          </p:cNvSpPr>
          <p:nvPr>
            <p:ph type="title"/>
          </p:nvPr>
        </p:nvSpPr>
        <p:spPr>
          <a:xfrm>
            <a:off x="573409" y="559477"/>
            <a:ext cx="3765200" cy="5709931"/>
          </a:xfrm>
        </p:spPr>
        <p:txBody>
          <a:bodyPr>
            <a:normAutofit/>
          </a:bodyPr>
          <a:lstStyle/>
          <a:p>
            <a:pPr algn="ctr"/>
            <a:r>
              <a:rPr lang="en-US" dirty="0"/>
              <a:t>Learning Objectives</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descr="Describe how clinical psychology interacts with law&#10;Describe issues related to civil commitment&#10;Describe issues related to criminal commitment&#10;Outline patient's rights&#10;Clarify concerns related to the therapist-client relationship">
            <a:extLst>
              <a:ext uri="{FF2B5EF4-FFF2-40B4-BE49-F238E27FC236}">
                <a16:creationId xmlns:a16="http://schemas.microsoft.com/office/drawing/2014/main" id="{F267A17C-925F-4D83-B7BB-23F00A426492}"/>
              </a:ext>
            </a:extLst>
          </p:cNvPr>
          <p:cNvGraphicFramePr>
            <a:graphicFrameLocks noGrp="1"/>
          </p:cNvGraphicFramePr>
          <p:nvPr>
            <p:ph idx="1"/>
            <p:extLst>
              <p:ext uri="{D42A27DB-BD31-4B8C-83A1-F6EECF244321}">
                <p14:modId xmlns:p14="http://schemas.microsoft.com/office/powerpoint/2010/main" val="239169684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8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AEE82BFD-B16C-422E-BA81-7757DC6554D1}"/>
              </a:ext>
            </a:extLst>
          </p:cNvPr>
          <p:cNvSpPr>
            <a:spLocks noGrp="1"/>
          </p:cNvSpPr>
          <p:nvPr>
            <p:ph type="title"/>
          </p:nvPr>
        </p:nvSpPr>
        <p:spPr>
          <a:xfrm>
            <a:off x="1066800" y="642594"/>
            <a:ext cx="10058400" cy="1371600"/>
          </a:xfrm>
        </p:spPr>
        <p:txBody>
          <a:bodyPr>
            <a:normAutofit/>
          </a:bodyPr>
          <a:lstStyle/>
          <a:p>
            <a:r>
              <a:rPr lang="en-US" dirty="0"/>
              <a:t>Forensic Psychology &amp; Psychiatry</a:t>
            </a:r>
          </a:p>
        </p:txBody>
      </p:sp>
      <p:pic>
        <p:nvPicPr>
          <p:cNvPr id="14" name="Graphic 13" descr="Fingerprint">
            <a:extLst>
              <a:ext uri="{FF2B5EF4-FFF2-40B4-BE49-F238E27FC236}">
                <a16:creationId xmlns:a16="http://schemas.microsoft.com/office/drawing/2014/main" id="{DF33C6B0-FDE9-4549-8A75-EE61716AD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352" y="2467985"/>
            <a:ext cx="3019646" cy="3019646"/>
          </a:xfrm>
          <a:prstGeom prst="rect">
            <a:avLst/>
          </a:prstGeom>
        </p:spPr>
      </p:pic>
      <p:sp>
        <p:nvSpPr>
          <p:cNvPr id="3" name="Content Placeholder 2">
            <a:extLst>
              <a:ext uri="{FF2B5EF4-FFF2-40B4-BE49-F238E27FC236}">
                <a16:creationId xmlns:a16="http://schemas.microsoft.com/office/drawing/2014/main" id="{BB46BECD-CAF4-4B34-B361-A22F159E0580}"/>
              </a:ext>
            </a:extLst>
          </p:cNvPr>
          <p:cNvSpPr>
            <a:spLocks noGrp="1"/>
          </p:cNvSpPr>
          <p:nvPr>
            <p:ph idx="1"/>
          </p:nvPr>
        </p:nvSpPr>
        <p:spPr>
          <a:xfrm>
            <a:off x="4637165" y="2103120"/>
            <a:ext cx="6488035" cy="3931920"/>
          </a:xfrm>
        </p:spPr>
        <p:txBody>
          <a:bodyPr>
            <a:normAutofit/>
          </a:bodyPr>
          <a:lstStyle/>
          <a:p>
            <a:r>
              <a:rPr lang="en-US" dirty="0"/>
              <a:t>When clinical psychology is applied to a legal arena in terms of assessment, treatment, and evaluation </a:t>
            </a:r>
          </a:p>
          <a:p>
            <a:r>
              <a:rPr lang="en-US" dirty="0"/>
              <a:t>Can also include the application of research from other psychology subfields (e.g., cognitive, social psychology) </a:t>
            </a:r>
          </a:p>
          <a:p>
            <a:r>
              <a:rPr lang="en-US" dirty="0"/>
              <a:t>Training includes law, forensic psychology, and building of clinical skills </a:t>
            </a:r>
          </a:p>
          <a:p>
            <a:r>
              <a:rPr lang="en-US" dirty="0"/>
              <a:t>Duties may include assessing threats for schools, child custody evaluations, competency evaluations of criminal defendants and of the elderly, counseling victims of crime, death notification procedures, screening law enforcement applicants, assessments of PTSD, the delivery and evaluation of intervention and treatment programs for juvenile and adult offenders, etc. </a:t>
            </a:r>
          </a:p>
          <a:p>
            <a:pPr lvl="1"/>
            <a:r>
              <a:rPr lang="en-US" dirty="0"/>
              <a:t>“mens rea” or the insanity plea </a:t>
            </a:r>
          </a:p>
        </p:txBody>
      </p:sp>
    </p:spTree>
    <p:extLst>
      <p:ext uri="{BB962C8B-B14F-4D97-AF65-F5344CB8AC3E}">
        <p14:creationId xmlns:p14="http://schemas.microsoft.com/office/powerpoint/2010/main" val="153191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58AC0D03-CF91-4821-A0EE-6C6E59E80F7F}"/>
              </a:ext>
            </a:extLst>
          </p:cNvPr>
          <p:cNvSpPr>
            <a:spLocks noGrp="1"/>
          </p:cNvSpPr>
          <p:nvPr>
            <p:ph type="title"/>
          </p:nvPr>
        </p:nvSpPr>
        <p:spPr>
          <a:xfrm>
            <a:off x="1175512" y="870132"/>
            <a:ext cx="9792208" cy="1527078"/>
          </a:xfrm>
        </p:spPr>
        <p:txBody>
          <a:bodyPr>
            <a:normAutofit/>
          </a:bodyPr>
          <a:lstStyle/>
          <a:p>
            <a:r>
              <a:rPr lang="en-US" dirty="0"/>
              <a:t>Civil Commitment </a:t>
            </a:r>
          </a:p>
        </p:txBody>
      </p:sp>
      <p:sp>
        <p:nvSpPr>
          <p:cNvPr id="3" name="Content Placeholder 2">
            <a:extLst>
              <a:ext uri="{FF2B5EF4-FFF2-40B4-BE49-F238E27FC236}">
                <a16:creationId xmlns:a16="http://schemas.microsoft.com/office/drawing/2014/main" id="{16DD3726-6C8B-454A-BD68-3340E5BEEB0F}"/>
              </a:ext>
            </a:extLst>
          </p:cNvPr>
          <p:cNvSpPr>
            <a:spLocks noGrp="1"/>
          </p:cNvSpPr>
          <p:nvPr>
            <p:ph idx="1"/>
          </p:nvPr>
        </p:nvSpPr>
        <p:spPr>
          <a:xfrm>
            <a:off x="1175512" y="2557849"/>
            <a:ext cx="9792208" cy="3407862"/>
          </a:xfrm>
        </p:spPr>
        <p:txBody>
          <a:bodyPr>
            <a:normAutofit/>
          </a:bodyPr>
          <a:lstStyle/>
          <a:p>
            <a:r>
              <a:rPr lang="en-US" dirty="0"/>
              <a:t>The responsibility (called parens patriae) of the government to act when individuals with a mental illness behave erratically or dangerously</a:t>
            </a:r>
          </a:p>
          <a:p>
            <a:pPr lvl="1"/>
            <a:r>
              <a:rPr lang="en-US" dirty="0"/>
              <a:t>Although criteria for acting differs between states, common themes include: the individual must present a clear danger to either themselves or others, the individual shows that they are unable to care for themselves or make decisions about treatment/hospitalization, and the individual believes they may lose control.</a:t>
            </a:r>
          </a:p>
          <a:p>
            <a:pPr lvl="1"/>
            <a:r>
              <a:rPr lang="en-US" dirty="0"/>
              <a:t>Dangerousness refers to an individual’s capacity or likelihood for harming self or others.</a:t>
            </a:r>
          </a:p>
          <a:p>
            <a:r>
              <a:rPr lang="en-US" dirty="0"/>
              <a:t>Action includes involuntary commitment to a hospital or mental health facility to protect the individual </a:t>
            </a:r>
          </a:p>
          <a:p>
            <a:r>
              <a:rPr lang="en-US" dirty="0"/>
              <a:t>After admission to the proper facility, the staff then determines what treatment is necessary and for how long the individual should stay </a:t>
            </a:r>
          </a:p>
        </p:txBody>
      </p:sp>
    </p:spTree>
    <p:extLst>
      <p:ext uri="{BB962C8B-B14F-4D97-AF65-F5344CB8AC3E}">
        <p14:creationId xmlns:p14="http://schemas.microsoft.com/office/powerpoint/2010/main" val="333434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21EB59B7-15A6-4E82-B157-06EBC4655EE1}"/>
              </a:ext>
            </a:extLst>
          </p:cNvPr>
          <p:cNvSpPr>
            <a:spLocks noGrp="1"/>
          </p:cNvSpPr>
          <p:nvPr>
            <p:ph type="title"/>
          </p:nvPr>
        </p:nvSpPr>
        <p:spPr>
          <a:xfrm>
            <a:off x="1175512" y="870132"/>
            <a:ext cx="9792208" cy="1527078"/>
          </a:xfrm>
        </p:spPr>
        <p:txBody>
          <a:bodyPr>
            <a:normAutofit/>
          </a:bodyPr>
          <a:lstStyle/>
          <a:p>
            <a:r>
              <a:rPr lang="en-US"/>
              <a:t>Assessment of Dangerousness</a:t>
            </a:r>
            <a:endParaRPr lang="en-US" dirty="0"/>
          </a:p>
        </p:txBody>
      </p:sp>
      <p:sp>
        <p:nvSpPr>
          <p:cNvPr id="3" name="Content Placeholder 2">
            <a:extLst>
              <a:ext uri="{FF2B5EF4-FFF2-40B4-BE49-F238E27FC236}">
                <a16:creationId xmlns:a16="http://schemas.microsoft.com/office/drawing/2014/main" id="{C9A02866-A91E-4330-80C7-E66002A06184}"/>
              </a:ext>
            </a:extLst>
          </p:cNvPr>
          <p:cNvSpPr>
            <a:spLocks noGrp="1"/>
          </p:cNvSpPr>
          <p:nvPr>
            <p:ph idx="1"/>
          </p:nvPr>
        </p:nvSpPr>
        <p:spPr>
          <a:xfrm>
            <a:off x="1175512" y="2557849"/>
            <a:ext cx="9792208" cy="3407862"/>
          </a:xfrm>
        </p:spPr>
        <p:txBody>
          <a:bodyPr>
            <a:normAutofit/>
          </a:bodyPr>
          <a:lstStyle/>
          <a:p>
            <a:pPr>
              <a:lnSpc>
                <a:spcPct val="90000"/>
              </a:lnSpc>
            </a:pPr>
            <a:r>
              <a:rPr lang="en-US"/>
              <a:t>The concept of dangerousness is greatly affected by public opinion which is itself affected by recent tragedies/politics/media</a:t>
            </a:r>
          </a:p>
          <a:p>
            <a:pPr lvl="1">
              <a:lnSpc>
                <a:spcPct val="90000"/>
              </a:lnSpc>
            </a:pPr>
            <a:r>
              <a:rPr lang="en-US"/>
              <a:t>E.g., a recent mass shooting along with media coverage of this event and others committed by those with severe mental illness it may influence a population to correlate violence more with mental illness</a:t>
            </a:r>
          </a:p>
          <a:p>
            <a:pPr>
              <a:lnSpc>
                <a:spcPct val="90000"/>
              </a:lnSpc>
            </a:pPr>
            <a:r>
              <a:rPr lang="en-US"/>
              <a:t>However, Rozel and Mulvey (2017) showed that mental illness is a weak risk factor for violence (though this is not to say that the mentally ill do not commit violent acts). Roughly 4% of criminal violence can be attributed to the mentally ill while those with mental illness are three times more likely to be targets of violence.</a:t>
            </a:r>
          </a:p>
          <a:p>
            <a:pPr>
              <a:lnSpc>
                <a:spcPct val="90000"/>
              </a:lnSpc>
            </a:pPr>
            <a:r>
              <a:rPr lang="en-US"/>
              <a:t>Difficult to assess dangerousness</a:t>
            </a:r>
          </a:p>
          <a:p>
            <a:pPr lvl="1">
              <a:lnSpc>
                <a:spcPct val="90000"/>
              </a:lnSpc>
            </a:pPr>
            <a:r>
              <a:rPr lang="en-US"/>
              <a:t>Definition is vague (what about psychological abuse or destruction of property?) </a:t>
            </a:r>
          </a:p>
          <a:p>
            <a:pPr lvl="1">
              <a:lnSpc>
                <a:spcPct val="90000"/>
              </a:lnSpc>
            </a:pPr>
            <a:r>
              <a:rPr lang="en-US"/>
              <a:t>Past criminal activity is a good indicator of future dangerousness, but isn’t often admissible in court</a:t>
            </a:r>
          </a:p>
          <a:p>
            <a:pPr lvl="1">
              <a:lnSpc>
                <a:spcPct val="90000"/>
              </a:lnSpc>
            </a:pPr>
            <a:r>
              <a:rPr lang="en-US"/>
              <a:t>Context is critical  </a:t>
            </a:r>
          </a:p>
        </p:txBody>
      </p:sp>
    </p:spTree>
    <p:extLst>
      <p:ext uri="{BB962C8B-B14F-4D97-AF65-F5344CB8AC3E}">
        <p14:creationId xmlns:p14="http://schemas.microsoft.com/office/powerpoint/2010/main" val="37238493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5446B-27F8-4F77-8AF4-26A7FEEBA74D}"/>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35000"/>
          </a:blip>
          <a:srcRect t="558" b="15172"/>
          <a:stretch/>
        </p:blipFill>
        <p:spPr>
          <a:xfrm>
            <a:off x="20" y="10"/>
            <a:ext cx="12191980" cy="6857990"/>
          </a:xfrm>
          <a:prstGeom prst="rect">
            <a:avLst/>
          </a:prstGeom>
        </p:spPr>
      </p:pic>
      <p:sp>
        <p:nvSpPr>
          <p:cNvPr id="2" name="Title 1">
            <a:extLst>
              <a:ext uri="{FF2B5EF4-FFF2-40B4-BE49-F238E27FC236}">
                <a16:creationId xmlns:a16="http://schemas.microsoft.com/office/drawing/2014/main" id="{9BFA4558-EAB8-482B-9A9E-6A3AD2AA9D79}"/>
              </a:ext>
            </a:extLst>
          </p:cNvPr>
          <p:cNvSpPr>
            <a:spLocks noGrp="1"/>
          </p:cNvSpPr>
          <p:nvPr>
            <p:ph type="title"/>
          </p:nvPr>
        </p:nvSpPr>
        <p:spPr>
          <a:xfrm>
            <a:off x="1066800" y="642594"/>
            <a:ext cx="10058400" cy="1371600"/>
          </a:xfrm>
        </p:spPr>
        <p:txBody>
          <a:bodyPr>
            <a:normAutofit/>
          </a:bodyPr>
          <a:lstStyle/>
          <a:p>
            <a:r>
              <a:rPr lang="en-US" dirty="0"/>
              <a:t>General Procedure </a:t>
            </a:r>
          </a:p>
        </p:txBody>
      </p:sp>
      <p:sp>
        <p:nvSpPr>
          <p:cNvPr id="3" name="Content Placeholder 2">
            <a:extLst>
              <a:ext uri="{FF2B5EF4-FFF2-40B4-BE49-F238E27FC236}">
                <a16:creationId xmlns:a16="http://schemas.microsoft.com/office/drawing/2014/main" id="{AB596DAD-AB9F-42C4-A52B-203EC219F7B0}"/>
              </a:ext>
            </a:extLst>
          </p:cNvPr>
          <p:cNvSpPr>
            <a:spLocks noGrp="1"/>
          </p:cNvSpPr>
          <p:nvPr>
            <p:ph idx="1"/>
          </p:nvPr>
        </p:nvSpPr>
        <p:spPr>
          <a:xfrm>
            <a:off x="1066800" y="2103120"/>
            <a:ext cx="10058400" cy="3849624"/>
          </a:xfrm>
        </p:spPr>
        <p:txBody>
          <a:bodyPr>
            <a:normAutofit/>
          </a:bodyPr>
          <a:lstStyle/>
          <a:p>
            <a:pPr marL="342900" indent="-342900">
              <a:buFont typeface="+mj-lt"/>
              <a:buAutoNum type="arabicPeriod"/>
            </a:pPr>
            <a:r>
              <a:rPr lang="en-US" dirty="0"/>
              <a:t>A family member, mental health professional, or primary care practitioner requests a court-ordered examination of the individual </a:t>
            </a:r>
          </a:p>
          <a:p>
            <a:pPr marL="342900" indent="-342900">
              <a:buFont typeface="+mj-lt"/>
              <a:buAutoNum type="arabicPeriod"/>
            </a:pPr>
            <a:r>
              <a:rPr lang="en-US" dirty="0"/>
              <a:t>If the judge agrees, two professionals examine the person and look for their ability for self-care, need for treatment, psychological condition, and likelihood to inflict harm on self or others </a:t>
            </a:r>
          </a:p>
          <a:p>
            <a:pPr marL="342900" indent="-342900">
              <a:buFont typeface="+mj-lt"/>
              <a:buAutoNum type="arabicPeriod"/>
            </a:pPr>
            <a:r>
              <a:rPr lang="en-US" dirty="0"/>
              <a:t>Formal hearing is held where examiners testify their findings and family/friends/the individual themself can offer testimonial(s)</a:t>
            </a:r>
          </a:p>
          <a:p>
            <a:pPr marL="342900" indent="-342900">
              <a:buFont typeface="+mj-lt"/>
              <a:buAutoNum type="arabicPeriod"/>
            </a:pPr>
            <a:r>
              <a:rPr lang="en-US" dirty="0"/>
              <a:t>If confinement is ruled by the judge after there has been “clear and convincing” proof of potential dangerousness (i.e., 75% certainty of threat), confinement often lasts 6 to 12 months, but an indefinite period can be specified too (if the latter, the individual is given periodic reviews and assessment) </a:t>
            </a:r>
          </a:p>
          <a:p>
            <a:pPr marL="342900" indent="-342900">
              <a:buFont typeface="+mj-lt"/>
              <a:buAutoNum type="arabicPeriod"/>
            </a:pPr>
            <a:r>
              <a:rPr lang="en-US" dirty="0"/>
              <a:t>In emergency situations (i.e., the individual is an imminent threat to themselves or others), the process above can be skipped in favor of short-term commitment  </a:t>
            </a:r>
          </a:p>
        </p:txBody>
      </p:sp>
    </p:spTree>
    <p:extLst>
      <p:ext uri="{BB962C8B-B14F-4D97-AF65-F5344CB8AC3E}">
        <p14:creationId xmlns:p14="http://schemas.microsoft.com/office/powerpoint/2010/main" val="167397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032612B-E552-400A-A14D-1AF86D2218F2}"/>
              </a:ext>
            </a:extLst>
          </p:cNvPr>
          <p:cNvSpPr>
            <a:spLocks noGrp="1"/>
          </p:cNvSpPr>
          <p:nvPr>
            <p:ph type="title"/>
          </p:nvPr>
        </p:nvSpPr>
        <p:spPr>
          <a:xfrm>
            <a:off x="1066800" y="642594"/>
            <a:ext cx="10058400" cy="1371600"/>
          </a:xfrm>
        </p:spPr>
        <p:txBody>
          <a:bodyPr>
            <a:normAutofit/>
          </a:bodyPr>
          <a:lstStyle/>
          <a:p>
            <a:pPr algn="ctr"/>
            <a:r>
              <a:rPr lang="en-US" dirty="0"/>
              <a:t>Criminal Commitment </a:t>
            </a:r>
            <a:endParaRPr lang="en-US"/>
          </a:p>
        </p:txBody>
      </p:sp>
      <p:graphicFrame>
        <p:nvGraphicFramePr>
          <p:cNvPr id="5" name="Content Placeholder 2" descr="Criminal commitment ">
            <a:extLst>
              <a:ext uri="{FF2B5EF4-FFF2-40B4-BE49-F238E27FC236}">
                <a16:creationId xmlns:a16="http://schemas.microsoft.com/office/drawing/2014/main" id="{04A47FAC-7405-47BB-BB78-92C8286CE165}"/>
              </a:ext>
            </a:extLst>
          </p:cNvPr>
          <p:cNvGraphicFramePr>
            <a:graphicFrameLocks noGrp="1"/>
          </p:cNvGraphicFramePr>
          <p:nvPr>
            <p:ph idx="1"/>
            <p:extLst>
              <p:ext uri="{D42A27DB-BD31-4B8C-83A1-F6EECF244321}">
                <p14:modId xmlns:p14="http://schemas.microsoft.com/office/powerpoint/2010/main" val="317286196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58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94B2DC9D-63EA-44D4-957D-CDFA007B52F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1F4F195B-54A2-434D-A037-7D5E3C0060F1}"/>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pc="0"/>
              <a:t>Definitions of Insanity </a:t>
            </a:r>
          </a:p>
        </p:txBody>
      </p:sp>
      <p:sp>
        <p:nvSpPr>
          <p:cNvPr id="6" name="Rectangle 5">
            <a:extLst>
              <a:ext uri="{FF2B5EF4-FFF2-40B4-BE49-F238E27FC236}">
                <a16:creationId xmlns:a16="http://schemas.microsoft.com/office/drawing/2014/main" id="{57D3B1B2-B048-42A5-A95E-04EAC1D2EEC4}"/>
              </a:ext>
            </a:extLst>
          </p:cNvPr>
          <p:cNvSpPr/>
          <p:nvPr/>
        </p:nvSpPr>
        <p:spPr>
          <a:xfrm>
            <a:off x="1066800" y="2103120"/>
            <a:ext cx="10058400" cy="3849624"/>
          </a:xfrm>
          <a:prstGeom prst="rect">
            <a:avLst/>
          </a:prstGeom>
        </p:spPr>
        <p:txBody>
          <a:bodyPr vert="horz" lIns="91440" tIns="45720" rIns="91440" bIns="45720" rtlCol="0">
            <a:normAutofit/>
          </a:bodyPr>
          <a:lstStyle/>
          <a:p>
            <a:pPr lvl="0" indent="-182880">
              <a:buClr>
                <a:schemeClr val="tx1">
                  <a:lumMod val="85000"/>
                  <a:lumOff val="15000"/>
                </a:schemeClr>
              </a:buClr>
              <a:buFont typeface="Garamond" pitchFamily="18" charset="0"/>
              <a:buChar char="◦"/>
            </a:pPr>
            <a:r>
              <a:rPr lang="en-US" dirty="0"/>
              <a:t>Original definition goes back to Daniel M’Naghten (1843) who murdered the British PM’s secretary</a:t>
            </a:r>
            <a:endParaRPr lang="en-US"/>
          </a:p>
          <a:p>
            <a:pPr marL="742950" lvl="1" indent="-182880">
              <a:buClr>
                <a:schemeClr val="tx1">
                  <a:lumMod val="85000"/>
                  <a:lumOff val="15000"/>
                </a:schemeClr>
              </a:buClr>
              <a:buFont typeface="Garamond" pitchFamily="18" charset="0"/>
              <a:buChar char="◦"/>
            </a:pPr>
            <a:r>
              <a:rPr lang="en-US" dirty="0"/>
              <a:t>M’Naghten rule states that the having a mental disorder at the time of a crime does not mean the person was insane; the individual had to be unable to know right from wrong or comprehend the act as wrong </a:t>
            </a:r>
            <a:endParaRPr lang="en-US"/>
          </a:p>
          <a:p>
            <a:pPr marL="742950" lvl="1" indent="-182880">
              <a:buClr>
                <a:schemeClr val="tx1">
                  <a:lumMod val="85000"/>
                  <a:lumOff val="15000"/>
                </a:schemeClr>
              </a:buClr>
              <a:buFont typeface="Garamond" pitchFamily="18" charset="0"/>
              <a:buChar char="◦"/>
            </a:pPr>
            <a:r>
              <a:rPr lang="en-US" dirty="0"/>
              <a:t>Met with dissatisfaction because it’s difficult to ascertain an individual’s level of awareness</a:t>
            </a:r>
            <a:endParaRPr lang="en-US"/>
          </a:p>
          <a:p>
            <a:pPr lvl="0" indent="-182880">
              <a:buClr>
                <a:schemeClr val="tx1">
                  <a:lumMod val="85000"/>
                  <a:lumOff val="15000"/>
                </a:schemeClr>
              </a:buClr>
              <a:buFont typeface="Garamond" pitchFamily="18" charset="0"/>
              <a:buChar char="◦"/>
            </a:pPr>
            <a:r>
              <a:rPr lang="en-US" dirty="0"/>
              <a:t>Irresistible impulse test</a:t>
            </a:r>
            <a:endParaRPr lang="en-US"/>
          </a:p>
          <a:p>
            <a:pPr marL="742950" lvl="1" indent="-182880">
              <a:buClr>
                <a:schemeClr val="tx1">
                  <a:lumMod val="85000"/>
                  <a:lumOff val="15000"/>
                </a:schemeClr>
              </a:buClr>
              <a:buFont typeface="Garamond" pitchFamily="18" charset="0"/>
              <a:buChar char="◦"/>
            </a:pPr>
            <a:r>
              <a:rPr lang="en-US" dirty="0"/>
              <a:t>Focused on the inability of a person to control their behaviors </a:t>
            </a:r>
            <a:endParaRPr lang="en-US"/>
          </a:p>
          <a:p>
            <a:pPr marL="742950" lvl="1" indent="-182880">
              <a:buClr>
                <a:schemeClr val="tx1">
                  <a:lumMod val="85000"/>
                  <a:lumOff val="15000"/>
                </a:schemeClr>
              </a:buClr>
              <a:buFont typeface="Garamond" pitchFamily="18" charset="0"/>
              <a:buChar char="◦"/>
            </a:pPr>
            <a:r>
              <a:rPr lang="en-US" dirty="0"/>
              <a:t>But is the individual out of control or choosing not to exert control? </a:t>
            </a:r>
            <a:endParaRPr lang="en-US"/>
          </a:p>
          <a:p>
            <a:pPr lvl="0" indent="-182880">
              <a:buClr>
                <a:schemeClr val="tx1">
                  <a:lumMod val="85000"/>
                  <a:lumOff val="15000"/>
                </a:schemeClr>
              </a:buClr>
              <a:buFont typeface="Garamond" pitchFamily="18" charset="0"/>
              <a:buChar char="◦"/>
            </a:pPr>
            <a:r>
              <a:rPr lang="en-US" dirty="0"/>
              <a:t>Durham test, or products test</a:t>
            </a:r>
            <a:endParaRPr lang="en-US"/>
          </a:p>
          <a:p>
            <a:pPr marL="742950" lvl="1" indent="-182880">
              <a:buClr>
                <a:schemeClr val="tx1">
                  <a:lumMod val="85000"/>
                  <a:lumOff val="15000"/>
                </a:schemeClr>
              </a:buClr>
              <a:buFont typeface="Garamond" pitchFamily="18" charset="0"/>
              <a:buChar char="◦"/>
            </a:pPr>
            <a:r>
              <a:rPr lang="en-US" dirty="0"/>
              <a:t>Product of Durham v. United States (1954) </a:t>
            </a:r>
            <a:endParaRPr lang="en-US"/>
          </a:p>
          <a:p>
            <a:pPr marL="742950" lvl="1" indent="-182880">
              <a:buClr>
                <a:schemeClr val="tx1">
                  <a:lumMod val="85000"/>
                  <a:lumOff val="15000"/>
                </a:schemeClr>
              </a:buClr>
              <a:buFont typeface="Garamond" pitchFamily="18" charset="0"/>
              <a:buChar char="◦"/>
            </a:pPr>
            <a:r>
              <a:rPr lang="en-US" dirty="0"/>
              <a:t>Stated that a person was not criminally responsible if their crime was a product of a mental illness or defect </a:t>
            </a:r>
            <a:endParaRPr lang="en-US"/>
          </a:p>
          <a:p>
            <a:pPr marL="742950" lvl="1" indent="-182880">
              <a:buClr>
                <a:schemeClr val="tx1">
                  <a:lumMod val="85000"/>
                  <a:lumOff val="15000"/>
                </a:schemeClr>
              </a:buClr>
              <a:buFont typeface="Garamond" pitchFamily="18" charset="0"/>
              <a:buChar char="◦"/>
            </a:pPr>
            <a:r>
              <a:rPr lang="en-US" dirty="0"/>
              <a:t>Too vague</a:t>
            </a:r>
            <a:endParaRPr lang="en-US"/>
          </a:p>
          <a:p>
            <a:pPr lvl="0" indent="-182880">
              <a:spcAft>
                <a:spcPts val="600"/>
              </a:spcAft>
              <a:buClr>
                <a:schemeClr val="tx1">
                  <a:lumMod val="85000"/>
                  <a:lumOff val="15000"/>
                </a:schemeClr>
              </a:buClr>
              <a:buFont typeface="Garamond" pitchFamily="18" charset="0"/>
              <a:buChar char="◦"/>
              <a:defRPr b="1"/>
            </a:pPr>
            <a:endParaRPr lang="en-US"/>
          </a:p>
        </p:txBody>
      </p:sp>
      <p:sp>
        <p:nvSpPr>
          <p:cNvPr id="76" name="Rectangle 7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2503462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70BB34-1E11-4A38-961E-8BECD4EB2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3F06A7C-1D5E-43FA-99FC-72261B9C8260}"/>
              </a:ext>
              <a:ext uri="{C183D7F6-B498-43B3-948B-1728B52AA6E4}">
                <adec:decorative xmlns:adec="http://schemas.microsoft.com/office/drawing/2017/decorative" val="1"/>
              </a:ext>
            </a:extLst>
          </p:cNvPr>
          <p:cNvPicPr>
            <a:picLocks noChangeAspect="1"/>
          </p:cNvPicPr>
          <p:nvPr/>
        </p:nvPicPr>
        <p:blipFill rotWithShape="1">
          <a:blip r:embed="rId2"/>
          <a:srcRect t="6726" r="9091" b="1666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E480DB9-98E5-480A-AF30-5D73B6127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206"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1F246CF-DB85-4B25-B3A3-F5BBDEE3E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66" y="374904"/>
            <a:ext cx="7340156" cy="6108192"/>
          </a:xfrm>
          <a:prstGeom prst="rect">
            <a:avLst/>
          </a:prstGeom>
          <a:no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F7600F-E655-43B0-AF4A-21A09A09E836}"/>
              </a:ext>
            </a:extLst>
          </p:cNvPr>
          <p:cNvSpPr>
            <a:spLocks noGrp="1"/>
          </p:cNvSpPr>
          <p:nvPr>
            <p:ph type="title"/>
          </p:nvPr>
        </p:nvSpPr>
        <p:spPr>
          <a:xfrm>
            <a:off x="671830" y="642594"/>
            <a:ext cx="6718433" cy="1746504"/>
          </a:xfrm>
        </p:spPr>
        <p:txBody>
          <a:bodyPr>
            <a:normAutofit/>
          </a:bodyPr>
          <a:lstStyle/>
          <a:p>
            <a:r>
              <a:rPr lang="en-US">
                <a:solidFill>
                  <a:schemeClr val="tx1">
                    <a:lumMod val="75000"/>
                    <a:lumOff val="25000"/>
                  </a:schemeClr>
                </a:solidFill>
              </a:rPr>
              <a:t>Definitions of Insanity, Continued</a:t>
            </a:r>
          </a:p>
        </p:txBody>
      </p:sp>
      <p:sp>
        <p:nvSpPr>
          <p:cNvPr id="3" name="Content Placeholder 2">
            <a:extLst>
              <a:ext uri="{FF2B5EF4-FFF2-40B4-BE49-F238E27FC236}">
                <a16:creationId xmlns:a16="http://schemas.microsoft.com/office/drawing/2014/main" id="{36997979-D09A-482B-9B67-B4834C721E06}"/>
              </a:ext>
            </a:extLst>
          </p:cNvPr>
          <p:cNvSpPr>
            <a:spLocks noGrp="1"/>
          </p:cNvSpPr>
          <p:nvPr>
            <p:ph idx="1"/>
          </p:nvPr>
        </p:nvSpPr>
        <p:spPr>
          <a:xfrm>
            <a:off x="671831" y="2389098"/>
            <a:ext cx="6718434" cy="3645942"/>
          </a:xfrm>
        </p:spPr>
        <p:txBody>
          <a:bodyPr>
            <a:normAutofit lnSpcReduction="10000"/>
          </a:bodyPr>
          <a:lstStyle/>
          <a:p>
            <a:pPr>
              <a:lnSpc>
                <a:spcPct val="90000"/>
              </a:lnSpc>
            </a:pPr>
            <a:r>
              <a:rPr lang="en-US" sz="1500" dirty="0">
                <a:solidFill>
                  <a:schemeClr val="tx1">
                    <a:lumMod val="75000"/>
                    <a:lumOff val="25000"/>
                  </a:schemeClr>
                </a:solidFill>
              </a:rPr>
              <a:t>American Law Institute standard (1962)</a:t>
            </a:r>
          </a:p>
          <a:p>
            <a:pPr lvl="1">
              <a:lnSpc>
                <a:spcPct val="90000"/>
              </a:lnSpc>
            </a:pPr>
            <a:r>
              <a:rPr lang="en-US" dirty="0">
                <a:solidFill>
                  <a:schemeClr val="tx1">
                    <a:lumMod val="75000"/>
                    <a:lumOff val="25000"/>
                  </a:schemeClr>
                </a:solidFill>
              </a:rPr>
              <a:t>Meant as a compromise between the three previous definitions/tests</a:t>
            </a:r>
          </a:p>
          <a:p>
            <a:pPr lvl="1">
              <a:lnSpc>
                <a:spcPct val="90000"/>
              </a:lnSpc>
            </a:pPr>
            <a:r>
              <a:rPr lang="en-US" dirty="0">
                <a:solidFill>
                  <a:schemeClr val="tx1">
                    <a:lumMod val="75000"/>
                    <a:lumOff val="25000"/>
                  </a:schemeClr>
                </a:solidFill>
              </a:rPr>
              <a:t>Stated that people are not criminally responsible for their actions if at the time of their crime they had a mental disorder or defect that did not allow them to distinguish right from wrong and to obey the law</a:t>
            </a:r>
          </a:p>
          <a:p>
            <a:pPr lvl="1">
              <a:lnSpc>
                <a:spcPct val="90000"/>
              </a:lnSpc>
            </a:pPr>
            <a:r>
              <a:rPr lang="en-US" dirty="0">
                <a:solidFill>
                  <a:schemeClr val="tx1">
                    <a:lumMod val="75000"/>
                    <a:lumOff val="25000"/>
                  </a:schemeClr>
                </a:solidFill>
              </a:rPr>
              <a:t>Controversially used in case of John Hinckley who attempted to assassinate President Regan and who was found NGRI in 1982</a:t>
            </a:r>
          </a:p>
          <a:p>
            <a:pPr>
              <a:lnSpc>
                <a:spcPct val="90000"/>
              </a:lnSpc>
            </a:pPr>
            <a:r>
              <a:rPr lang="en-US" sz="1500" dirty="0">
                <a:solidFill>
                  <a:schemeClr val="tx1">
                    <a:lumMod val="75000"/>
                    <a:lumOff val="25000"/>
                  </a:schemeClr>
                </a:solidFill>
              </a:rPr>
              <a:t>Federal Insanity Defense Reform Act (1984) </a:t>
            </a:r>
          </a:p>
          <a:p>
            <a:pPr lvl="1">
              <a:lnSpc>
                <a:spcPct val="90000"/>
              </a:lnSpc>
            </a:pPr>
            <a:r>
              <a:rPr lang="en-US" dirty="0">
                <a:solidFill>
                  <a:schemeClr val="tx1">
                    <a:lumMod val="75000"/>
                    <a:lumOff val="25000"/>
                  </a:schemeClr>
                </a:solidFill>
              </a:rPr>
              <a:t>Reiterated M’Naghten test while placing the burden of proof on the defendant, limiting the scope of expert testimony on ultimate legal issues, eliminating the defense of diminished capacity, creating a special verdict of “not guilty only by reason of insanity” which triggers a commitment proceedings, and providing for Federal commitment of persons who become insane after having been found guilty or while serving a Federal prison sentence</a:t>
            </a:r>
          </a:p>
          <a:p>
            <a:pPr>
              <a:lnSpc>
                <a:spcPct val="90000"/>
              </a:lnSpc>
            </a:pPr>
            <a:r>
              <a:rPr lang="en-US" sz="1500" dirty="0">
                <a:solidFill>
                  <a:schemeClr val="tx1">
                    <a:lumMod val="75000"/>
                    <a:lumOff val="25000"/>
                  </a:schemeClr>
                </a:solidFill>
              </a:rPr>
              <a:t>Most states follow the 1984 decision, although Idaho, Kansas, Montana, and Utah do not have the insanity plea at all</a:t>
            </a:r>
          </a:p>
        </p:txBody>
      </p:sp>
    </p:spTree>
    <p:extLst>
      <p:ext uri="{BB962C8B-B14F-4D97-AF65-F5344CB8AC3E}">
        <p14:creationId xmlns:p14="http://schemas.microsoft.com/office/powerpoint/2010/main" val="158490033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524"/>
      </a:dk2>
      <a:lt2>
        <a:srgbClr val="E8E2E7"/>
      </a:lt2>
      <a:accent1>
        <a:srgbClr val="48B660"/>
      </a:accent1>
      <a:accent2>
        <a:srgbClr val="52B13B"/>
      </a:accent2>
      <a:accent3>
        <a:srgbClr val="85AE44"/>
      </a:accent3>
      <a:accent4>
        <a:srgbClr val="A8A538"/>
      </a:accent4>
      <a:accent5>
        <a:srgbClr val="C38E4D"/>
      </a:accent5>
      <a:accent6>
        <a:srgbClr val="B14B3B"/>
      </a:accent6>
      <a:hlink>
        <a:srgbClr val="9B7E33"/>
      </a:hlink>
      <a:folHlink>
        <a:srgbClr val="828282"/>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1548</Words>
  <Application>Microsoft Office PowerPoint</Application>
  <PresentationFormat>Widescreen</PresentationFormat>
  <Paragraphs>95</Paragraphs>
  <Slides>13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Garamond</vt:lpstr>
      <vt:lpstr>Goudy Old Style</vt:lpstr>
      <vt:lpstr>SavonVTI</vt:lpstr>
      <vt:lpstr>Contemporary Issues in Psychopathology</vt:lpstr>
      <vt:lpstr>Learning Objectives</vt:lpstr>
      <vt:lpstr>Forensic Psychology &amp; Psychiatry</vt:lpstr>
      <vt:lpstr>Civil Commitment </vt:lpstr>
      <vt:lpstr>Assessment of Dangerousness</vt:lpstr>
      <vt:lpstr>General Procedure </vt:lpstr>
      <vt:lpstr>Criminal Commitment </vt:lpstr>
      <vt:lpstr>Definitions of Insanity </vt:lpstr>
      <vt:lpstr>Definitions of Insanity, Continued</vt:lpstr>
      <vt:lpstr>Other Possibilities</vt:lpstr>
      <vt:lpstr>Patient’s Rights and Relevant Court Cases</vt:lpstr>
      <vt:lpstr>Therapist-Client Relationship</vt:lpstr>
      <vt:lpstr> About the Presentation’s Creator 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Psychopathology</dc:title>
  <dc:creator>Madeleine Stewart</dc:creator>
  <cp:lastModifiedBy>Madeleine Stewart</cp:lastModifiedBy>
  <cp:revision>3</cp:revision>
  <dcterms:created xsi:type="dcterms:W3CDTF">2020-04-30T17:19:32Z</dcterms:created>
  <dcterms:modified xsi:type="dcterms:W3CDTF">2020-04-30T17:28:51Z</dcterms:modified>
</cp:coreProperties>
</file>