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2.xml" ContentType="application/inkml+xml"/>
  <Override PartName="/ppt/ink/ink3.xml" ContentType="application/inkml+xml"/>
  <Override PartName="/ppt/notesSlides/notesSlide10.xml" ContentType="application/vnd.openxmlformats-officedocument.presentationml.notesSlide+xml"/>
  <Override PartName="/ppt/ink/ink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sldIdLst>
    <p:sldId id="256" r:id="rId2"/>
    <p:sldId id="257" r:id="rId3"/>
    <p:sldId id="258" r:id="rId4"/>
    <p:sldId id="261" r:id="rId5"/>
    <p:sldId id="264" r:id="rId6"/>
    <p:sldId id="259" r:id="rId7"/>
    <p:sldId id="262" r:id="rId8"/>
    <p:sldId id="265" r:id="rId9"/>
    <p:sldId id="260" r:id="rId10"/>
    <p:sldId id="263" r:id="rId11"/>
    <p:sldId id="266" r:id="rId12"/>
    <p:sldId id="267" r:id="rId13"/>
    <p:sldId id="268" r:id="rId14"/>
    <p:sldId id="269" r:id="rId15"/>
    <p:sldId id="270" r:id="rId16"/>
    <p:sldId id="278" r:id="rId17"/>
    <p:sldId id="272" r:id="rId18"/>
    <p:sldId id="273" r:id="rId19"/>
    <p:sldId id="274" r:id="rId20"/>
    <p:sldId id="275" r:id="rId21"/>
    <p:sldId id="276" r:id="rId22"/>
    <p:sldId id="277" r:id="rId23"/>
    <p:sldId id="279" r:id="rId24"/>
    <p:sldId id="280" r:id="rId25"/>
    <p:sldId id="281"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autoAdjust="0"/>
    <p:restoredTop sz="77868" autoAdjust="0"/>
  </p:normalViewPr>
  <p:slideViewPr>
    <p:cSldViewPr snapToGrid="0">
      <p:cViewPr>
        <p:scale>
          <a:sx n="78" d="100"/>
          <a:sy n="78" d="100"/>
        </p:scale>
        <p:origin x="69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5185A7-5CC1-47F4-8C28-E63192D88BB5}"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D6A798D7-5B43-4200-899C-D8BBD132A876}">
      <dgm:prSet/>
      <dgm:spPr/>
      <dgm:t>
        <a:bodyPr/>
        <a:lstStyle/>
        <a:p>
          <a:r>
            <a:rPr lang="en-US" b="1" dirty="0"/>
            <a:t>Causes progressive declines in language or behavior due to the degeneration in the frontal and temporal lobes of the brain </a:t>
          </a:r>
        </a:p>
      </dgm:t>
      <dgm:extLst>
        <a:ext uri="{E40237B7-FDA0-4F09-8148-C483321AD2D9}">
          <dgm14:cNvPr xmlns:dgm14="http://schemas.microsoft.com/office/drawing/2010/diagram" id="0" name="" descr="Causes progressive declines in language or behavior due to the degeneration in the frontal and temporal lobes of the brain &#10;"/>
        </a:ext>
      </dgm:extLst>
    </dgm:pt>
    <dgm:pt modelId="{AE69DA2B-D4E2-46B1-A2B4-FE721159AA3E}" type="parTrans" cxnId="{085582A3-AD24-4AD0-9374-CB028121FE83}">
      <dgm:prSet/>
      <dgm:spPr/>
      <dgm:t>
        <a:bodyPr/>
        <a:lstStyle/>
        <a:p>
          <a:endParaRPr lang="en-US"/>
        </a:p>
      </dgm:t>
    </dgm:pt>
    <dgm:pt modelId="{45C32482-B1B7-453C-9906-9B64DCF97105}" type="sibTrans" cxnId="{085582A3-AD24-4AD0-9374-CB028121FE83}">
      <dgm:prSet/>
      <dgm:spPr/>
      <dgm:t>
        <a:bodyPr/>
        <a:lstStyle/>
        <a:p>
          <a:endParaRPr lang="en-US"/>
        </a:p>
      </dgm:t>
    </dgm:pt>
    <dgm:pt modelId="{89A74091-12EE-48CF-96C4-933DA069122D}">
      <dgm:prSet/>
      <dgm:spPr/>
      <dgm:t>
        <a:bodyPr/>
        <a:lstStyle/>
        <a:p>
          <a:r>
            <a:rPr lang="en-US" b="1" dirty="0"/>
            <a:t>Symptoms include significant changes in behavior and/or language, apathy or disinhibition, loss of empathy and sympathy, compulsive behaviors </a:t>
          </a:r>
        </a:p>
      </dgm:t>
      <dgm:extLst>
        <a:ext uri="{E40237B7-FDA0-4F09-8148-C483321AD2D9}">
          <dgm14:cNvPr xmlns:dgm14="http://schemas.microsoft.com/office/drawing/2010/diagram" id="0" name="" descr="Symptoms include significant changes in behavior and/or language, apathy or disinhibition, loss of empathy and sympathy, compulsive behaviors &#10;"/>
        </a:ext>
      </dgm:extLst>
    </dgm:pt>
    <dgm:pt modelId="{0713A73E-B0E3-4CEA-B2D2-0141B87EBAEB}" type="parTrans" cxnId="{50499EC0-8210-468C-AC92-2497FFB472F3}">
      <dgm:prSet/>
      <dgm:spPr/>
      <dgm:t>
        <a:bodyPr/>
        <a:lstStyle/>
        <a:p>
          <a:endParaRPr lang="en-US"/>
        </a:p>
      </dgm:t>
    </dgm:pt>
    <dgm:pt modelId="{5BDD88D0-5BE0-4284-A342-78B5FF5AA263}" type="sibTrans" cxnId="{50499EC0-8210-468C-AC92-2497FFB472F3}">
      <dgm:prSet/>
      <dgm:spPr/>
      <dgm:t>
        <a:bodyPr/>
        <a:lstStyle/>
        <a:p>
          <a:endParaRPr lang="en-US"/>
        </a:p>
      </dgm:t>
    </dgm:pt>
    <dgm:pt modelId="{A1220234-5D91-4800-A518-2069444AE53B}">
      <dgm:prSet/>
      <dgm:spPr/>
      <dgm:t>
        <a:bodyPr/>
        <a:lstStyle/>
        <a:p>
          <a:r>
            <a:rPr lang="en-US" b="1" dirty="0"/>
            <a:t>Also includes a decline in executive functions (e.g., poor planning and organization, distractibility, and poor judgement) </a:t>
          </a:r>
        </a:p>
      </dgm:t>
      <dgm:extLst>
        <a:ext uri="{E40237B7-FDA0-4F09-8148-C483321AD2D9}">
          <dgm14:cNvPr xmlns:dgm14="http://schemas.microsoft.com/office/drawing/2010/diagram" id="0" name="" descr="Also includes a decline in executive functions (e.g., poor planning and organization, distractibility, and poor judgement) &#10;"/>
        </a:ext>
      </dgm:extLst>
    </dgm:pt>
    <dgm:pt modelId="{9C7735DC-6B93-4968-A36C-64271DF41AF8}" type="parTrans" cxnId="{CB78BECB-AAB4-4D6E-AAE8-51E8944EB2FC}">
      <dgm:prSet/>
      <dgm:spPr/>
      <dgm:t>
        <a:bodyPr/>
        <a:lstStyle/>
        <a:p>
          <a:endParaRPr lang="en-US"/>
        </a:p>
      </dgm:t>
    </dgm:pt>
    <dgm:pt modelId="{FE0F6FF2-0AE1-4F80-A1A2-F6EE5C624F44}" type="sibTrans" cxnId="{CB78BECB-AAB4-4D6E-AAE8-51E8944EB2FC}">
      <dgm:prSet/>
      <dgm:spPr/>
      <dgm:t>
        <a:bodyPr/>
        <a:lstStyle/>
        <a:p>
          <a:endParaRPr lang="en-US"/>
        </a:p>
      </dgm:t>
    </dgm:pt>
    <dgm:pt modelId="{B2265ADA-CBDC-4506-BD06-6B397AE5A298}" type="pres">
      <dgm:prSet presAssocID="{AD5185A7-5CC1-47F4-8C28-E63192D88BB5}" presName="hierChild1" presStyleCnt="0">
        <dgm:presLayoutVars>
          <dgm:chPref val="1"/>
          <dgm:dir/>
          <dgm:animOne val="branch"/>
          <dgm:animLvl val="lvl"/>
          <dgm:resizeHandles/>
        </dgm:presLayoutVars>
      </dgm:prSet>
      <dgm:spPr/>
    </dgm:pt>
    <dgm:pt modelId="{8D3FEAD6-C184-4024-A40B-8C73C8E4C180}" type="pres">
      <dgm:prSet presAssocID="{D6A798D7-5B43-4200-899C-D8BBD132A876}" presName="hierRoot1" presStyleCnt="0"/>
      <dgm:spPr/>
    </dgm:pt>
    <dgm:pt modelId="{62549782-DFF6-438D-A6E2-DF906EFDA2B3}" type="pres">
      <dgm:prSet presAssocID="{D6A798D7-5B43-4200-899C-D8BBD132A876}" presName="composite" presStyleCnt="0"/>
      <dgm:spPr/>
    </dgm:pt>
    <dgm:pt modelId="{F997FBA4-2CFB-49EB-B436-E860A5D2B435}" type="pres">
      <dgm:prSet presAssocID="{D6A798D7-5B43-4200-899C-D8BBD132A876}" presName="background" presStyleLbl="node0" presStyleIdx="0" presStyleCnt="3"/>
      <dgm:spPr/>
    </dgm:pt>
    <dgm:pt modelId="{73F621F6-8D01-457B-B472-A905CABDABDE}" type="pres">
      <dgm:prSet presAssocID="{D6A798D7-5B43-4200-899C-D8BBD132A876}" presName="text" presStyleLbl="fgAcc0" presStyleIdx="0" presStyleCnt="3">
        <dgm:presLayoutVars>
          <dgm:chPref val="3"/>
        </dgm:presLayoutVars>
      </dgm:prSet>
      <dgm:spPr/>
    </dgm:pt>
    <dgm:pt modelId="{EE5FF5CC-C7BB-46C5-ABA7-D23058D9F009}" type="pres">
      <dgm:prSet presAssocID="{D6A798D7-5B43-4200-899C-D8BBD132A876}" presName="hierChild2" presStyleCnt="0"/>
      <dgm:spPr/>
    </dgm:pt>
    <dgm:pt modelId="{93194059-AC87-4A7A-A88B-9FE18A48D03C}" type="pres">
      <dgm:prSet presAssocID="{89A74091-12EE-48CF-96C4-933DA069122D}" presName="hierRoot1" presStyleCnt="0"/>
      <dgm:spPr/>
    </dgm:pt>
    <dgm:pt modelId="{D1BCB101-99E5-4972-802A-3F4A44CBE0B7}" type="pres">
      <dgm:prSet presAssocID="{89A74091-12EE-48CF-96C4-933DA069122D}" presName="composite" presStyleCnt="0"/>
      <dgm:spPr/>
    </dgm:pt>
    <dgm:pt modelId="{CA18C1D9-71AC-4A80-8EF3-2568A7F65E7B}" type="pres">
      <dgm:prSet presAssocID="{89A74091-12EE-48CF-96C4-933DA069122D}" presName="background" presStyleLbl="node0" presStyleIdx="1" presStyleCnt="3"/>
      <dgm:spPr/>
    </dgm:pt>
    <dgm:pt modelId="{3D0F6D18-3643-4E8C-8028-8898EFD75A63}" type="pres">
      <dgm:prSet presAssocID="{89A74091-12EE-48CF-96C4-933DA069122D}" presName="text" presStyleLbl="fgAcc0" presStyleIdx="1" presStyleCnt="3">
        <dgm:presLayoutVars>
          <dgm:chPref val="3"/>
        </dgm:presLayoutVars>
      </dgm:prSet>
      <dgm:spPr/>
    </dgm:pt>
    <dgm:pt modelId="{E2A3341F-2690-4998-8963-AB14B25F18B4}" type="pres">
      <dgm:prSet presAssocID="{89A74091-12EE-48CF-96C4-933DA069122D}" presName="hierChild2" presStyleCnt="0"/>
      <dgm:spPr/>
    </dgm:pt>
    <dgm:pt modelId="{4963262D-95F0-4C09-81CE-6CFFC594FCFC}" type="pres">
      <dgm:prSet presAssocID="{A1220234-5D91-4800-A518-2069444AE53B}" presName="hierRoot1" presStyleCnt="0"/>
      <dgm:spPr/>
    </dgm:pt>
    <dgm:pt modelId="{09F001C9-CFC6-4CB9-A5DD-232FB27868D1}" type="pres">
      <dgm:prSet presAssocID="{A1220234-5D91-4800-A518-2069444AE53B}" presName="composite" presStyleCnt="0"/>
      <dgm:spPr/>
    </dgm:pt>
    <dgm:pt modelId="{E0E04C00-6EB8-4892-964C-C999CE397ACA}" type="pres">
      <dgm:prSet presAssocID="{A1220234-5D91-4800-A518-2069444AE53B}" presName="background" presStyleLbl="node0" presStyleIdx="2" presStyleCnt="3"/>
      <dgm:spPr/>
    </dgm:pt>
    <dgm:pt modelId="{716BE1BB-9511-4375-8285-0AD883FF8E5C}" type="pres">
      <dgm:prSet presAssocID="{A1220234-5D91-4800-A518-2069444AE53B}" presName="text" presStyleLbl="fgAcc0" presStyleIdx="2" presStyleCnt="3" custLinFactNeighborX="0" custLinFactNeighborY="618">
        <dgm:presLayoutVars>
          <dgm:chPref val="3"/>
        </dgm:presLayoutVars>
      </dgm:prSet>
      <dgm:spPr/>
    </dgm:pt>
    <dgm:pt modelId="{8389A71F-07B2-4B17-A298-E5E9A3E4A88B}" type="pres">
      <dgm:prSet presAssocID="{A1220234-5D91-4800-A518-2069444AE53B}" presName="hierChild2" presStyleCnt="0"/>
      <dgm:spPr/>
    </dgm:pt>
  </dgm:ptLst>
  <dgm:cxnLst>
    <dgm:cxn modelId="{A0AD272B-8B93-4913-8C1C-63B976C06BEE}" type="presOf" srcId="{AD5185A7-5CC1-47F4-8C28-E63192D88BB5}" destId="{B2265ADA-CBDC-4506-BD06-6B397AE5A298}" srcOrd="0" destOrd="0" presId="urn:microsoft.com/office/officeart/2005/8/layout/hierarchy1"/>
    <dgm:cxn modelId="{77FF514F-F268-4FC0-AA85-064A862AD205}" type="presOf" srcId="{D6A798D7-5B43-4200-899C-D8BBD132A876}" destId="{73F621F6-8D01-457B-B472-A905CABDABDE}" srcOrd="0" destOrd="0" presId="urn:microsoft.com/office/officeart/2005/8/layout/hierarchy1"/>
    <dgm:cxn modelId="{C6780F8F-1EBB-4B05-B175-51A9D9A0D4F6}" type="presOf" srcId="{A1220234-5D91-4800-A518-2069444AE53B}" destId="{716BE1BB-9511-4375-8285-0AD883FF8E5C}" srcOrd="0" destOrd="0" presId="urn:microsoft.com/office/officeart/2005/8/layout/hierarchy1"/>
    <dgm:cxn modelId="{085582A3-AD24-4AD0-9374-CB028121FE83}" srcId="{AD5185A7-5CC1-47F4-8C28-E63192D88BB5}" destId="{D6A798D7-5B43-4200-899C-D8BBD132A876}" srcOrd="0" destOrd="0" parTransId="{AE69DA2B-D4E2-46B1-A2B4-FE721159AA3E}" sibTransId="{45C32482-B1B7-453C-9906-9B64DCF97105}"/>
    <dgm:cxn modelId="{50499EC0-8210-468C-AC92-2497FFB472F3}" srcId="{AD5185A7-5CC1-47F4-8C28-E63192D88BB5}" destId="{89A74091-12EE-48CF-96C4-933DA069122D}" srcOrd="1" destOrd="0" parTransId="{0713A73E-B0E3-4CEA-B2D2-0141B87EBAEB}" sibTransId="{5BDD88D0-5BE0-4284-A342-78B5FF5AA263}"/>
    <dgm:cxn modelId="{CB78BECB-AAB4-4D6E-AAE8-51E8944EB2FC}" srcId="{AD5185A7-5CC1-47F4-8C28-E63192D88BB5}" destId="{A1220234-5D91-4800-A518-2069444AE53B}" srcOrd="2" destOrd="0" parTransId="{9C7735DC-6B93-4968-A36C-64271DF41AF8}" sibTransId="{FE0F6FF2-0AE1-4F80-A1A2-F6EE5C624F44}"/>
    <dgm:cxn modelId="{D3820AD0-9AF6-4F16-AFBF-018C8C06C814}" type="presOf" srcId="{89A74091-12EE-48CF-96C4-933DA069122D}" destId="{3D0F6D18-3643-4E8C-8028-8898EFD75A63}" srcOrd="0" destOrd="0" presId="urn:microsoft.com/office/officeart/2005/8/layout/hierarchy1"/>
    <dgm:cxn modelId="{E54CC8B2-F6B5-4757-879A-2F7AC6DDBC7F}" type="presParOf" srcId="{B2265ADA-CBDC-4506-BD06-6B397AE5A298}" destId="{8D3FEAD6-C184-4024-A40B-8C73C8E4C180}" srcOrd="0" destOrd="0" presId="urn:microsoft.com/office/officeart/2005/8/layout/hierarchy1"/>
    <dgm:cxn modelId="{49146ED9-7D18-4562-8241-375114F3F92E}" type="presParOf" srcId="{8D3FEAD6-C184-4024-A40B-8C73C8E4C180}" destId="{62549782-DFF6-438D-A6E2-DF906EFDA2B3}" srcOrd="0" destOrd="0" presId="urn:microsoft.com/office/officeart/2005/8/layout/hierarchy1"/>
    <dgm:cxn modelId="{82D04518-788E-49F6-8418-C0CBDCE0670D}" type="presParOf" srcId="{62549782-DFF6-438D-A6E2-DF906EFDA2B3}" destId="{F997FBA4-2CFB-49EB-B436-E860A5D2B435}" srcOrd="0" destOrd="0" presId="urn:microsoft.com/office/officeart/2005/8/layout/hierarchy1"/>
    <dgm:cxn modelId="{E227AFEC-97DC-4D75-8D7F-3AAFC8AEA0E1}" type="presParOf" srcId="{62549782-DFF6-438D-A6E2-DF906EFDA2B3}" destId="{73F621F6-8D01-457B-B472-A905CABDABDE}" srcOrd="1" destOrd="0" presId="urn:microsoft.com/office/officeart/2005/8/layout/hierarchy1"/>
    <dgm:cxn modelId="{CA4E080A-2D19-46AA-A6D9-C61F906F7F99}" type="presParOf" srcId="{8D3FEAD6-C184-4024-A40B-8C73C8E4C180}" destId="{EE5FF5CC-C7BB-46C5-ABA7-D23058D9F009}" srcOrd="1" destOrd="0" presId="urn:microsoft.com/office/officeart/2005/8/layout/hierarchy1"/>
    <dgm:cxn modelId="{EB9ACF6E-BBCA-4C92-8B61-D325B6AE0F1C}" type="presParOf" srcId="{B2265ADA-CBDC-4506-BD06-6B397AE5A298}" destId="{93194059-AC87-4A7A-A88B-9FE18A48D03C}" srcOrd="1" destOrd="0" presId="urn:microsoft.com/office/officeart/2005/8/layout/hierarchy1"/>
    <dgm:cxn modelId="{B7D0E8AE-BE39-4448-8428-D875229196A1}" type="presParOf" srcId="{93194059-AC87-4A7A-A88B-9FE18A48D03C}" destId="{D1BCB101-99E5-4972-802A-3F4A44CBE0B7}" srcOrd="0" destOrd="0" presId="urn:microsoft.com/office/officeart/2005/8/layout/hierarchy1"/>
    <dgm:cxn modelId="{A5B90555-F87D-4ACB-AF26-B85417A15FFE}" type="presParOf" srcId="{D1BCB101-99E5-4972-802A-3F4A44CBE0B7}" destId="{CA18C1D9-71AC-4A80-8EF3-2568A7F65E7B}" srcOrd="0" destOrd="0" presId="urn:microsoft.com/office/officeart/2005/8/layout/hierarchy1"/>
    <dgm:cxn modelId="{6C8588B2-F6BA-4C3B-B969-F36BCD169D22}" type="presParOf" srcId="{D1BCB101-99E5-4972-802A-3F4A44CBE0B7}" destId="{3D0F6D18-3643-4E8C-8028-8898EFD75A63}" srcOrd="1" destOrd="0" presId="urn:microsoft.com/office/officeart/2005/8/layout/hierarchy1"/>
    <dgm:cxn modelId="{503B6A3D-24F3-4A46-AE26-04793C4025C5}" type="presParOf" srcId="{93194059-AC87-4A7A-A88B-9FE18A48D03C}" destId="{E2A3341F-2690-4998-8963-AB14B25F18B4}" srcOrd="1" destOrd="0" presId="urn:microsoft.com/office/officeart/2005/8/layout/hierarchy1"/>
    <dgm:cxn modelId="{62D8BC68-DE0F-4EAF-9484-FAA96FFB3AE6}" type="presParOf" srcId="{B2265ADA-CBDC-4506-BD06-6B397AE5A298}" destId="{4963262D-95F0-4C09-81CE-6CFFC594FCFC}" srcOrd="2" destOrd="0" presId="urn:microsoft.com/office/officeart/2005/8/layout/hierarchy1"/>
    <dgm:cxn modelId="{85784D1A-ADFF-4665-BC86-6E42616DB47F}" type="presParOf" srcId="{4963262D-95F0-4C09-81CE-6CFFC594FCFC}" destId="{09F001C9-CFC6-4CB9-A5DD-232FB27868D1}" srcOrd="0" destOrd="0" presId="urn:microsoft.com/office/officeart/2005/8/layout/hierarchy1"/>
    <dgm:cxn modelId="{45575E2C-3A44-4972-A64B-3FAD9197D801}" type="presParOf" srcId="{09F001C9-CFC6-4CB9-A5DD-232FB27868D1}" destId="{E0E04C00-6EB8-4892-964C-C999CE397ACA}" srcOrd="0" destOrd="0" presId="urn:microsoft.com/office/officeart/2005/8/layout/hierarchy1"/>
    <dgm:cxn modelId="{584E4C1F-3414-47A9-8DD3-083DD7FEF9D1}" type="presParOf" srcId="{09F001C9-CFC6-4CB9-A5DD-232FB27868D1}" destId="{716BE1BB-9511-4375-8285-0AD883FF8E5C}" srcOrd="1" destOrd="0" presId="urn:microsoft.com/office/officeart/2005/8/layout/hierarchy1"/>
    <dgm:cxn modelId="{F3A010DB-8C55-450D-A964-E8C4055F1985}" type="presParOf" srcId="{4963262D-95F0-4C09-81CE-6CFFC594FCFC}" destId="{8389A71F-07B2-4B17-A298-E5E9A3E4A88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F3F599-EC5A-472F-938B-F139E8BCD543}"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3BF46E99-4857-4BDA-AD9A-41FCD8C0BFF8}">
      <dgm:prSet/>
      <dgm:spPr/>
      <dgm:t>
        <a:bodyPr/>
        <a:lstStyle/>
        <a:p>
          <a:r>
            <a:rPr lang="en-US" b="1" dirty="0"/>
            <a:t>2</a:t>
          </a:r>
          <a:r>
            <a:rPr lang="en-US" b="1" baseline="30000" dirty="0"/>
            <a:t>nd</a:t>
          </a:r>
          <a:r>
            <a:rPr lang="en-US" b="1" dirty="0"/>
            <a:t> most common neurodegenerative disorder in the US (affects about 630,000 individuals) </a:t>
          </a:r>
        </a:p>
      </dgm:t>
      <dgm:extLst>
        <a:ext uri="{E40237B7-FDA0-4F09-8148-C483321AD2D9}">
          <dgm14:cNvPr xmlns:dgm14="http://schemas.microsoft.com/office/drawing/2010/diagram" id="0" name="" descr="2nd most common neurodegenerative disorder in the US (affects about 630,000 individuals) &#10;"/>
        </a:ext>
      </dgm:extLst>
    </dgm:pt>
    <dgm:pt modelId="{146A15B0-9F3D-4B70-AF50-1FDFC6FB8566}" type="parTrans" cxnId="{5DAA7EA5-D9C9-45B7-9C2C-820C6DE50BE6}">
      <dgm:prSet/>
      <dgm:spPr/>
      <dgm:t>
        <a:bodyPr/>
        <a:lstStyle/>
        <a:p>
          <a:endParaRPr lang="en-US"/>
        </a:p>
      </dgm:t>
    </dgm:pt>
    <dgm:pt modelId="{4FD2E125-6C5B-4CDD-92E2-23C203075E88}" type="sibTrans" cxnId="{5DAA7EA5-D9C9-45B7-9C2C-820C6DE50BE6}">
      <dgm:prSet phldrT="1" phldr="0"/>
      <dgm:spPr/>
      <dgm:t>
        <a:bodyPr/>
        <a:lstStyle/>
        <a:p>
          <a:r>
            <a:rPr lang="en-US"/>
            <a:t>1</a:t>
          </a:r>
          <a:endParaRPr lang="en-US" dirty="0"/>
        </a:p>
      </dgm:t>
    </dgm:pt>
    <dgm:pt modelId="{9C634C98-FCF9-4163-B4A2-6E0AB0B65BD2}">
      <dgm:prSet/>
      <dgm:spPr/>
      <dgm:t>
        <a:bodyPr/>
        <a:lstStyle/>
        <a:p>
          <a:r>
            <a:rPr lang="en-US" b="1" dirty="0"/>
            <a:t>Symptoms include tremors, rigidity of the limbs and trunk, slowness in initiating movement, drooping posture, and impaired balance and coordination </a:t>
          </a:r>
        </a:p>
      </dgm:t>
      <dgm:extLst>
        <a:ext uri="{E40237B7-FDA0-4F09-8148-C483321AD2D9}">
          <dgm14:cNvPr xmlns:dgm14="http://schemas.microsoft.com/office/drawing/2010/diagram" id="0" name="" descr="Symptoms include tremors, rigidity of the limbs and trunk, slowness in initiating movement, drooping posture, and impaired balance and coordination &#10;"/>
        </a:ext>
      </dgm:extLst>
    </dgm:pt>
    <dgm:pt modelId="{22074062-B409-435A-B223-527B397B84CB}" type="parTrans" cxnId="{BA18EF76-1524-4563-9821-90A8D0D7B2FD}">
      <dgm:prSet/>
      <dgm:spPr/>
      <dgm:t>
        <a:bodyPr/>
        <a:lstStyle/>
        <a:p>
          <a:endParaRPr lang="en-US"/>
        </a:p>
      </dgm:t>
    </dgm:pt>
    <dgm:pt modelId="{1A60A8D2-920D-4540-8C50-61EF44DE3EDD}" type="sibTrans" cxnId="{BA18EF76-1524-4563-9821-90A8D0D7B2FD}">
      <dgm:prSet phldrT="2" phldr="0"/>
      <dgm:spPr/>
      <dgm:t>
        <a:bodyPr/>
        <a:lstStyle/>
        <a:p>
          <a:r>
            <a:rPr lang="en-US"/>
            <a:t>2</a:t>
          </a:r>
        </a:p>
      </dgm:t>
    </dgm:pt>
    <dgm:pt modelId="{9BF662E7-F4BB-4D82-82F6-C4A8CA9FCFDA}">
      <dgm:prSet/>
      <dgm:spPr/>
      <dgm:t>
        <a:bodyPr/>
        <a:lstStyle/>
        <a:p>
          <a:r>
            <a:rPr lang="en-US" b="1" dirty="0"/>
            <a:t>Motor symptoms occur about 1 year before the cognitive decline although there are individual differences </a:t>
          </a:r>
        </a:p>
      </dgm:t>
      <dgm:extLst>
        <a:ext uri="{E40237B7-FDA0-4F09-8148-C483321AD2D9}">
          <dgm14:cNvPr xmlns:dgm14="http://schemas.microsoft.com/office/drawing/2010/diagram" id="0" name="" descr="Motor symptoms occur about 1 year before the cognitive decline although there are individual differences &#10;"/>
        </a:ext>
      </dgm:extLst>
    </dgm:pt>
    <dgm:pt modelId="{97D64B25-F590-40F1-BE02-7673F1708BAE}" type="parTrans" cxnId="{9698A07C-8CBA-452E-93A7-E2907D1378F1}">
      <dgm:prSet/>
      <dgm:spPr/>
      <dgm:t>
        <a:bodyPr/>
        <a:lstStyle/>
        <a:p>
          <a:endParaRPr lang="en-US"/>
        </a:p>
      </dgm:t>
    </dgm:pt>
    <dgm:pt modelId="{C0FA9BA7-15C2-436F-8416-1EDD944B1C9D}" type="sibTrans" cxnId="{9698A07C-8CBA-452E-93A7-E2907D1378F1}">
      <dgm:prSet phldrT="3" phldr="0"/>
      <dgm:spPr/>
      <dgm:t>
        <a:bodyPr/>
        <a:lstStyle/>
        <a:p>
          <a:r>
            <a:rPr lang="en-US" dirty="0"/>
            <a:t>3</a:t>
          </a:r>
        </a:p>
      </dgm:t>
    </dgm:pt>
    <dgm:pt modelId="{BC483444-CCF1-4A19-921D-E96109483754}" type="pres">
      <dgm:prSet presAssocID="{B4F3F599-EC5A-472F-938B-F139E8BCD543}" presName="Name0" presStyleCnt="0">
        <dgm:presLayoutVars>
          <dgm:animLvl val="lvl"/>
          <dgm:resizeHandles val="exact"/>
        </dgm:presLayoutVars>
      </dgm:prSet>
      <dgm:spPr/>
    </dgm:pt>
    <dgm:pt modelId="{77F8E8B8-F3C9-4936-A983-423D43AD4FBF}" type="pres">
      <dgm:prSet presAssocID="{3BF46E99-4857-4BDA-AD9A-41FCD8C0BFF8}" presName="compositeNode" presStyleCnt="0">
        <dgm:presLayoutVars>
          <dgm:bulletEnabled val="1"/>
        </dgm:presLayoutVars>
      </dgm:prSet>
      <dgm:spPr/>
    </dgm:pt>
    <dgm:pt modelId="{D8E06874-0E69-4F68-83F5-34709360B357}" type="pres">
      <dgm:prSet presAssocID="{3BF46E99-4857-4BDA-AD9A-41FCD8C0BFF8}" presName="bgRect" presStyleLbl="bgAccFollowNode1" presStyleIdx="0" presStyleCnt="3"/>
      <dgm:spPr/>
    </dgm:pt>
    <dgm:pt modelId="{3B29AEC1-EC1F-4FD1-8835-B5B9709979B6}" type="pres">
      <dgm:prSet presAssocID="{4FD2E125-6C5B-4CDD-92E2-23C203075E88}" presName="sibTransNodeCircle" presStyleLbl="alignNode1" presStyleIdx="0" presStyleCnt="6">
        <dgm:presLayoutVars>
          <dgm:chMax val="0"/>
          <dgm:bulletEnabled/>
        </dgm:presLayoutVars>
      </dgm:prSet>
      <dgm:spPr/>
    </dgm:pt>
    <dgm:pt modelId="{4CB0681F-5788-49F2-94CA-FD60F4D65C83}" type="pres">
      <dgm:prSet presAssocID="{3BF46E99-4857-4BDA-AD9A-41FCD8C0BFF8}" presName="bottomLine" presStyleLbl="alignNode1" presStyleIdx="1" presStyleCnt="6">
        <dgm:presLayoutVars/>
      </dgm:prSet>
      <dgm:spPr/>
    </dgm:pt>
    <dgm:pt modelId="{40D84407-92A7-4720-95EB-51D70347922B}" type="pres">
      <dgm:prSet presAssocID="{3BF46E99-4857-4BDA-AD9A-41FCD8C0BFF8}" presName="nodeText" presStyleLbl="bgAccFollowNode1" presStyleIdx="0" presStyleCnt="3">
        <dgm:presLayoutVars>
          <dgm:bulletEnabled val="1"/>
        </dgm:presLayoutVars>
      </dgm:prSet>
      <dgm:spPr/>
    </dgm:pt>
    <dgm:pt modelId="{5ACBF553-E974-4057-8096-5DA21D097335}" type="pres">
      <dgm:prSet presAssocID="{4FD2E125-6C5B-4CDD-92E2-23C203075E88}" presName="sibTrans" presStyleCnt="0"/>
      <dgm:spPr/>
    </dgm:pt>
    <dgm:pt modelId="{15B5738E-393A-42DA-8B1D-29B900AF95F9}" type="pres">
      <dgm:prSet presAssocID="{9C634C98-FCF9-4163-B4A2-6E0AB0B65BD2}" presName="compositeNode" presStyleCnt="0">
        <dgm:presLayoutVars>
          <dgm:bulletEnabled val="1"/>
        </dgm:presLayoutVars>
      </dgm:prSet>
      <dgm:spPr/>
    </dgm:pt>
    <dgm:pt modelId="{67A62F9D-2C5F-45C9-B0EF-9BECF1E0A653}" type="pres">
      <dgm:prSet presAssocID="{9C634C98-FCF9-4163-B4A2-6E0AB0B65BD2}" presName="bgRect" presStyleLbl="bgAccFollowNode1" presStyleIdx="1" presStyleCnt="3"/>
      <dgm:spPr/>
    </dgm:pt>
    <dgm:pt modelId="{02394047-5799-4F6E-ADBE-4BF315E0D992}" type="pres">
      <dgm:prSet presAssocID="{1A60A8D2-920D-4540-8C50-61EF44DE3EDD}" presName="sibTransNodeCircle" presStyleLbl="alignNode1" presStyleIdx="2" presStyleCnt="6">
        <dgm:presLayoutVars>
          <dgm:chMax val="0"/>
          <dgm:bulletEnabled/>
        </dgm:presLayoutVars>
      </dgm:prSet>
      <dgm:spPr/>
    </dgm:pt>
    <dgm:pt modelId="{59DF5526-25B5-4913-A8C0-E74BF0FF6FCB}" type="pres">
      <dgm:prSet presAssocID="{9C634C98-FCF9-4163-B4A2-6E0AB0B65BD2}" presName="bottomLine" presStyleLbl="alignNode1" presStyleIdx="3" presStyleCnt="6">
        <dgm:presLayoutVars/>
      </dgm:prSet>
      <dgm:spPr/>
    </dgm:pt>
    <dgm:pt modelId="{E70FBCF0-3423-4865-A7B1-3BE4518C36B1}" type="pres">
      <dgm:prSet presAssocID="{9C634C98-FCF9-4163-B4A2-6E0AB0B65BD2}" presName="nodeText" presStyleLbl="bgAccFollowNode1" presStyleIdx="1" presStyleCnt="3">
        <dgm:presLayoutVars>
          <dgm:bulletEnabled val="1"/>
        </dgm:presLayoutVars>
      </dgm:prSet>
      <dgm:spPr/>
    </dgm:pt>
    <dgm:pt modelId="{5A5A20B4-88F3-4F8E-AF19-DC04141ACF69}" type="pres">
      <dgm:prSet presAssocID="{1A60A8D2-920D-4540-8C50-61EF44DE3EDD}" presName="sibTrans" presStyleCnt="0"/>
      <dgm:spPr/>
    </dgm:pt>
    <dgm:pt modelId="{9654F1DB-440C-4829-B3E7-75A3E31043D2}" type="pres">
      <dgm:prSet presAssocID="{9BF662E7-F4BB-4D82-82F6-C4A8CA9FCFDA}" presName="compositeNode" presStyleCnt="0">
        <dgm:presLayoutVars>
          <dgm:bulletEnabled val="1"/>
        </dgm:presLayoutVars>
      </dgm:prSet>
      <dgm:spPr/>
    </dgm:pt>
    <dgm:pt modelId="{BB0F215A-1B9A-4A09-8A16-1CC0A69CF2D2}" type="pres">
      <dgm:prSet presAssocID="{9BF662E7-F4BB-4D82-82F6-C4A8CA9FCFDA}" presName="bgRect" presStyleLbl="bgAccFollowNode1" presStyleIdx="2" presStyleCnt="3"/>
      <dgm:spPr/>
    </dgm:pt>
    <dgm:pt modelId="{5DD9CD55-11C7-4A0B-94CA-3B03C1235756}" type="pres">
      <dgm:prSet presAssocID="{C0FA9BA7-15C2-436F-8416-1EDD944B1C9D}" presName="sibTransNodeCircle" presStyleLbl="alignNode1" presStyleIdx="4" presStyleCnt="6">
        <dgm:presLayoutVars>
          <dgm:chMax val="0"/>
          <dgm:bulletEnabled/>
        </dgm:presLayoutVars>
      </dgm:prSet>
      <dgm:spPr/>
    </dgm:pt>
    <dgm:pt modelId="{DC1BBBB3-D6A2-4587-9771-1AEC54151158}" type="pres">
      <dgm:prSet presAssocID="{9BF662E7-F4BB-4D82-82F6-C4A8CA9FCFDA}" presName="bottomLine" presStyleLbl="alignNode1" presStyleIdx="5" presStyleCnt="6">
        <dgm:presLayoutVars/>
      </dgm:prSet>
      <dgm:spPr/>
    </dgm:pt>
    <dgm:pt modelId="{9541B659-5FFE-47B0-9817-712235E95F82}" type="pres">
      <dgm:prSet presAssocID="{9BF662E7-F4BB-4D82-82F6-C4A8CA9FCFDA}" presName="nodeText" presStyleLbl="bgAccFollowNode1" presStyleIdx="2" presStyleCnt="3">
        <dgm:presLayoutVars>
          <dgm:bulletEnabled val="1"/>
        </dgm:presLayoutVars>
      </dgm:prSet>
      <dgm:spPr/>
    </dgm:pt>
  </dgm:ptLst>
  <dgm:cxnLst>
    <dgm:cxn modelId="{6A8A343B-B157-46F9-AFF1-F6224A8B9B37}" type="presOf" srcId="{9BF662E7-F4BB-4D82-82F6-C4A8CA9FCFDA}" destId="{BB0F215A-1B9A-4A09-8A16-1CC0A69CF2D2}" srcOrd="0" destOrd="0" presId="urn:microsoft.com/office/officeart/2016/7/layout/BasicLinearProcessNumbered"/>
    <dgm:cxn modelId="{2A64796E-6AA3-4185-A370-D2C1A74905CD}" type="presOf" srcId="{B4F3F599-EC5A-472F-938B-F139E8BCD543}" destId="{BC483444-CCF1-4A19-921D-E96109483754}" srcOrd="0" destOrd="0" presId="urn:microsoft.com/office/officeart/2016/7/layout/BasicLinearProcessNumbered"/>
    <dgm:cxn modelId="{BA18EF76-1524-4563-9821-90A8D0D7B2FD}" srcId="{B4F3F599-EC5A-472F-938B-F139E8BCD543}" destId="{9C634C98-FCF9-4163-B4A2-6E0AB0B65BD2}" srcOrd="1" destOrd="0" parTransId="{22074062-B409-435A-B223-527B397B84CB}" sibTransId="{1A60A8D2-920D-4540-8C50-61EF44DE3EDD}"/>
    <dgm:cxn modelId="{7AADF578-EC08-48E3-930F-B6315E9D82C7}" type="presOf" srcId="{9C634C98-FCF9-4163-B4A2-6E0AB0B65BD2}" destId="{E70FBCF0-3423-4865-A7B1-3BE4518C36B1}" srcOrd="1" destOrd="0" presId="urn:microsoft.com/office/officeart/2016/7/layout/BasicLinearProcessNumbered"/>
    <dgm:cxn modelId="{9698A07C-8CBA-452E-93A7-E2907D1378F1}" srcId="{B4F3F599-EC5A-472F-938B-F139E8BCD543}" destId="{9BF662E7-F4BB-4D82-82F6-C4A8CA9FCFDA}" srcOrd="2" destOrd="0" parTransId="{97D64B25-F590-40F1-BE02-7673F1708BAE}" sibTransId="{C0FA9BA7-15C2-436F-8416-1EDD944B1C9D}"/>
    <dgm:cxn modelId="{C0592DA4-4E8A-4687-85C4-2026D0CFEEFE}" type="presOf" srcId="{3BF46E99-4857-4BDA-AD9A-41FCD8C0BFF8}" destId="{40D84407-92A7-4720-95EB-51D70347922B}" srcOrd="1" destOrd="0" presId="urn:microsoft.com/office/officeart/2016/7/layout/BasicLinearProcessNumbered"/>
    <dgm:cxn modelId="{5DAA7EA5-D9C9-45B7-9C2C-820C6DE50BE6}" srcId="{B4F3F599-EC5A-472F-938B-F139E8BCD543}" destId="{3BF46E99-4857-4BDA-AD9A-41FCD8C0BFF8}" srcOrd="0" destOrd="0" parTransId="{146A15B0-9F3D-4B70-AF50-1FDFC6FB8566}" sibTransId="{4FD2E125-6C5B-4CDD-92E2-23C203075E88}"/>
    <dgm:cxn modelId="{F7B1E2A8-70CE-4134-95DE-824E9CD5A7E7}" type="presOf" srcId="{4FD2E125-6C5B-4CDD-92E2-23C203075E88}" destId="{3B29AEC1-EC1F-4FD1-8835-B5B9709979B6}" srcOrd="0" destOrd="0" presId="urn:microsoft.com/office/officeart/2016/7/layout/BasicLinearProcessNumbered"/>
    <dgm:cxn modelId="{218250AA-F28F-4F02-9575-3950D63BCC40}" type="presOf" srcId="{9BF662E7-F4BB-4D82-82F6-C4A8CA9FCFDA}" destId="{9541B659-5FFE-47B0-9817-712235E95F82}" srcOrd="1" destOrd="0" presId="urn:microsoft.com/office/officeart/2016/7/layout/BasicLinearProcessNumbered"/>
    <dgm:cxn modelId="{FFD915BA-2C23-4193-9059-F57862C2DA7F}" type="presOf" srcId="{3BF46E99-4857-4BDA-AD9A-41FCD8C0BFF8}" destId="{D8E06874-0E69-4F68-83F5-34709360B357}" srcOrd="0" destOrd="0" presId="urn:microsoft.com/office/officeart/2016/7/layout/BasicLinearProcessNumbered"/>
    <dgm:cxn modelId="{8F70A8BC-3675-4090-B098-0BC1BA4113E6}" type="presOf" srcId="{9C634C98-FCF9-4163-B4A2-6E0AB0B65BD2}" destId="{67A62F9D-2C5F-45C9-B0EF-9BECF1E0A653}" srcOrd="0" destOrd="0" presId="urn:microsoft.com/office/officeart/2016/7/layout/BasicLinearProcessNumbered"/>
    <dgm:cxn modelId="{A0514ECB-37D7-4C4E-9011-6280E330112F}" type="presOf" srcId="{1A60A8D2-920D-4540-8C50-61EF44DE3EDD}" destId="{02394047-5799-4F6E-ADBE-4BF315E0D992}" srcOrd="0" destOrd="0" presId="urn:microsoft.com/office/officeart/2016/7/layout/BasicLinearProcessNumbered"/>
    <dgm:cxn modelId="{45BC28D5-B1CB-47E7-BB7C-F389A01EDF2F}" type="presOf" srcId="{C0FA9BA7-15C2-436F-8416-1EDD944B1C9D}" destId="{5DD9CD55-11C7-4A0B-94CA-3B03C1235756}" srcOrd="0" destOrd="0" presId="urn:microsoft.com/office/officeart/2016/7/layout/BasicLinearProcessNumbered"/>
    <dgm:cxn modelId="{2A27ABDE-43A7-46D5-9173-7337FAD733D4}" type="presParOf" srcId="{BC483444-CCF1-4A19-921D-E96109483754}" destId="{77F8E8B8-F3C9-4936-A983-423D43AD4FBF}" srcOrd="0" destOrd="0" presId="urn:microsoft.com/office/officeart/2016/7/layout/BasicLinearProcessNumbered"/>
    <dgm:cxn modelId="{98E3AA1F-0651-41BD-BFD8-51099B9F29DE}" type="presParOf" srcId="{77F8E8B8-F3C9-4936-A983-423D43AD4FBF}" destId="{D8E06874-0E69-4F68-83F5-34709360B357}" srcOrd="0" destOrd="0" presId="urn:microsoft.com/office/officeart/2016/7/layout/BasicLinearProcessNumbered"/>
    <dgm:cxn modelId="{8F63CC97-3E66-4811-AC8B-7EE98AA91F4B}" type="presParOf" srcId="{77F8E8B8-F3C9-4936-A983-423D43AD4FBF}" destId="{3B29AEC1-EC1F-4FD1-8835-B5B9709979B6}" srcOrd="1" destOrd="0" presId="urn:microsoft.com/office/officeart/2016/7/layout/BasicLinearProcessNumbered"/>
    <dgm:cxn modelId="{DC739E8E-0B08-47AB-8887-A5D4AE605707}" type="presParOf" srcId="{77F8E8B8-F3C9-4936-A983-423D43AD4FBF}" destId="{4CB0681F-5788-49F2-94CA-FD60F4D65C83}" srcOrd="2" destOrd="0" presId="urn:microsoft.com/office/officeart/2016/7/layout/BasicLinearProcessNumbered"/>
    <dgm:cxn modelId="{6327CB88-141F-44CE-B8A1-1F0B708A892C}" type="presParOf" srcId="{77F8E8B8-F3C9-4936-A983-423D43AD4FBF}" destId="{40D84407-92A7-4720-95EB-51D70347922B}" srcOrd="3" destOrd="0" presId="urn:microsoft.com/office/officeart/2016/7/layout/BasicLinearProcessNumbered"/>
    <dgm:cxn modelId="{6A99B45E-9D36-42CE-B127-698A4C49090D}" type="presParOf" srcId="{BC483444-CCF1-4A19-921D-E96109483754}" destId="{5ACBF553-E974-4057-8096-5DA21D097335}" srcOrd="1" destOrd="0" presId="urn:microsoft.com/office/officeart/2016/7/layout/BasicLinearProcessNumbered"/>
    <dgm:cxn modelId="{D44505F3-0256-4F9B-A38D-0B709CD93211}" type="presParOf" srcId="{BC483444-CCF1-4A19-921D-E96109483754}" destId="{15B5738E-393A-42DA-8B1D-29B900AF95F9}" srcOrd="2" destOrd="0" presId="urn:microsoft.com/office/officeart/2016/7/layout/BasicLinearProcessNumbered"/>
    <dgm:cxn modelId="{78FE275C-C47C-4D74-B851-4A264594DDE4}" type="presParOf" srcId="{15B5738E-393A-42DA-8B1D-29B900AF95F9}" destId="{67A62F9D-2C5F-45C9-B0EF-9BECF1E0A653}" srcOrd="0" destOrd="0" presId="urn:microsoft.com/office/officeart/2016/7/layout/BasicLinearProcessNumbered"/>
    <dgm:cxn modelId="{F4F6CAC5-59A3-4045-BDDE-0ACEFEE5D6AF}" type="presParOf" srcId="{15B5738E-393A-42DA-8B1D-29B900AF95F9}" destId="{02394047-5799-4F6E-ADBE-4BF315E0D992}" srcOrd="1" destOrd="0" presId="urn:microsoft.com/office/officeart/2016/7/layout/BasicLinearProcessNumbered"/>
    <dgm:cxn modelId="{089067B3-3063-4111-AB16-18598C8181B2}" type="presParOf" srcId="{15B5738E-393A-42DA-8B1D-29B900AF95F9}" destId="{59DF5526-25B5-4913-A8C0-E74BF0FF6FCB}" srcOrd="2" destOrd="0" presId="urn:microsoft.com/office/officeart/2016/7/layout/BasicLinearProcessNumbered"/>
    <dgm:cxn modelId="{BAF27A0A-ADB4-428C-B694-E52E7AF056EF}" type="presParOf" srcId="{15B5738E-393A-42DA-8B1D-29B900AF95F9}" destId="{E70FBCF0-3423-4865-A7B1-3BE4518C36B1}" srcOrd="3" destOrd="0" presId="urn:microsoft.com/office/officeart/2016/7/layout/BasicLinearProcessNumbered"/>
    <dgm:cxn modelId="{97CA962E-E28A-4D27-9D7E-6850D415F056}" type="presParOf" srcId="{BC483444-CCF1-4A19-921D-E96109483754}" destId="{5A5A20B4-88F3-4F8E-AF19-DC04141ACF69}" srcOrd="3" destOrd="0" presId="urn:microsoft.com/office/officeart/2016/7/layout/BasicLinearProcessNumbered"/>
    <dgm:cxn modelId="{83D6E477-E171-4D46-9AA3-72F6B949DF54}" type="presParOf" srcId="{BC483444-CCF1-4A19-921D-E96109483754}" destId="{9654F1DB-440C-4829-B3E7-75A3E31043D2}" srcOrd="4" destOrd="0" presId="urn:microsoft.com/office/officeart/2016/7/layout/BasicLinearProcessNumbered"/>
    <dgm:cxn modelId="{FBDE8FFA-0CFF-43C4-A447-70AB99DDA734}" type="presParOf" srcId="{9654F1DB-440C-4829-B3E7-75A3E31043D2}" destId="{BB0F215A-1B9A-4A09-8A16-1CC0A69CF2D2}" srcOrd="0" destOrd="0" presId="urn:microsoft.com/office/officeart/2016/7/layout/BasicLinearProcessNumbered"/>
    <dgm:cxn modelId="{DC51969B-AFE4-49A6-AADE-6E516DFBE061}" type="presParOf" srcId="{9654F1DB-440C-4829-B3E7-75A3E31043D2}" destId="{5DD9CD55-11C7-4A0B-94CA-3B03C1235756}" srcOrd="1" destOrd="0" presId="urn:microsoft.com/office/officeart/2016/7/layout/BasicLinearProcessNumbered"/>
    <dgm:cxn modelId="{B74F9D03-91E8-4C5A-B22F-078CB20D2E88}" type="presParOf" srcId="{9654F1DB-440C-4829-B3E7-75A3E31043D2}" destId="{DC1BBBB3-D6A2-4587-9771-1AEC54151158}" srcOrd="2" destOrd="0" presId="urn:microsoft.com/office/officeart/2016/7/layout/BasicLinearProcessNumbered"/>
    <dgm:cxn modelId="{1B3E6597-EC8B-4556-BBBC-0BDD18A453D3}" type="presParOf" srcId="{9654F1DB-440C-4829-B3E7-75A3E31043D2}" destId="{9541B659-5FFE-47B0-9817-712235E95F82}"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003D0A-AD5E-4841-AC9E-70F7C08D36B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6BD488F-284E-4416-BE87-97944F3A0A94}">
      <dgm:prSet custT="1"/>
      <dgm:spPr/>
      <dgm:t>
        <a:bodyPr/>
        <a:lstStyle/>
        <a:p>
          <a:r>
            <a:rPr lang="en-US" sz="2400" b="1" dirty="0"/>
            <a:t>A rare, genetic disorder which involves involuntary movement, progressive dementia, and emotional instability </a:t>
          </a:r>
        </a:p>
      </dgm:t>
      <dgm:extLst>
        <a:ext uri="{E40237B7-FDA0-4F09-8148-C483321AD2D9}">
          <dgm14:cNvPr xmlns:dgm14="http://schemas.microsoft.com/office/drawing/2010/diagram" id="0" name="" descr="A rare, genetic disorder which involves involuntary movement, progressive dementia, and emotional instability &#10;"/>
        </a:ext>
      </dgm:extLst>
    </dgm:pt>
    <dgm:pt modelId="{18670847-9DAC-47C3-9E13-E1B4C5E938ED}" type="parTrans" cxnId="{60065B57-1CD6-48A0-B0CC-EC4A5943AA99}">
      <dgm:prSet/>
      <dgm:spPr/>
      <dgm:t>
        <a:bodyPr/>
        <a:lstStyle/>
        <a:p>
          <a:endParaRPr lang="en-US"/>
        </a:p>
      </dgm:t>
    </dgm:pt>
    <dgm:pt modelId="{221B7FAB-F4EC-42BE-8C49-F0DEA3F3E173}" type="sibTrans" cxnId="{60065B57-1CD6-48A0-B0CC-EC4A5943AA99}">
      <dgm:prSet/>
      <dgm:spPr/>
      <dgm:t>
        <a:bodyPr/>
        <a:lstStyle/>
        <a:p>
          <a:endParaRPr lang="en-US"/>
        </a:p>
      </dgm:t>
    </dgm:pt>
    <dgm:pt modelId="{0497DADB-E745-4FE7-937C-9F6A11653300}">
      <dgm:prSet/>
      <dgm:spPr/>
      <dgm:t>
        <a:bodyPr/>
        <a:lstStyle/>
        <a:p>
          <a:r>
            <a:rPr lang="en-US" b="1" dirty="0"/>
            <a:t>Onset is often in middle adulthood </a:t>
          </a:r>
        </a:p>
      </dgm:t>
      <dgm:extLst>
        <a:ext uri="{E40237B7-FDA0-4F09-8148-C483321AD2D9}">
          <dgm14:cNvPr xmlns:dgm14="http://schemas.microsoft.com/office/drawing/2010/diagram" id="0" name="" descr="Onset is often in middle adulthood &#10;"/>
        </a:ext>
      </dgm:extLst>
    </dgm:pt>
    <dgm:pt modelId="{BACEF108-2BAB-4B4D-9056-6AFAA6B6EC55}" type="parTrans" cxnId="{1BD87539-5A66-405C-B6A7-9CBB066802F2}">
      <dgm:prSet/>
      <dgm:spPr/>
      <dgm:t>
        <a:bodyPr/>
        <a:lstStyle/>
        <a:p>
          <a:endParaRPr lang="en-US"/>
        </a:p>
      </dgm:t>
    </dgm:pt>
    <dgm:pt modelId="{3731AEA4-283E-4214-8DFB-6E616D995CD4}" type="sibTrans" cxnId="{1BD87539-5A66-405C-B6A7-9CBB066802F2}">
      <dgm:prSet/>
      <dgm:spPr/>
      <dgm:t>
        <a:bodyPr/>
        <a:lstStyle/>
        <a:p>
          <a:endParaRPr lang="en-US"/>
        </a:p>
      </dgm:t>
    </dgm:pt>
    <dgm:pt modelId="{7F2EDB55-2496-45B8-99AE-687B76E7D00E}">
      <dgm:prSet/>
      <dgm:spPr/>
      <dgm:t>
        <a:bodyPr/>
        <a:lstStyle/>
        <a:p>
          <a:r>
            <a:rPr lang="en-US" b="1" dirty="0"/>
            <a:t>Symptoms include facial grimaces, difficulty speaking, and repetitive movements </a:t>
          </a:r>
        </a:p>
      </dgm:t>
      <dgm:extLst>
        <a:ext uri="{E40237B7-FDA0-4F09-8148-C483321AD2D9}">
          <dgm14:cNvPr xmlns:dgm14="http://schemas.microsoft.com/office/drawing/2010/diagram" id="0" name="" descr="Symptoms include facial grimaces, difficulty speaking, and repetitive movements &#10;"/>
        </a:ext>
      </dgm:extLst>
    </dgm:pt>
    <dgm:pt modelId="{6F8DAECF-916E-47E7-A7FF-32F34D53A3FC}" type="parTrans" cxnId="{366E3E42-8FFA-4474-A498-B9CBAC9F24EF}">
      <dgm:prSet/>
      <dgm:spPr/>
      <dgm:t>
        <a:bodyPr/>
        <a:lstStyle/>
        <a:p>
          <a:endParaRPr lang="en-US"/>
        </a:p>
      </dgm:t>
    </dgm:pt>
    <dgm:pt modelId="{F0A1E47B-32DD-4433-999C-3E88BF27F0BC}" type="sibTrans" cxnId="{366E3E42-8FFA-4474-A498-B9CBAC9F24EF}">
      <dgm:prSet/>
      <dgm:spPr/>
      <dgm:t>
        <a:bodyPr/>
        <a:lstStyle/>
        <a:p>
          <a:endParaRPr lang="en-US"/>
        </a:p>
      </dgm:t>
    </dgm:pt>
    <dgm:pt modelId="{3943D50B-ED18-4DA7-9AB4-BB5EF5C0BCD2}">
      <dgm:prSet/>
      <dgm:spPr/>
      <dgm:t>
        <a:bodyPr/>
        <a:lstStyle/>
        <a:p>
          <a:r>
            <a:rPr lang="en-US" b="1" dirty="0"/>
            <a:t>Death typically occurs 15-20 years post-onset of symptoms and there is no treatment</a:t>
          </a:r>
        </a:p>
      </dgm:t>
      <dgm:extLst>
        <a:ext uri="{E40237B7-FDA0-4F09-8148-C483321AD2D9}">
          <dgm14:cNvPr xmlns:dgm14="http://schemas.microsoft.com/office/drawing/2010/diagram" id="0" name="" descr="Death typically occurs 15-20 years post-onset of symptoms and there is no treatment&#10;"/>
        </a:ext>
      </dgm:extLst>
    </dgm:pt>
    <dgm:pt modelId="{115A5E87-1BE6-4F68-88D9-27FEE0E7A11D}" type="parTrans" cxnId="{D7C2C2FF-A3F2-4DE4-921A-DB8F9EE9BDC5}">
      <dgm:prSet/>
      <dgm:spPr/>
      <dgm:t>
        <a:bodyPr/>
        <a:lstStyle/>
        <a:p>
          <a:endParaRPr lang="en-US"/>
        </a:p>
      </dgm:t>
    </dgm:pt>
    <dgm:pt modelId="{A5D286B4-07CF-4974-9834-B77C45F13AD5}" type="sibTrans" cxnId="{D7C2C2FF-A3F2-4DE4-921A-DB8F9EE9BDC5}">
      <dgm:prSet/>
      <dgm:spPr/>
      <dgm:t>
        <a:bodyPr/>
        <a:lstStyle/>
        <a:p>
          <a:endParaRPr lang="en-US"/>
        </a:p>
      </dgm:t>
    </dgm:pt>
    <dgm:pt modelId="{0EB6F5ED-258E-43DB-ACF8-6D617A04E10E}" type="pres">
      <dgm:prSet presAssocID="{D8003D0A-AD5E-4841-AC9E-70F7C08D36B9}" presName="root" presStyleCnt="0">
        <dgm:presLayoutVars>
          <dgm:dir/>
          <dgm:resizeHandles val="exact"/>
        </dgm:presLayoutVars>
      </dgm:prSet>
      <dgm:spPr/>
    </dgm:pt>
    <dgm:pt modelId="{F60883AE-AC9A-4CE7-BD04-CB8FB3B6F24E}" type="pres">
      <dgm:prSet presAssocID="{76BD488F-284E-4416-BE87-97944F3A0A94}" presName="compNode" presStyleCnt="0"/>
      <dgm:spPr/>
    </dgm:pt>
    <dgm:pt modelId="{EC1ABE01-F4DB-462A-B2B0-526D164FB1AF}" type="pres">
      <dgm:prSet presAssocID="{76BD488F-284E-4416-BE87-97944F3A0A9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NA"/>
        </a:ext>
      </dgm:extLst>
    </dgm:pt>
    <dgm:pt modelId="{DA353322-7812-48B7-B186-EA99198C3B32}" type="pres">
      <dgm:prSet presAssocID="{76BD488F-284E-4416-BE87-97944F3A0A94}" presName="spaceRect" presStyleCnt="0"/>
      <dgm:spPr/>
    </dgm:pt>
    <dgm:pt modelId="{2D1A92EF-4156-4EFB-B040-18FABE61443A}" type="pres">
      <dgm:prSet presAssocID="{76BD488F-284E-4416-BE87-97944F3A0A94}" presName="textRect" presStyleLbl="revTx" presStyleIdx="0" presStyleCnt="4">
        <dgm:presLayoutVars>
          <dgm:chMax val="1"/>
          <dgm:chPref val="1"/>
        </dgm:presLayoutVars>
      </dgm:prSet>
      <dgm:spPr/>
    </dgm:pt>
    <dgm:pt modelId="{450C2B2A-1841-4696-B50B-B7EBB62F8782}" type="pres">
      <dgm:prSet presAssocID="{221B7FAB-F4EC-42BE-8C49-F0DEA3F3E173}" presName="sibTrans" presStyleCnt="0"/>
      <dgm:spPr/>
    </dgm:pt>
    <dgm:pt modelId="{00739251-21E3-4FC8-A123-3FECD6BAC6C2}" type="pres">
      <dgm:prSet presAssocID="{0497DADB-E745-4FE7-937C-9F6A11653300}" presName="compNode" presStyleCnt="0"/>
      <dgm:spPr/>
    </dgm:pt>
    <dgm:pt modelId="{D5A63511-209F-4567-88A8-4BD8F95F842E}" type="pres">
      <dgm:prSet presAssocID="{0497DADB-E745-4FE7-937C-9F6A11653300}"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Cane"/>
        </a:ext>
      </dgm:extLst>
    </dgm:pt>
    <dgm:pt modelId="{2E836FEC-99A8-4125-AA70-AAB445493BE5}" type="pres">
      <dgm:prSet presAssocID="{0497DADB-E745-4FE7-937C-9F6A11653300}" presName="spaceRect" presStyleCnt="0"/>
      <dgm:spPr/>
    </dgm:pt>
    <dgm:pt modelId="{3C960E93-C2FB-48F4-9272-DC6F9F9FFB81}" type="pres">
      <dgm:prSet presAssocID="{0497DADB-E745-4FE7-937C-9F6A11653300}" presName="textRect" presStyleLbl="revTx" presStyleIdx="1" presStyleCnt="4">
        <dgm:presLayoutVars>
          <dgm:chMax val="1"/>
          <dgm:chPref val="1"/>
        </dgm:presLayoutVars>
      </dgm:prSet>
      <dgm:spPr/>
    </dgm:pt>
    <dgm:pt modelId="{E0A5E91B-A1E7-44CB-96D2-07F68B324ABF}" type="pres">
      <dgm:prSet presAssocID="{3731AEA4-283E-4214-8DFB-6E616D995CD4}" presName="sibTrans" presStyleCnt="0"/>
      <dgm:spPr/>
    </dgm:pt>
    <dgm:pt modelId="{3197BC60-0D35-4D16-A90D-44C90B432890}" type="pres">
      <dgm:prSet presAssocID="{7F2EDB55-2496-45B8-99AE-687B76E7D00E}" presName="compNode" presStyleCnt="0"/>
      <dgm:spPr/>
    </dgm:pt>
    <dgm:pt modelId="{A464ACE7-8D9A-4D74-BAF3-E4E821F947A7}" type="pres">
      <dgm:prSet presAssocID="{7F2EDB55-2496-45B8-99AE-687B76E7D00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0A259149-111A-4281-90D3-86E69DFBAC5E}" type="pres">
      <dgm:prSet presAssocID="{7F2EDB55-2496-45B8-99AE-687B76E7D00E}" presName="spaceRect" presStyleCnt="0"/>
      <dgm:spPr/>
    </dgm:pt>
    <dgm:pt modelId="{5B049A60-3F0E-4298-B899-B3F26EB5DF73}" type="pres">
      <dgm:prSet presAssocID="{7F2EDB55-2496-45B8-99AE-687B76E7D00E}" presName="textRect" presStyleLbl="revTx" presStyleIdx="2" presStyleCnt="4">
        <dgm:presLayoutVars>
          <dgm:chMax val="1"/>
          <dgm:chPref val="1"/>
        </dgm:presLayoutVars>
      </dgm:prSet>
      <dgm:spPr/>
    </dgm:pt>
    <dgm:pt modelId="{DD0898A5-5C4C-43D7-A963-DFBCD15AD0A0}" type="pres">
      <dgm:prSet presAssocID="{F0A1E47B-32DD-4433-999C-3E88BF27F0BC}" presName="sibTrans" presStyleCnt="0"/>
      <dgm:spPr/>
    </dgm:pt>
    <dgm:pt modelId="{1238FA36-90AB-4F2C-8AF2-F87A528CF688}" type="pres">
      <dgm:prSet presAssocID="{3943D50B-ED18-4DA7-9AB4-BB5EF5C0BCD2}" presName="compNode" presStyleCnt="0"/>
      <dgm:spPr/>
    </dgm:pt>
    <dgm:pt modelId="{5741D005-5131-44A7-A3BE-18A776CFCC84}" type="pres">
      <dgm:prSet presAssocID="{3943D50B-ED18-4DA7-9AB4-BB5EF5C0BCD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tor"/>
        </a:ext>
      </dgm:extLst>
    </dgm:pt>
    <dgm:pt modelId="{5D0B0A1B-F2BC-4209-BB13-91DCB4CE007F}" type="pres">
      <dgm:prSet presAssocID="{3943D50B-ED18-4DA7-9AB4-BB5EF5C0BCD2}" presName="spaceRect" presStyleCnt="0"/>
      <dgm:spPr/>
    </dgm:pt>
    <dgm:pt modelId="{7BC248E6-0598-4008-9122-C5D699F671A1}" type="pres">
      <dgm:prSet presAssocID="{3943D50B-ED18-4DA7-9AB4-BB5EF5C0BCD2}" presName="textRect" presStyleLbl="revTx" presStyleIdx="3" presStyleCnt="4">
        <dgm:presLayoutVars>
          <dgm:chMax val="1"/>
          <dgm:chPref val="1"/>
        </dgm:presLayoutVars>
      </dgm:prSet>
      <dgm:spPr/>
    </dgm:pt>
  </dgm:ptLst>
  <dgm:cxnLst>
    <dgm:cxn modelId="{37FA3934-D61B-46E8-BEFE-1870CAE05D11}" type="presOf" srcId="{76BD488F-284E-4416-BE87-97944F3A0A94}" destId="{2D1A92EF-4156-4EFB-B040-18FABE61443A}" srcOrd="0" destOrd="0" presId="urn:microsoft.com/office/officeart/2018/2/layout/IconLabelList"/>
    <dgm:cxn modelId="{1BD87539-5A66-405C-B6A7-9CBB066802F2}" srcId="{D8003D0A-AD5E-4841-AC9E-70F7C08D36B9}" destId="{0497DADB-E745-4FE7-937C-9F6A11653300}" srcOrd="1" destOrd="0" parTransId="{BACEF108-2BAB-4B4D-9056-6AFAA6B6EC55}" sibTransId="{3731AEA4-283E-4214-8DFB-6E616D995CD4}"/>
    <dgm:cxn modelId="{366E3E42-8FFA-4474-A498-B9CBAC9F24EF}" srcId="{D8003D0A-AD5E-4841-AC9E-70F7C08D36B9}" destId="{7F2EDB55-2496-45B8-99AE-687B76E7D00E}" srcOrd="2" destOrd="0" parTransId="{6F8DAECF-916E-47E7-A7FF-32F34D53A3FC}" sibTransId="{F0A1E47B-32DD-4433-999C-3E88BF27F0BC}"/>
    <dgm:cxn modelId="{60065B57-1CD6-48A0-B0CC-EC4A5943AA99}" srcId="{D8003D0A-AD5E-4841-AC9E-70F7C08D36B9}" destId="{76BD488F-284E-4416-BE87-97944F3A0A94}" srcOrd="0" destOrd="0" parTransId="{18670847-9DAC-47C3-9E13-E1B4C5E938ED}" sibTransId="{221B7FAB-F4EC-42BE-8C49-F0DEA3F3E173}"/>
    <dgm:cxn modelId="{BFA4878B-DB43-436F-85F7-A9BB27831C14}" type="presOf" srcId="{0497DADB-E745-4FE7-937C-9F6A11653300}" destId="{3C960E93-C2FB-48F4-9272-DC6F9F9FFB81}" srcOrd="0" destOrd="0" presId="urn:microsoft.com/office/officeart/2018/2/layout/IconLabelList"/>
    <dgm:cxn modelId="{4F331B92-BC07-4DA0-90DD-FD7E06869B71}" type="presOf" srcId="{D8003D0A-AD5E-4841-AC9E-70F7C08D36B9}" destId="{0EB6F5ED-258E-43DB-ACF8-6D617A04E10E}" srcOrd="0" destOrd="0" presId="urn:microsoft.com/office/officeart/2018/2/layout/IconLabelList"/>
    <dgm:cxn modelId="{1C7997AB-B4E7-43E4-8F09-345ABE3ABAC5}" type="presOf" srcId="{3943D50B-ED18-4DA7-9AB4-BB5EF5C0BCD2}" destId="{7BC248E6-0598-4008-9122-C5D699F671A1}" srcOrd="0" destOrd="0" presId="urn:microsoft.com/office/officeart/2018/2/layout/IconLabelList"/>
    <dgm:cxn modelId="{D2923BAD-CB9D-4DAD-94A9-A29B380DA59B}" type="presOf" srcId="{7F2EDB55-2496-45B8-99AE-687B76E7D00E}" destId="{5B049A60-3F0E-4298-B899-B3F26EB5DF73}" srcOrd="0" destOrd="0" presId="urn:microsoft.com/office/officeart/2018/2/layout/IconLabelList"/>
    <dgm:cxn modelId="{D7C2C2FF-A3F2-4DE4-921A-DB8F9EE9BDC5}" srcId="{D8003D0A-AD5E-4841-AC9E-70F7C08D36B9}" destId="{3943D50B-ED18-4DA7-9AB4-BB5EF5C0BCD2}" srcOrd="3" destOrd="0" parTransId="{115A5E87-1BE6-4F68-88D9-27FEE0E7A11D}" sibTransId="{A5D286B4-07CF-4974-9834-B77C45F13AD5}"/>
    <dgm:cxn modelId="{1E4DF6F3-A361-4CEB-8FED-F7FD6C4CDA99}" type="presParOf" srcId="{0EB6F5ED-258E-43DB-ACF8-6D617A04E10E}" destId="{F60883AE-AC9A-4CE7-BD04-CB8FB3B6F24E}" srcOrd="0" destOrd="0" presId="urn:microsoft.com/office/officeart/2018/2/layout/IconLabelList"/>
    <dgm:cxn modelId="{73AEED77-D674-47FA-A631-6C0E6AE8C776}" type="presParOf" srcId="{F60883AE-AC9A-4CE7-BD04-CB8FB3B6F24E}" destId="{EC1ABE01-F4DB-462A-B2B0-526D164FB1AF}" srcOrd="0" destOrd="0" presId="urn:microsoft.com/office/officeart/2018/2/layout/IconLabelList"/>
    <dgm:cxn modelId="{D0F3CB62-DDE7-4AEE-BD84-FE6F64E16355}" type="presParOf" srcId="{F60883AE-AC9A-4CE7-BD04-CB8FB3B6F24E}" destId="{DA353322-7812-48B7-B186-EA99198C3B32}" srcOrd="1" destOrd="0" presId="urn:microsoft.com/office/officeart/2018/2/layout/IconLabelList"/>
    <dgm:cxn modelId="{6E81B062-6C91-4FDE-BCF6-EC4A424E7497}" type="presParOf" srcId="{F60883AE-AC9A-4CE7-BD04-CB8FB3B6F24E}" destId="{2D1A92EF-4156-4EFB-B040-18FABE61443A}" srcOrd="2" destOrd="0" presId="urn:microsoft.com/office/officeart/2018/2/layout/IconLabelList"/>
    <dgm:cxn modelId="{4027AEF0-CEFE-4511-85FE-16954D431762}" type="presParOf" srcId="{0EB6F5ED-258E-43DB-ACF8-6D617A04E10E}" destId="{450C2B2A-1841-4696-B50B-B7EBB62F8782}" srcOrd="1" destOrd="0" presId="urn:microsoft.com/office/officeart/2018/2/layout/IconLabelList"/>
    <dgm:cxn modelId="{16A1FC0A-8FF1-4E13-80B7-620CA6002248}" type="presParOf" srcId="{0EB6F5ED-258E-43DB-ACF8-6D617A04E10E}" destId="{00739251-21E3-4FC8-A123-3FECD6BAC6C2}" srcOrd="2" destOrd="0" presId="urn:microsoft.com/office/officeart/2018/2/layout/IconLabelList"/>
    <dgm:cxn modelId="{0D87DEEE-E463-4FF7-8015-EF8803A017E3}" type="presParOf" srcId="{00739251-21E3-4FC8-A123-3FECD6BAC6C2}" destId="{D5A63511-209F-4567-88A8-4BD8F95F842E}" srcOrd="0" destOrd="0" presId="urn:microsoft.com/office/officeart/2018/2/layout/IconLabelList"/>
    <dgm:cxn modelId="{AD612AD9-4C45-43F7-8DD6-C2A4914D03D8}" type="presParOf" srcId="{00739251-21E3-4FC8-A123-3FECD6BAC6C2}" destId="{2E836FEC-99A8-4125-AA70-AAB445493BE5}" srcOrd="1" destOrd="0" presId="urn:microsoft.com/office/officeart/2018/2/layout/IconLabelList"/>
    <dgm:cxn modelId="{CAC6805F-DD45-492A-BAA9-4697F1174228}" type="presParOf" srcId="{00739251-21E3-4FC8-A123-3FECD6BAC6C2}" destId="{3C960E93-C2FB-48F4-9272-DC6F9F9FFB81}" srcOrd="2" destOrd="0" presId="urn:microsoft.com/office/officeart/2018/2/layout/IconLabelList"/>
    <dgm:cxn modelId="{4C4DC1B1-065A-4A18-8AB1-7E7D15DF6BF1}" type="presParOf" srcId="{0EB6F5ED-258E-43DB-ACF8-6D617A04E10E}" destId="{E0A5E91B-A1E7-44CB-96D2-07F68B324ABF}" srcOrd="3" destOrd="0" presId="urn:microsoft.com/office/officeart/2018/2/layout/IconLabelList"/>
    <dgm:cxn modelId="{266EFC70-E54A-492C-8857-F98BADC3C0F4}" type="presParOf" srcId="{0EB6F5ED-258E-43DB-ACF8-6D617A04E10E}" destId="{3197BC60-0D35-4D16-A90D-44C90B432890}" srcOrd="4" destOrd="0" presId="urn:microsoft.com/office/officeart/2018/2/layout/IconLabelList"/>
    <dgm:cxn modelId="{97B54460-DB66-4585-B8E1-DF9F84CC16AD}" type="presParOf" srcId="{3197BC60-0D35-4D16-A90D-44C90B432890}" destId="{A464ACE7-8D9A-4D74-BAF3-E4E821F947A7}" srcOrd="0" destOrd="0" presId="urn:microsoft.com/office/officeart/2018/2/layout/IconLabelList"/>
    <dgm:cxn modelId="{75DEC877-197B-4A06-B0FB-F0C286BE2EFD}" type="presParOf" srcId="{3197BC60-0D35-4D16-A90D-44C90B432890}" destId="{0A259149-111A-4281-90D3-86E69DFBAC5E}" srcOrd="1" destOrd="0" presId="urn:microsoft.com/office/officeart/2018/2/layout/IconLabelList"/>
    <dgm:cxn modelId="{EBF7AF81-68D9-49BF-AF23-C9375F9C5EA6}" type="presParOf" srcId="{3197BC60-0D35-4D16-A90D-44C90B432890}" destId="{5B049A60-3F0E-4298-B899-B3F26EB5DF73}" srcOrd="2" destOrd="0" presId="urn:microsoft.com/office/officeart/2018/2/layout/IconLabelList"/>
    <dgm:cxn modelId="{E7AD63F7-D289-4993-8485-26E331AB3CD8}" type="presParOf" srcId="{0EB6F5ED-258E-43DB-ACF8-6D617A04E10E}" destId="{DD0898A5-5C4C-43D7-A963-DFBCD15AD0A0}" srcOrd="5" destOrd="0" presId="urn:microsoft.com/office/officeart/2018/2/layout/IconLabelList"/>
    <dgm:cxn modelId="{2F6EEE2E-66E7-4FDD-B65E-9F923812C530}" type="presParOf" srcId="{0EB6F5ED-258E-43DB-ACF8-6D617A04E10E}" destId="{1238FA36-90AB-4F2C-8AF2-F87A528CF688}" srcOrd="6" destOrd="0" presId="urn:microsoft.com/office/officeart/2018/2/layout/IconLabelList"/>
    <dgm:cxn modelId="{8BDCA830-F59C-40BE-9AB1-757F654D5924}" type="presParOf" srcId="{1238FA36-90AB-4F2C-8AF2-F87A528CF688}" destId="{5741D005-5131-44A7-A3BE-18A776CFCC84}" srcOrd="0" destOrd="0" presId="urn:microsoft.com/office/officeart/2018/2/layout/IconLabelList"/>
    <dgm:cxn modelId="{77F1C9F1-6E90-4DDE-9862-750F80F991D9}" type="presParOf" srcId="{1238FA36-90AB-4F2C-8AF2-F87A528CF688}" destId="{5D0B0A1B-F2BC-4209-BB13-91DCB4CE007F}" srcOrd="1" destOrd="0" presId="urn:microsoft.com/office/officeart/2018/2/layout/IconLabelList"/>
    <dgm:cxn modelId="{608003F4-CDC9-496D-ACDD-9576F2AEDE87}" type="presParOf" srcId="{1238FA36-90AB-4F2C-8AF2-F87A528CF688}" destId="{7BC248E6-0598-4008-9122-C5D699F671A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EE52B8-7996-47AB-BB44-C46E4CF6F12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3659BD0-0317-4470-B4A6-5F7B62F1566E}">
      <dgm:prSet/>
      <dgm:spPr/>
      <dgm:t>
        <a:bodyPr/>
        <a:lstStyle/>
        <a:p>
          <a:r>
            <a:rPr lang="en-US" b="1" dirty="0"/>
            <a:t>Symptoms include slower mental processing, difficulty with complex tasks, and difficulty concentrating/learning new information</a:t>
          </a:r>
          <a:endParaRPr lang="en-US" dirty="0"/>
        </a:p>
      </dgm:t>
      <dgm:extLst>
        <a:ext uri="{E40237B7-FDA0-4F09-8148-C483321AD2D9}">
          <dgm14:cNvPr xmlns:dgm14="http://schemas.microsoft.com/office/drawing/2010/diagram" id="0" name="" descr="Symptoms include slower mental processing, difficulty with complex tasks, and difficulty concentrating/learning new information&#10;"/>
        </a:ext>
      </dgm:extLst>
    </dgm:pt>
    <dgm:pt modelId="{04D684F6-0390-4B40-BA8D-A546CC1F9C50}" type="parTrans" cxnId="{C416AF50-AE5A-4D64-AD27-9E545E21B8D1}">
      <dgm:prSet/>
      <dgm:spPr/>
      <dgm:t>
        <a:bodyPr/>
        <a:lstStyle/>
        <a:p>
          <a:endParaRPr lang="en-US"/>
        </a:p>
      </dgm:t>
    </dgm:pt>
    <dgm:pt modelId="{B52F251E-6780-4110-96A5-A451D3ACE128}" type="sibTrans" cxnId="{C416AF50-AE5A-4D64-AD27-9E545E21B8D1}">
      <dgm:prSet/>
      <dgm:spPr/>
      <dgm:t>
        <a:bodyPr/>
        <a:lstStyle/>
        <a:p>
          <a:endParaRPr lang="en-US"/>
        </a:p>
      </dgm:t>
    </dgm:pt>
    <dgm:pt modelId="{0D0AF574-43A9-49BA-BC35-1EDEDE7ED409}">
      <dgm:prSet/>
      <dgm:spPr/>
      <dgm:t>
        <a:bodyPr/>
        <a:lstStyle/>
        <a:p>
          <a:r>
            <a:rPr lang="en-US" b="1" dirty="0"/>
            <a:t>Antiretroviral therapies used to treat HIV have been found effective in reducing and preventing the onset of severe cognitive impairments although symptoms still occur in about 50% of patients</a:t>
          </a:r>
          <a:endParaRPr lang="en-US" dirty="0"/>
        </a:p>
      </dgm:t>
      <dgm:extLst>
        <a:ext uri="{E40237B7-FDA0-4F09-8148-C483321AD2D9}">
          <dgm14:cNvPr xmlns:dgm14="http://schemas.microsoft.com/office/drawing/2010/diagram" id="0" name="" descr="Antiretroviral therapies used to treat HIV have been found effective in reducing and preventing the onset of severe cognitive impairments although symptoms still occur in about 50% of patients&#10;"/>
        </a:ext>
      </dgm:extLst>
    </dgm:pt>
    <dgm:pt modelId="{48BB6EE5-EDE0-4C76-9148-773B47655084}" type="parTrans" cxnId="{A04C7690-A49B-4247-A0A0-32A0483DE48B}">
      <dgm:prSet/>
      <dgm:spPr/>
      <dgm:t>
        <a:bodyPr/>
        <a:lstStyle/>
        <a:p>
          <a:endParaRPr lang="en-US"/>
        </a:p>
      </dgm:t>
    </dgm:pt>
    <dgm:pt modelId="{2C2F74BE-FA93-4F3F-BA1E-B21681EA07E3}" type="sibTrans" cxnId="{A04C7690-A49B-4247-A0A0-32A0483DE48B}">
      <dgm:prSet/>
      <dgm:spPr/>
      <dgm:t>
        <a:bodyPr/>
        <a:lstStyle/>
        <a:p>
          <a:endParaRPr lang="en-US"/>
        </a:p>
      </dgm:t>
    </dgm:pt>
    <dgm:pt modelId="{69BA54D5-92A8-4FE6-A351-049438EAF9EC}" type="pres">
      <dgm:prSet presAssocID="{09EE52B8-7996-47AB-BB44-C46E4CF6F12C}" presName="linear" presStyleCnt="0">
        <dgm:presLayoutVars>
          <dgm:animLvl val="lvl"/>
          <dgm:resizeHandles val="exact"/>
        </dgm:presLayoutVars>
      </dgm:prSet>
      <dgm:spPr/>
    </dgm:pt>
    <dgm:pt modelId="{CCB140D9-859A-440F-A1B8-CE8889125D1B}" type="pres">
      <dgm:prSet presAssocID="{03659BD0-0317-4470-B4A6-5F7B62F1566E}" presName="parentText" presStyleLbl="node1" presStyleIdx="0" presStyleCnt="2">
        <dgm:presLayoutVars>
          <dgm:chMax val="0"/>
          <dgm:bulletEnabled val="1"/>
        </dgm:presLayoutVars>
      </dgm:prSet>
      <dgm:spPr/>
    </dgm:pt>
    <dgm:pt modelId="{808BF9F1-3681-4F1A-B6FE-8FFB7D84FBD0}" type="pres">
      <dgm:prSet presAssocID="{B52F251E-6780-4110-96A5-A451D3ACE128}" presName="spacer" presStyleCnt="0"/>
      <dgm:spPr/>
    </dgm:pt>
    <dgm:pt modelId="{B8EC484F-F3BE-42C9-8CDD-D68E2DF900CA}" type="pres">
      <dgm:prSet presAssocID="{0D0AF574-43A9-49BA-BC35-1EDEDE7ED409}" presName="parentText" presStyleLbl="node1" presStyleIdx="1" presStyleCnt="2">
        <dgm:presLayoutVars>
          <dgm:chMax val="0"/>
          <dgm:bulletEnabled val="1"/>
        </dgm:presLayoutVars>
      </dgm:prSet>
      <dgm:spPr/>
    </dgm:pt>
  </dgm:ptLst>
  <dgm:cxnLst>
    <dgm:cxn modelId="{960C3328-F15E-42A6-86F2-F650A26230F9}" type="presOf" srcId="{0D0AF574-43A9-49BA-BC35-1EDEDE7ED409}" destId="{B8EC484F-F3BE-42C9-8CDD-D68E2DF900CA}" srcOrd="0" destOrd="0" presId="urn:microsoft.com/office/officeart/2005/8/layout/vList2"/>
    <dgm:cxn modelId="{9C302045-4795-4A04-89C6-126CF2F1B85A}" type="presOf" srcId="{03659BD0-0317-4470-B4A6-5F7B62F1566E}" destId="{CCB140D9-859A-440F-A1B8-CE8889125D1B}" srcOrd="0" destOrd="0" presId="urn:microsoft.com/office/officeart/2005/8/layout/vList2"/>
    <dgm:cxn modelId="{2117454F-8E7E-4665-86A8-65CD11DDCD17}" type="presOf" srcId="{09EE52B8-7996-47AB-BB44-C46E4CF6F12C}" destId="{69BA54D5-92A8-4FE6-A351-049438EAF9EC}" srcOrd="0" destOrd="0" presId="urn:microsoft.com/office/officeart/2005/8/layout/vList2"/>
    <dgm:cxn modelId="{C416AF50-AE5A-4D64-AD27-9E545E21B8D1}" srcId="{09EE52B8-7996-47AB-BB44-C46E4CF6F12C}" destId="{03659BD0-0317-4470-B4A6-5F7B62F1566E}" srcOrd="0" destOrd="0" parTransId="{04D684F6-0390-4B40-BA8D-A546CC1F9C50}" sibTransId="{B52F251E-6780-4110-96A5-A451D3ACE128}"/>
    <dgm:cxn modelId="{A04C7690-A49B-4247-A0A0-32A0483DE48B}" srcId="{09EE52B8-7996-47AB-BB44-C46E4CF6F12C}" destId="{0D0AF574-43A9-49BA-BC35-1EDEDE7ED409}" srcOrd="1" destOrd="0" parTransId="{48BB6EE5-EDE0-4C76-9148-773B47655084}" sibTransId="{2C2F74BE-FA93-4F3F-BA1E-B21681EA07E3}"/>
    <dgm:cxn modelId="{097566D7-9CF4-48DA-BF61-D0C1CB63B26A}" type="presParOf" srcId="{69BA54D5-92A8-4FE6-A351-049438EAF9EC}" destId="{CCB140D9-859A-440F-A1B8-CE8889125D1B}" srcOrd="0" destOrd="0" presId="urn:microsoft.com/office/officeart/2005/8/layout/vList2"/>
    <dgm:cxn modelId="{A16ECA2A-6AB1-4AF1-8C71-078DAEA57323}" type="presParOf" srcId="{69BA54D5-92A8-4FE6-A351-049438EAF9EC}" destId="{808BF9F1-3681-4F1A-B6FE-8FFB7D84FBD0}" srcOrd="1" destOrd="0" presId="urn:microsoft.com/office/officeart/2005/8/layout/vList2"/>
    <dgm:cxn modelId="{0DFF497C-9190-4E37-A3A4-D93A4F1A43E8}" type="presParOf" srcId="{69BA54D5-92A8-4FE6-A351-049438EAF9EC}" destId="{B8EC484F-F3BE-42C9-8CDD-D68E2DF900C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97FBA4-2CFB-49EB-B436-E860A5D2B435}">
      <dsp:nvSpPr>
        <dsp:cNvPr id="0" name=""/>
        <dsp:cNvSpPr/>
      </dsp:nvSpPr>
      <dsp:spPr>
        <a:xfrm>
          <a:off x="0" y="88155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F621F6-8D01-457B-B472-A905CABDABDE}">
      <dsp:nvSpPr>
        <dsp:cNvPr id="0" name=""/>
        <dsp:cNvSpPr/>
      </dsp:nvSpPr>
      <dsp:spPr>
        <a:xfrm>
          <a:off x="328612" y="119373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Causes progressive declines in language or behavior due to the degeneration in the frontal and temporal lobes of the brain </a:t>
          </a:r>
        </a:p>
      </dsp:txBody>
      <dsp:txXfrm>
        <a:off x="383617" y="1248739"/>
        <a:ext cx="2847502" cy="1768010"/>
      </dsp:txXfrm>
    </dsp:sp>
    <dsp:sp modelId="{CA18C1D9-71AC-4A80-8EF3-2568A7F65E7B}">
      <dsp:nvSpPr>
        <dsp:cNvPr id="0" name=""/>
        <dsp:cNvSpPr/>
      </dsp:nvSpPr>
      <dsp:spPr>
        <a:xfrm>
          <a:off x="3614737" y="88155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F6D18-3643-4E8C-8028-8898EFD75A63}">
      <dsp:nvSpPr>
        <dsp:cNvPr id="0" name=""/>
        <dsp:cNvSpPr/>
      </dsp:nvSpPr>
      <dsp:spPr>
        <a:xfrm>
          <a:off x="3943350" y="119373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Symptoms include significant changes in behavior and/or language, apathy or disinhibition, loss of empathy and sympathy, compulsive behaviors </a:t>
          </a:r>
        </a:p>
      </dsp:txBody>
      <dsp:txXfrm>
        <a:off x="3998355" y="1248739"/>
        <a:ext cx="2847502" cy="1768010"/>
      </dsp:txXfrm>
    </dsp:sp>
    <dsp:sp modelId="{E0E04C00-6EB8-4892-964C-C999CE397ACA}">
      <dsp:nvSpPr>
        <dsp:cNvPr id="0" name=""/>
        <dsp:cNvSpPr/>
      </dsp:nvSpPr>
      <dsp:spPr>
        <a:xfrm>
          <a:off x="7229475" y="893158"/>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6BE1BB-9511-4375-8285-0AD883FF8E5C}">
      <dsp:nvSpPr>
        <dsp:cNvPr id="0" name=""/>
        <dsp:cNvSpPr/>
      </dsp:nvSpPr>
      <dsp:spPr>
        <a:xfrm>
          <a:off x="7558087" y="1205340"/>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t>Also includes a decline in executive functions (e.g., poor planning and organization, distractibility, and poor judgement) </a:t>
          </a:r>
        </a:p>
      </dsp:txBody>
      <dsp:txXfrm>
        <a:off x="7613092" y="1260345"/>
        <a:ext cx="2847502" cy="1768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06874-0E69-4F68-83F5-34709360B357}">
      <dsp:nvSpPr>
        <dsp:cNvPr id="0" name=""/>
        <dsp:cNvSpPr/>
      </dsp:nvSpPr>
      <dsp:spPr>
        <a:xfrm>
          <a:off x="0" y="0"/>
          <a:ext cx="3286125" cy="4252912"/>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1" kern="1200" dirty="0"/>
            <a:t>2</a:t>
          </a:r>
          <a:r>
            <a:rPr lang="en-US" sz="2600" b="1" kern="1200" baseline="30000" dirty="0"/>
            <a:t>nd</a:t>
          </a:r>
          <a:r>
            <a:rPr lang="en-US" sz="2600" b="1" kern="1200" dirty="0"/>
            <a:t> most common neurodegenerative disorder in the US (affects about 630,000 individuals) </a:t>
          </a:r>
        </a:p>
      </dsp:txBody>
      <dsp:txXfrm>
        <a:off x="0" y="1616106"/>
        <a:ext cx="3286125" cy="2551747"/>
      </dsp:txXfrm>
    </dsp:sp>
    <dsp:sp modelId="{3B29AEC1-EC1F-4FD1-8835-B5B9709979B6}">
      <dsp:nvSpPr>
        <dsp:cNvPr id="0" name=""/>
        <dsp:cNvSpPr/>
      </dsp:nvSpPr>
      <dsp:spPr>
        <a:xfrm>
          <a:off x="1005125" y="425291"/>
          <a:ext cx="1275873" cy="1275873"/>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472" tIns="12700" rIns="99472"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endParaRPr lang="en-US" sz="4800" kern="1200" dirty="0"/>
        </a:p>
      </dsp:txBody>
      <dsp:txXfrm>
        <a:off x="1191972" y="612138"/>
        <a:ext cx="902179" cy="902179"/>
      </dsp:txXfrm>
    </dsp:sp>
    <dsp:sp modelId="{4CB0681F-5788-49F2-94CA-FD60F4D65C83}">
      <dsp:nvSpPr>
        <dsp:cNvPr id="0" name=""/>
        <dsp:cNvSpPr/>
      </dsp:nvSpPr>
      <dsp:spPr>
        <a:xfrm>
          <a:off x="0" y="4252840"/>
          <a:ext cx="3286125"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62F9D-2C5F-45C9-B0EF-9BECF1E0A653}">
      <dsp:nvSpPr>
        <dsp:cNvPr id="0" name=""/>
        <dsp:cNvSpPr/>
      </dsp:nvSpPr>
      <dsp:spPr>
        <a:xfrm>
          <a:off x="3614737" y="0"/>
          <a:ext cx="3286125" cy="4252912"/>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1" kern="1200" dirty="0"/>
            <a:t>Symptoms include tremors, rigidity of the limbs and trunk, slowness in initiating movement, drooping posture, and impaired balance and coordination </a:t>
          </a:r>
        </a:p>
      </dsp:txBody>
      <dsp:txXfrm>
        <a:off x="3614737" y="1616106"/>
        <a:ext cx="3286125" cy="2551747"/>
      </dsp:txXfrm>
    </dsp:sp>
    <dsp:sp modelId="{02394047-5799-4F6E-ADBE-4BF315E0D992}">
      <dsp:nvSpPr>
        <dsp:cNvPr id="0" name=""/>
        <dsp:cNvSpPr/>
      </dsp:nvSpPr>
      <dsp:spPr>
        <a:xfrm>
          <a:off x="4619863" y="425291"/>
          <a:ext cx="1275873" cy="1275873"/>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472" tIns="12700" rIns="99472"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806710" y="612138"/>
        <a:ext cx="902179" cy="902179"/>
      </dsp:txXfrm>
    </dsp:sp>
    <dsp:sp modelId="{59DF5526-25B5-4913-A8C0-E74BF0FF6FCB}">
      <dsp:nvSpPr>
        <dsp:cNvPr id="0" name=""/>
        <dsp:cNvSpPr/>
      </dsp:nvSpPr>
      <dsp:spPr>
        <a:xfrm>
          <a:off x="3614737" y="4252840"/>
          <a:ext cx="3286125"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0F215A-1B9A-4A09-8A16-1CC0A69CF2D2}">
      <dsp:nvSpPr>
        <dsp:cNvPr id="0" name=""/>
        <dsp:cNvSpPr/>
      </dsp:nvSpPr>
      <dsp:spPr>
        <a:xfrm>
          <a:off x="7229475" y="0"/>
          <a:ext cx="3286125" cy="4252912"/>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6199" tIns="330200" rIns="256199" bIns="330200" numCol="1" spcCol="1270" anchor="t" anchorCtr="0">
          <a:noAutofit/>
        </a:bodyPr>
        <a:lstStyle/>
        <a:p>
          <a:pPr marL="0" lvl="0" indent="0" algn="l" defTabSz="1155700">
            <a:lnSpc>
              <a:spcPct val="90000"/>
            </a:lnSpc>
            <a:spcBef>
              <a:spcPct val="0"/>
            </a:spcBef>
            <a:spcAft>
              <a:spcPct val="35000"/>
            </a:spcAft>
            <a:buNone/>
          </a:pPr>
          <a:r>
            <a:rPr lang="en-US" sz="2600" b="1" kern="1200" dirty="0"/>
            <a:t>Motor symptoms occur about 1 year before the cognitive decline although there are individual differences </a:t>
          </a:r>
        </a:p>
      </dsp:txBody>
      <dsp:txXfrm>
        <a:off x="7229475" y="1616106"/>
        <a:ext cx="3286125" cy="2551747"/>
      </dsp:txXfrm>
    </dsp:sp>
    <dsp:sp modelId="{5DD9CD55-11C7-4A0B-94CA-3B03C1235756}">
      <dsp:nvSpPr>
        <dsp:cNvPr id="0" name=""/>
        <dsp:cNvSpPr/>
      </dsp:nvSpPr>
      <dsp:spPr>
        <a:xfrm>
          <a:off x="8234600" y="425291"/>
          <a:ext cx="1275873" cy="1275873"/>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472" tIns="12700" rIns="99472" bIns="12700" numCol="1" spcCol="1270" anchor="ctr" anchorCtr="0">
          <a:noAutofit/>
        </a:bodyPr>
        <a:lstStyle/>
        <a:p>
          <a:pPr marL="0" lvl="0" indent="0" algn="ctr" defTabSz="2133600">
            <a:lnSpc>
              <a:spcPct val="90000"/>
            </a:lnSpc>
            <a:spcBef>
              <a:spcPct val="0"/>
            </a:spcBef>
            <a:spcAft>
              <a:spcPct val="35000"/>
            </a:spcAft>
            <a:buNone/>
          </a:pPr>
          <a:r>
            <a:rPr lang="en-US" sz="4800" kern="1200" dirty="0"/>
            <a:t>3</a:t>
          </a:r>
        </a:p>
      </dsp:txBody>
      <dsp:txXfrm>
        <a:off x="8421447" y="612138"/>
        <a:ext cx="902179" cy="902179"/>
      </dsp:txXfrm>
    </dsp:sp>
    <dsp:sp modelId="{DC1BBBB3-D6A2-4587-9771-1AEC54151158}">
      <dsp:nvSpPr>
        <dsp:cNvPr id="0" name=""/>
        <dsp:cNvSpPr/>
      </dsp:nvSpPr>
      <dsp:spPr>
        <a:xfrm>
          <a:off x="7229475" y="4252840"/>
          <a:ext cx="3286125"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1ABE01-F4DB-462A-B2B0-526D164FB1AF}">
      <dsp:nvSpPr>
        <dsp:cNvPr id="0" name=""/>
        <dsp:cNvSpPr/>
      </dsp:nvSpPr>
      <dsp:spPr>
        <a:xfrm>
          <a:off x="1138979" y="598415"/>
          <a:ext cx="932563" cy="93256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1A92EF-4156-4EFB-B040-18FABE61443A}">
      <dsp:nvSpPr>
        <dsp:cNvPr id="0" name=""/>
        <dsp:cNvSpPr/>
      </dsp:nvSpPr>
      <dsp:spPr>
        <a:xfrm>
          <a:off x="569079"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b="1" kern="1200" dirty="0"/>
            <a:t>A rare, genetic disorder which involves involuntary movement, progressive dementia, and emotional instability </a:t>
          </a:r>
        </a:p>
      </dsp:txBody>
      <dsp:txXfrm>
        <a:off x="569079" y="1989496"/>
        <a:ext cx="2072362" cy="1665000"/>
      </dsp:txXfrm>
    </dsp:sp>
    <dsp:sp modelId="{D5A63511-209F-4567-88A8-4BD8F95F842E}">
      <dsp:nvSpPr>
        <dsp:cNvPr id="0" name=""/>
        <dsp:cNvSpPr/>
      </dsp:nvSpPr>
      <dsp:spPr>
        <a:xfrm>
          <a:off x="3574005" y="598415"/>
          <a:ext cx="932563" cy="93256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960E93-C2FB-48F4-9272-DC6F9F9FFB81}">
      <dsp:nvSpPr>
        <dsp:cNvPr id="0" name=""/>
        <dsp:cNvSpPr/>
      </dsp:nvSpPr>
      <dsp:spPr>
        <a:xfrm>
          <a:off x="3004105"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90000"/>
            </a:lnSpc>
            <a:spcBef>
              <a:spcPct val="0"/>
            </a:spcBef>
            <a:spcAft>
              <a:spcPct val="35000"/>
            </a:spcAft>
            <a:buNone/>
          </a:pPr>
          <a:r>
            <a:rPr lang="en-US" sz="2900" b="1" kern="1200" dirty="0"/>
            <a:t>Onset is often in middle adulthood </a:t>
          </a:r>
        </a:p>
      </dsp:txBody>
      <dsp:txXfrm>
        <a:off x="3004105" y="1989496"/>
        <a:ext cx="2072362" cy="1665000"/>
      </dsp:txXfrm>
    </dsp:sp>
    <dsp:sp modelId="{A464ACE7-8D9A-4D74-BAF3-E4E821F947A7}">
      <dsp:nvSpPr>
        <dsp:cNvPr id="0" name=""/>
        <dsp:cNvSpPr/>
      </dsp:nvSpPr>
      <dsp:spPr>
        <a:xfrm>
          <a:off x="6009031" y="598415"/>
          <a:ext cx="932563" cy="93256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049A60-3F0E-4298-B899-B3F26EB5DF73}">
      <dsp:nvSpPr>
        <dsp:cNvPr id="0" name=""/>
        <dsp:cNvSpPr/>
      </dsp:nvSpPr>
      <dsp:spPr>
        <a:xfrm>
          <a:off x="5439131"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90000"/>
            </a:lnSpc>
            <a:spcBef>
              <a:spcPct val="0"/>
            </a:spcBef>
            <a:spcAft>
              <a:spcPct val="35000"/>
            </a:spcAft>
            <a:buNone/>
          </a:pPr>
          <a:r>
            <a:rPr lang="en-US" sz="2900" b="1" kern="1200" dirty="0"/>
            <a:t>Symptoms include facial grimaces, difficulty speaking, and repetitive movements </a:t>
          </a:r>
        </a:p>
      </dsp:txBody>
      <dsp:txXfrm>
        <a:off x="5439131" y="1989496"/>
        <a:ext cx="2072362" cy="1665000"/>
      </dsp:txXfrm>
    </dsp:sp>
    <dsp:sp modelId="{5741D005-5131-44A7-A3BE-18A776CFCC84}">
      <dsp:nvSpPr>
        <dsp:cNvPr id="0" name=""/>
        <dsp:cNvSpPr/>
      </dsp:nvSpPr>
      <dsp:spPr>
        <a:xfrm>
          <a:off x="8444057" y="598415"/>
          <a:ext cx="932563" cy="93256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C248E6-0598-4008-9122-C5D699F671A1}">
      <dsp:nvSpPr>
        <dsp:cNvPr id="0" name=""/>
        <dsp:cNvSpPr/>
      </dsp:nvSpPr>
      <dsp:spPr>
        <a:xfrm>
          <a:off x="7874157" y="1989496"/>
          <a:ext cx="2072362" cy="1665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89050">
            <a:lnSpc>
              <a:spcPct val="90000"/>
            </a:lnSpc>
            <a:spcBef>
              <a:spcPct val="0"/>
            </a:spcBef>
            <a:spcAft>
              <a:spcPct val="35000"/>
            </a:spcAft>
            <a:buNone/>
          </a:pPr>
          <a:r>
            <a:rPr lang="en-US" sz="2900" b="1" kern="1200" dirty="0"/>
            <a:t>Death typically occurs 15-20 years post-onset of symptoms and there is no treatment</a:t>
          </a:r>
        </a:p>
      </dsp:txBody>
      <dsp:txXfrm>
        <a:off x="7874157" y="1989496"/>
        <a:ext cx="2072362" cy="1665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B140D9-859A-440F-A1B8-CE8889125D1B}">
      <dsp:nvSpPr>
        <dsp:cNvPr id="0" name=""/>
        <dsp:cNvSpPr/>
      </dsp:nvSpPr>
      <dsp:spPr>
        <a:xfrm>
          <a:off x="0" y="36024"/>
          <a:ext cx="6900512" cy="26773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1" kern="1200" dirty="0"/>
            <a:t>Symptoms include slower mental processing, difficulty with complex tasks, and difficulty concentrating/learning new information</a:t>
          </a:r>
          <a:endParaRPr lang="en-US" sz="3800" kern="1200" dirty="0"/>
        </a:p>
      </dsp:txBody>
      <dsp:txXfrm>
        <a:off x="130696" y="166720"/>
        <a:ext cx="6639120" cy="2415933"/>
      </dsp:txXfrm>
    </dsp:sp>
    <dsp:sp modelId="{B8EC484F-F3BE-42C9-8CDD-D68E2DF900CA}">
      <dsp:nvSpPr>
        <dsp:cNvPr id="0" name=""/>
        <dsp:cNvSpPr/>
      </dsp:nvSpPr>
      <dsp:spPr>
        <a:xfrm>
          <a:off x="0" y="2822790"/>
          <a:ext cx="6900512" cy="267732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1" kern="1200" dirty="0"/>
            <a:t>Antiretroviral therapies used to treat HIV have been found effective in reducing and preventing the onset of severe cognitive impairments although symptoms still occur in about 50% of patients</a:t>
          </a:r>
          <a:endParaRPr lang="en-US" sz="3800" kern="1200" dirty="0"/>
        </a:p>
      </dsp:txBody>
      <dsp:txXfrm>
        <a:off x="130696" y="2953486"/>
        <a:ext cx="6639120" cy="24159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7:54:12.514"/>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8:11:01.398"/>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8:13:59.821"/>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4-01T18:14:20.975"/>
    </inkml:context>
    <inkml:brush xml:id="br0">
      <inkml:brushProperty name="width" value="0.1" units="cm"/>
      <inkml:brushProperty name="height" value="0.1" units="cm"/>
      <inkml:brushProperty name="color" value="#FFFFFF"/>
    </inkml:brush>
  </inkml:definitions>
  <inkml:trace contextRef="#ctx0" brushRef="#br0">1 0 128,'0'6'0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B3790-4273-46F6-AE38-AC2CB887CA1D}"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A5E6D5-6D32-4FD4-AA49-6CB32F96443A}" type="slidenum">
              <a:rPr lang="en-US" smtClean="0"/>
              <a:t>‹#›</a:t>
            </a:fld>
            <a:endParaRPr lang="en-US"/>
          </a:p>
        </p:txBody>
      </p:sp>
    </p:spTree>
    <p:extLst>
      <p:ext uri="{BB962C8B-B14F-4D97-AF65-F5344CB8AC3E}">
        <p14:creationId xmlns:p14="http://schemas.microsoft.com/office/powerpoint/2010/main" val="2689003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Neurocognitive Disorders often result from disease processes or medical conditions</a:t>
            </a:r>
          </a:p>
        </p:txBody>
      </p:sp>
      <p:sp>
        <p:nvSpPr>
          <p:cNvPr id="4" name="Slide Number Placeholder 3"/>
          <p:cNvSpPr>
            <a:spLocks noGrp="1"/>
          </p:cNvSpPr>
          <p:nvPr>
            <p:ph type="sldNum" sz="quarter" idx="5"/>
          </p:nvPr>
        </p:nvSpPr>
        <p:spPr/>
        <p:txBody>
          <a:bodyPr/>
          <a:lstStyle/>
          <a:p>
            <a:fld id="{F2A5E6D5-6D32-4FD4-AA49-6CB32F96443A}" type="slidenum">
              <a:rPr lang="en-US" smtClean="0"/>
              <a:t>1</a:t>
            </a:fld>
            <a:endParaRPr lang="en-US"/>
          </a:p>
        </p:txBody>
      </p:sp>
    </p:spTree>
    <p:extLst>
      <p:ext uri="{BB962C8B-B14F-4D97-AF65-F5344CB8AC3E}">
        <p14:creationId xmlns:p14="http://schemas.microsoft.com/office/powerpoint/2010/main" val="3979756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26</a:t>
            </a:fld>
            <a:endParaRPr lang="en-US"/>
          </a:p>
        </p:txBody>
      </p:sp>
    </p:spTree>
    <p:extLst>
      <p:ext uri="{BB962C8B-B14F-4D97-AF65-F5344CB8AC3E}">
        <p14:creationId xmlns:p14="http://schemas.microsoft.com/office/powerpoint/2010/main" val="3637563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listed under mild neurocognitive disorders, TBIs can fall under major neurocognitive disorders, too</a:t>
            </a:r>
          </a:p>
        </p:txBody>
      </p:sp>
      <p:sp>
        <p:nvSpPr>
          <p:cNvPr id="4" name="Slide Number Placeholder 3"/>
          <p:cNvSpPr>
            <a:spLocks noGrp="1"/>
          </p:cNvSpPr>
          <p:nvPr>
            <p:ph type="sldNum" sz="quarter" idx="5"/>
          </p:nvPr>
        </p:nvSpPr>
        <p:spPr/>
        <p:txBody>
          <a:bodyPr/>
          <a:lstStyle/>
          <a:p>
            <a:fld id="{F2A5E6D5-6D32-4FD4-AA49-6CB32F96443A}" type="slidenum">
              <a:rPr lang="en-US" smtClean="0"/>
              <a:t>11</a:t>
            </a:fld>
            <a:endParaRPr lang="en-US"/>
          </a:p>
        </p:txBody>
      </p:sp>
    </p:spTree>
    <p:extLst>
      <p:ext uri="{BB962C8B-B14F-4D97-AF65-F5344CB8AC3E}">
        <p14:creationId xmlns:p14="http://schemas.microsoft.com/office/powerpoint/2010/main" val="3442782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Primary symptom is the gradual progression of impairment in cognition</a:t>
            </a:r>
          </a:p>
          <a:p>
            <a:r>
              <a:rPr lang="en-US" dirty="0"/>
              <a:t>Can be tested via genetic testing or through clear evidence of cognitive decline over time by repeated, standardized evaluations </a:t>
            </a:r>
          </a:p>
          <a:p>
            <a:r>
              <a:rPr lang="en-US" dirty="0"/>
              <a:t>Irreversible decline</a:t>
            </a:r>
          </a:p>
          <a:p>
            <a:r>
              <a:rPr lang="en-US" dirty="0"/>
              <a:t>Remember that acetylcholine is crucial to memory formation </a:t>
            </a:r>
          </a:p>
        </p:txBody>
      </p:sp>
      <p:sp>
        <p:nvSpPr>
          <p:cNvPr id="4" name="Slide Number Placeholder 3"/>
          <p:cNvSpPr>
            <a:spLocks noGrp="1"/>
          </p:cNvSpPr>
          <p:nvPr>
            <p:ph type="sldNum" sz="quarter" idx="5"/>
          </p:nvPr>
        </p:nvSpPr>
        <p:spPr/>
        <p:txBody>
          <a:bodyPr/>
          <a:lstStyle/>
          <a:p>
            <a:fld id="{F2A5E6D5-6D32-4FD4-AA49-6CB32F96443A}" type="slidenum">
              <a:rPr lang="en-US" smtClean="0"/>
              <a:t>14</a:t>
            </a:fld>
            <a:endParaRPr lang="en-US"/>
          </a:p>
        </p:txBody>
      </p:sp>
    </p:spTree>
    <p:extLst>
      <p:ext uri="{BB962C8B-B14F-4D97-AF65-F5344CB8AC3E}">
        <p14:creationId xmlns:p14="http://schemas.microsoft.com/office/powerpoint/2010/main" val="17973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CTE is most seen in athletes and military personnel and can feature (along with the symptoms above) depression and poor impulse control and an increased risk of developing dementia</a:t>
            </a:r>
          </a:p>
        </p:txBody>
      </p:sp>
      <p:sp>
        <p:nvSpPr>
          <p:cNvPr id="4" name="Slide Number Placeholder 3"/>
          <p:cNvSpPr>
            <a:spLocks noGrp="1"/>
          </p:cNvSpPr>
          <p:nvPr>
            <p:ph type="sldNum" sz="quarter" idx="5"/>
          </p:nvPr>
        </p:nvSpPr>
        <p:spPr/>
        <p:txBody>
          <a:bodyPr/>
          <a:lstStyle/>
          <a:p>
            <a:fld id="{F2A5E6D5-6D32-4FD4-AA49-6CB32F96443A}" type="slidenum">
              <a:rPr lang="en-US" smtClean="0"/>
              <a:t>15</a:t>
            </a:fld>
            <a:endParaRPr lang="en-US"/>
          </a:p>
        </p:txBody>
      </p:sp>
    </p:spTree>
    <p:extLst>
      <p:ext uri="{BB962C8B-B14F-4D97-AF65-F5344CB8AC3E}">
        <p14:creationId xmlns:p14="http://schemas.microsoft.com/office/powerpoint/2010/main" val="116906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16</a:t>
            </a:fld>
            <a:endParaRPr lang="en-US"/>
          </a:p>
        </p:txBody>
      </p:sp>
    </p:spTree>
    <p:extLst>
      <p:ext uri="{BB962C8B-B14F-4D97-AF65-F5344CB8AC3E}">
        <p14:creationId xmlns:p14="http://schemas.microsoft.com/office/powerpoint/2010/main" val="171489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17</a:t>
            </a:fld>
            <a:endParaRPr lang="en-US"/>
          </a:p>
        </p:txBody>
      </p:sp>
    </p:spTree>
    <p:extLst>
      <p:ext uri="{BB962C8B-B14F-4D97-AF65-F5344CB8AC3E}">
        <p14:creationId xmlns:p14="http://schemas.microsoft.com/office/powerpoint/2010/main" val="233753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20</a:t>
            </a:fld>
            <a:endParaRPr lang="en-US"/>
          </a:p>
        </p:txBody>
      </p:sp>
    </p:spTree>
    <p:extLst>
      <p:ext uri="{BB962C8B-B14F-4D97-AF65-F5344CB8AC3E}">
        <p14:creationId xmlns:p14="http://schemas.microsoft.com/office/powerpoint/2010/main" val="1737074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Mostly try to treat the symptoms</a:t>
            </a:r>
          </a:p>
        </p:txBody>
      </p:sp>
      <p:sp>
        <p:nvSpPr>
          <p:cNvPr id="4" name="Slide Number Placeholder 3"/>
          <p:cNvSpPr>
            <a:spLocks noGrp="1"/>
          </p:cNvSpPr>
          <p:nvPr>
            <p:ph type="sldNum" sz="quarter" idx="5"/>
          </p:nvPr>
        </p:nvSpPr>
        <p:spPr/>
        <p:txBody>
          <a:bodyPr/>
          <a:lstStyle/>
          <a:p>
            <a:fld id="{F2A5E6D5-6D32-4FD4-AA49-6CB32F96443A}" type="slidenum">
              <a:rPr lang="en-US" smtClean="0"/>
              <a:t>23</a:t>
            </a:fld>
            <a:endParaRPr lang="en-US"/>
          </a:p>
        </p:txBody>
      </p:sp>
    </p:spTree>
    <p:extLst>
      <p:ext uri="{BB962C8B-B14F-4D97-AF65-F5344CB8AC3E}">
        <p14:creationId xmlns:p14="http://schemas.microsoft.com/office/powerpoint/2010/main" val="642273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2A5E6D5-6D32-4FD4-AA49-6CB32F96443A}" type="slidenum">
              <a:rPr lang="en-US" smtClean="0"/>
              <a:t>24</a:t>
            </a:fld>
            <a:endParaRPr lang="en-US"/>
          </a:p>
        </p:txBody>
      </p:sp>
    </p:spTree>
    <p:extLst>
      <p:ext uri="{BB962C8B-B14F-4D97-AF65-F5344CB8AC3E}">
        <p14:creationId xmlns:p14="http://schemas.microsoft.com/office/powerpoint/2010/main" val="623978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6070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4912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0319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16498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8811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9845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54106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10627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7738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45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4/1/2020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832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4/1/2020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315820924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3.xml"/><Relationship Id="rId1" Type="http://schemas.openxmlformats.org/officeDocument/2006/relationships/slideLayout" Target="../slideLayouts/slideLayout2.xml"/><Relationship Id="rId5" Type="http://schemas.openxmlformats.org/officeDocument/2006/relationships/image" Target="../media/image16.sv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D95508B-8322-4C25-BE01-92B48BE7D091}"/>
              </a:ext>
              <a:ext uri="{C183D7F6-B498-43B3-948B-1728B52AA6E4}">
                <adec:decorative xmlns:adec="http://schemas.microsoft.com/office/drawing/2017/decorative" val="1"/>
              </a:ext>
            </a:extLst>
          </p:cNvPr>
          <p:cNvPicPr>
            <a:picLocks noChangeAspect="1"/>
          </p:cNvPicPr>
          <p:nvPr/>
        </p:nvPicPr>
        <p:blipFill rotWithShape="1">
          <a:blip r:embed="rId3">
            <a:alphaModFix/>
          </a:blip>
          <a:srcRect r="-1" b="15708"/>
          <a:stretch/>
        </p:blipFill>
        <p:spPr>
          <a:xfrm>
            <a:off x="20" y="10"/>
            <a:ext cx="12188930" cy="6857990"/>
          </a:xfrm>
          <a:prstGeom prst="rect">
            <a:avLst/>
          </a:prstGeom>
        </p:spPr>
      </p:pic>
      <p:sp>
        <p:nvSpPr>
          <p:cNvPr id="29" name="Rectangle 28">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4B1701-20DA-4B4D-B5DE-9150DF8D4EDE}"/>
              </a:ext>
            </a:extLst>
          </p:cNvPr>
          <p:cNvSpPr>
            <a:spLocks noGrp="1"/>
          </p:cNvSpPr>
          <p:nvPr>
            <p:ph type="ctrTitle"/>
          </p:nvPr>
        </p:nvSpPr>
        <p:spPr>
          <a:xfrm>
            <a:off x="1524000" y="1122363"/>
            <a:ext cx="9144000" cy="3063240"/>
          </a:xfrm>
        </p:spPr>
        <p:txBody>
          <a:bodyPr>
            <a:normAutofit/>
          </a:bodyPr>
          <a:lstStyle/>
          <a:p>
            <a:pPr algn="ctr">
              <a:lnSpc>
                <a:spcPct val="90000"/>
              </a:lnSpc>
            </a:pPr>
            <a:r>
              <a:rPr lang="en-US" sz="10000">
                <a:solidFill>
                  <a:schemeClr val="bg1"/>
                </a:solidFill>
              </a:rPr>
              <a:t>Neurocognitive Disorders</a:t>
            </a:r>
          </a:p>
        </p:txBody>
      </p:sp>
      <p:sp>
        <p:nvSpPr>
          <p:cNvPr id="3" name="Subtitle 2">
            <a:extLst>
              <a:ext uri="{FF2B5EF4-FFF2-40B4-BE49-F238E27FC236}">
                <a16:creationId xmlns:a16="http://schemas.microsoft.com/office/drawing/2014/main" id="{38E352F2-272A-45B0-9A21-A3C3B715AEB6}"/>
              </a:ext>
            </a:extLst>
          </p:cNvPr>
          <p:cNvSpPr>
            <a:spLocks noGrp="1"/>
          </p:cNvSpPr>
          <p:nvPr>
            <p:ph type="subTitle" idx="1"/>
          </p:nvPr>
        </p:nvSpPr>
        <p:spPr>
          <a:xfrm>
            <a:off x="1527048" y="4599432"/>
            <a:ext cx="9144000" cy="1536192"/>
          </a:xfrm>
        </p:spPr>
        <p:txBody>
          <a:bodyPr>
            <a:normAutofit/>
          </a:bodyPr>
          <a:lstStyle/>
          <a:p>
            <a:pPr algn="ctr">
              <a:lnSpc>
                <a:spcPct val="100000"/>
              </a:lnSpc>
            </a:pPr>
            <a:r>
              <a:rPr lang="en-US" sz="2500" b="1" dirty="0">
                <a:solidFill>
                  <a:schemeClr val="bg1"/>
                </a:solidFill>
              </a:rPr>
              <a:t>Module 14</a:t>
            </a:r>
          </a:p>
          <a:p>
            <a:pPr algn="ctr">
              <a:lnSpc>
                <a:spcPct val="100000"/>
              </a:lnSpc>
            </a:pPr>
            <a:r>
              <a:rPr lang="en-US" sz="2500" b="1" dirty="0">
                <a:solidFill>
                  <a:schemeClr val="bg1"/>
                </a:solidFill>
              </a:rPr>
              <a:t>Presentation by Madeleine Stewart</a:t>
            </a:r>
          </a:p>
          <a:p>
            <a:pPr algn="ctr">
              <a:lnSpc>
                <a:spcPct val="100000"/>
              </a:lnSpc>
            </a:pPr>
            <a:r>
              <a:rPr lang="en-US" sz="2500" b="1" dirty="0">
                <a:solidFill>
                  <a:schemeClr val="bg1"/>
                </a:solidFill>
              </a:rPr>
              <a:t>Professor: ________________</a:t>
            </a:r>
          </a:p>
        </p:txBody>
      </p:sp>
      <p:sp>
        <p:nvSpPr>
          <p:cNvPr id="31"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560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77F0A2D-24FB-4E88-9349-78A3DEB2E75D}"/>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Clinical Presentation</a:t>
            </a:r>
          </a:p>
        </p:txBody>
      </p:sp>
      <p:sp>
        <p:nvSpPr>
          <p:cNvPr id="3" name="Content Placeholder 2">
            <a:extLst>
              <a:ext uri="{FF2B5EF4-FFF2-40B4-BE49-F238E27FC236}">
                <a16:creationId xmlns:a16="http://schemas.microsoft.com/office/drawing/2014/main" id="{54158E8A-15C4-4063-96EC-8A6785297DF1}"/>
              </a:ext>
            </a:extLst>
          </p:cNvPr>
          <p:cNvSpPr>
            <a:spLocks noGrp="1"/>
          </p:cNvSpPr>
          <p:nvPr>
            <p:ph idx="1"/>
          </p:nvPr>
        </p:nvSpPr>
        <p:spPr>
          <a:xfrm>
            <a:off x="838200" y="2586789"/>
            <a:ext cx="10515600" cy="3590174"/>
          </a:xfrm>
        </p:spPr>
        <p:txBody>
          <a:bodyPr>
            <a:normAutofit/>
          </a:bodyPr>
          <a:lstStyle/>
          <a:p>
            <a:r>
              <a:rPr lang="en-US" b="1" dirty="0"/>
              <a:t>Individuals demonstrate a modest decline in cognition</a:t>
            </a:r>
          </a:p>
          <a:p>
            <a:r>
              <a:rPr lang="en-US" b="1" dirty="0"/>
              <a:t>Do not have trouble independently engaging in daily activities although they may require extra assistance or extra time </a:t>
            </a:r>
          </a:p>
          <a:p>
            <a:r>
              <a:rPr lang="en-US" b="1" dirty="0"/>
              <a:t>Patients can recover from major neurocognitive disorders and be diagnosed with a mild neurocognitive disorder </a:t>
            </a:r>
          </a:p>
          <a:p>
            <a:pPr lvl="1"/>
            <a:r>
              <a:rPr lang="en-US" b="1" dirty="0"/>
              <a:t>In other words, they may have a sequential relationship</a:t>
            </a:r>
          </a:p>
        </p:txBody>
      </p:sp>
    </p:spTree>
    <p:extLst>
      <p:ext uri="{BB962C8B-B14F-4D97-AF65-F5344CB8AC3E}">
        <p14:creationId xmlns:p14="http://schemas.microsoft.com/office/powerpoint/2010/main" val="3644849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27D1F5B-DA40-496C-A49F-4A0976212029}"/>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Epidemiology</a:t>
            </a:r>
          </a:p>
        </p:txBody>
      </p:sp>
      <p:sp>
        <p:nvSpPr>
          <p:cNvPr id="3" name="Content Placeholder 2">
            <a:extLst>
              <a:ext uri="{FF2B5EF4-FFF2-40B4-BE49-F238E27FC236}">
                <a16:creationId xmlns:a16="http://schemas.microsoft.com/office/drawing/2014/main" id="{C0945121-2A61-4A0A-9EAC-54F59584073B}"/>
              </a:ext>
            </a:extLst>
          </p:cNvPr>
          <p:cNvSpPr>
            <a:spLocks noGrp="1"/>
          </p:cNvSpPr>
          <p:nvPr>
            <p:ph idx="1"/>
          </p:nvPr>
        </p:nvSpPr>
        <p:spPr>
          <a:xfrm>
            <a:off x="838200" y="2586789"/>
            <a:ext cx="10515600" cy="3590174"/>
          </a:xfrm>
        </p:spPr>
        <p:txBody>
          <a:bodyPr>
            <a:normAutofit/>
          </a:bodyPr>
          <a:lstStyle/>
          <a:p>
            <a:r>
              <a:rPr lang="en-US" b="1" dirty="0"/>
              <a:t>About 1.7 million Traumatic Brain Injuries (TBIs) happen each year in the US, 59% of which occur in males </a:t>
            </a:r>
          </a:p>
          <a:p>
            <a:pPr lvl="1"/>
            <a:r>
              <a:rPr lang="en-US" b="1" dirty="0"/>
              <a:t>Most commonly include falls, car accidents, and accidental head strikes </a:t>
            </a:r>
          </a:p>
          <a:p>
            <a:pPr lvl="1"/>
            <a:r>
              <a:rPr lang="en-US" b="1" dirty="0"/>
              <a:t>Increase in TBIs in the military due to recent wars in Middle East</a:t>
            </a:r>
          </a:p>
        </p:txBody>
      </p:sp>
    </p:spTree>
    <p:extLst>
      <p:ext uri="{BB962C8B-B14F-4D97-AF65-F5344CB8AC3E}">
        <p14:creationId xmlns:p14="http://schemas.microsoft.com/office/powerpoint/2010/main" val="1735725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51">
            <a:extLst>
              <a:ext uri="{FF2B5EF4-FFF2-40B4-BE49-F238E27FC236}">
                <a16:creationId xmlns:a16="http://schemas.microsoft.com/office/drawing/2014/main" id="{5E0D0E5A-6E97-46A9-AF74-EAEA1E044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9417" y="6756322"/>
            <a:ext cx="5657849" cy="101678"/>
          </a:xfrm>
          <a:custGeom>
            <a:avLst/>
            <a:gdLst>
              <a:gd name="connsiteX0" fmla="*/ 0 w 2374107"/>
              <a:gd name="connsiteY0" fmla="*/ 0 h 45719"/>
              <a:gd name="connsiteX1" fmla="*/ 2374107 w 2374107"/>
              <a:gd name="connsiteY1" fmla="*/ 0 h 45719"/>
              <a:gd name="connsiteX2" fmla="*/ 2374107 w 2374107"/>
              <a:gd name="connsiteY2" fmla="*/ 45719 h 45719"/>
              <a:gd name="connsiteX3" fmla="*/ 0 w 2374107"/>
              <a:gd name="connsiteY3" fmla="*/ 45719 h 45719"/>
              <a:gd name="connsiteX4" fmla="*/ 0 w 2374107"/>
              <a:gd name="connsiteY4" fmla="*/ 0 h 45719"/>
              <a:gd name="connsiteX0" fmla="*/ 0 w 2430067"/>
              <a:gd name="connsiteY0" fmla="*/ 0 h 64769"/>
              <a:gd name="connsiteX1" fmla="*/ 2430067 w 2430067"/>
              <a:gd name="connsiteY1" fmla="*/ 19050 h 64769"/>
              <a:gd name="connsiteX2" fmla="*/ 2430067 w 2430067"/>
              <a:gd name="connsiteY2" fmla="*/ 64769 h 64769"/>
              <a:gd name="connsiteX3" fmla="*/ 55960 w 2430067"/>
              <a:gd name="connsiteY3" fmla="*/ 64769 h 64769"/>
              <a:gd name="connsiteX4" fmla="*/ 0 w 2430067"/>
              <a:gd name="connsiteY4" fmla="*/ 0 h 64769"/>
              <a:gd name="connsiteX0" fmla="*/ 0 w 2431088"/>
              <a:gd name="connsiteY0" fmla="*/ 0 h 94534"/>
              <a:gd name="connsiteX1" fmla="*/ 2431088 w 2431088"/>
              <a:gd name="connsiteY1" fmla="*/ 48815 h 94534"/>
              <a:gd name="connsiteX2" fmla="*/ 2431088 w 2431088"/>
              <a:gd name="connsiteY2" fmla="*/ 94534 h 94534"/>
              <a:gd name="connsiteX3" fmla="*/ 56981 w 2431088"/>
              <a:gd name="connsiteY3" fmla="*/ 94534 h 94534"/>
              <a:gd name="connsiteX4" fmla="*/ 0 w 2431088"/>
              <a:gd name="connsiteY4" fmla="*/ 0 h 94534"/>
              <a:gd name="connsiteX0" fmla="*/ 0 w 2425473"/>
              <a:gd name="connsiteY0" fmla="*/ 0 h 101678"/>
              <a:gd name="connsiteX1" fmla="*/ 2425473 w 2425473"/>
              <a:gd name="connsiteY1" fmla="*/ 55959 h 101678"/>
              <a:gd name="connsiteX2" fmla="*/ 2425473 w 2425473"/>
              <a:gd name="connsiteY2" fmla="*/ 101678 h 101678"/>
              <a:gd name="connsiteX3" fmla="*/ 51366 w 2425473"/>
              <a:gd name="connsiteY3" fmla="*/ 101678 h 101678"/>
              <a:gd name="connsiteX4" fmla="*/ 0 w 2425473"/>
              <a:gd name="connsiteY4" fmla="*/ 0 h 101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473" h="101678">
                <a:moveTo>
                  <a:pt x="0" y="0"/>
                </a:moveTo>
                <a:lnTo>
                  <a:pt x="2425473" y="55959"/>
                </a:lnTo>
                <a:lnTo>
                  <a:pt x="2425473" y="101678"/>
                </a:lnTo>
                <a:lnTo>
                  <a:pt x="51366" y="10167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52">
            <a:extLst>
              <a:ext uri="{FF2B5EF4-FFF2-40B4-BE49-F238E27FC236}">
                <a16:creationId xmlns:a16="http://schemas.microsoft.com/office/drawing/2014/main" id="{E197A7FD-CD8D-4609-AE35-64C89063E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8697" y="6809135"/>
            <a:ext cx="160496" cy="48864"/>
          </a:xfrm>
          <a:custGeom>
            <a:avLst/>
            <a:gdLst>
              <a:gd name="connsiteX0" fmla="*/ 0 w 91440"/>
              <a:gd name="connsiteY0" fmla="*/ 0 h 27432"/>
              <a:gd name="connsiteX1" fmla="*/ 91440 w 91440"/>
              <a:gd name="connsiteY1" fmla="*/ 0 h 27432"/>
              <a:gd name="connsiteX2" fmla="*/ 91440 w 91440"/>
              <a:gd name="connsiteY2" fmla="*/ 27432 h 27432"/>
              <a:gd name="connsiteX3" fmla="*/ 0 w 91440"/>
              <a:gd name="connsiteY3" fmla="*/ 27432 h 27432"/>
              <a:gd name="connsiteX4" fmla="*/ 0 w 91440"/>
              <a:gd name="connsiteY4" fmla="*/ 0 h 27432"/>
              <a:gd name="connsiteX0" fmla="*/ 0 w 128350"/>
              <a:gd name="connsiteY0" fmla="*/ 0 h 36957"/>
              <a:gd name="connsiteX1" fmla="*/ 128350 w 128350"/>
              <a:gd name="connsiteY1" fmla="*/ 9525 h 36957"/>
              <a:gd name="connsiteX2" fmla="*/ 128350 w 128350"/>
              <a:gd name="connsiteY2" fmla="*/ 36957 h 36957"/>
              <a:gd name="connsiteX3" fmla="*/ 36910 w 128350"/>
              <a:gd name="connsiteY3" fmla="*/ 36957 h 36957"/>
              <a:gd name="connsiteX4" fmla="*/ 0 w 128350"/>
              <a:gd name="connsiteY4" fmla="*/ 0 h 36957"/>
              <a:gd name="connsiteX0" fmla="*/ 0 w 128350"/>
              <a:gd name="connsiteY0" fmla="*/ 0 h 36957"/>
              <a:gd name="connsiteX1" fmla="*/ 83106 w 128350"/>
              <a:gd name="connsiteY1" fmla="*/ 11906 h 36957"/>
              <a:gd name="connsiteX2" fmla="*/ 128350 w 128350"/>
              <a:gd name="connsiteY2" fmla="*/ 36957 h 36957"/>
              <a:gd name="connsiteX3" fmla="*/ 36910 w 128350"/>
              <a:gd name="connsiteY3" fmla="*/ 36957 h 36957"/>
              <a:gd name="connsiteX4" fmla="*/ 0 w 128350"/>
              <a:gd name="connsiteY4" fmla="*/ 0 h 36957"/>
              <a:gd name="connsiteX0" fmla="*/ 0 w 162878"/>
              <a:gd name="connsiteY0" fmla="*/ 0 h 44101"/>
              <a:gd name="connsiteX1" fmla="*/ 117634 w 162878"/>
              <a:gd name="connsiteY1" fmla="*/ 19050 h 44101"/>
              <a:gd name="connsiteX2" fmla="*/ 162878 w 162878"/>
              <a:gd name="connsiteY2" fmla="*/ 44101 h 44101"/>
              <a:gd name="connsiteX3" fmla="*/ 71438 w 162878"/>
              <a:gd name="connsiteY3" fmla="*/ 44101 h 44101"/>
              <a:gd name="connsiteX4" fmla="*/ 0 w 162878"/>
              <a:gd name="connsiteY4" fmla="*/ 0 h 44101"/>
              <a:gd name="connsiteX0" fmla="*/ 0 w 160496"/>
              <a:gd name="connsiteY0" fmla="*/ 0 h 48864"/>
              <a:gd name="connsiteX1" fmla="*/ 115252 w 160496"/>
              <a:gd name="connsiteY1" fmla="*/ 23813 h 48864"/>
              <a:gd name="connsiteX2" fmla="*/ 160496 w 160496"/>
              <a:gd name="connsiteY2" fmla="*/ 48864 h 48864"/>
              <a:gd name="connsiteX3" fmla="*/ 69056 w 160496"/>
              <a:gd name="connsiteY3" fmla="*/ 48864 h 48864"/>
              <a:gd name="connsiteX4" fmla="*/ 0 w 160496"/>
              <a:gd name="connsiteY4" fmla="*/ 0 h 48864"/>
              <a:gd name="connsiteX0" fmla="*/ 0 w 160496"/>
              <a:gd name="connsiteY0" fmla="*/ 0 h 48864"/>
              <a:gd name="connsiteX1" fmla="*/ 115252 w 160496"/>
              <a:gd name="connsiteY1" fmla="*/ 23813 h 48864"/>
              <a:gd name="connsiteX2" fmla="*/ 160496 w 160496"/>
              <a:gd name="connsiteY2" fmla="*/ 48864 h 48864"/>
              <a:gd name="connsiteX3" fmla="*/ 61912 w 160496"/>
              <a:gd name="connsiteY3" fmla="*/ 48864 h 48864"/>
              <a:gd name="connsiteX4" fmla="*/ 0 w 160496"/>
              <a:gd name="connsiteY4" fmla="*/ 0 h 48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496" h="48864">
                <a:moveTo>
                  <a:pt x="0" y="0"/>
                </a:moveTo>
                <a:lnTo>
                  <a:pt x="115252" y="23813"/>
                </a:lnTo>
                <a:lnTo>
                  <a:pt x="160496" y="48864"/>
                </a:lnTo>
                <a:lnTo>
                  <a:pt x="61912" y="488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rgbClr val="56A8E7"/>
          </a:solidFill>
          <a:ln w="9525"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4C1EA7A-E9FC-4BA7-8C8A-C59EBEAF0C25}"/>
              </a:ext>
            </a:extLst>
          </p:cNvPr>
          <p:cNvSpPr>
            <a:spLocks noGrp="1"/>
          </p:cNvSpPr>
          <p:nvPr>
            <p:ph type="title"/>
          </p:nvPr>
        </p:nvSpPr>
        <p:spPr>
          <a:xfrm>
            <a:off x="2558716" y="955309"/>
            <a:ext cx="7074568" cy="2898975"/>
          </a:xfrm>
        </p:spPr>
        <p:txBody>
          <a:bodyPr vert="horz" lIns="91440" tIns="45720" rIns="91440" bIns="45720" rtlCol="0" anchor="b">
            <a:normAutofit/>
          </a:bodyPr>
          <a:lstStyle/>
          <a:p>
            <a:r>
              <a:rPr lang="en-US" sz="8800">
                <a:solidFill>
                  <a:schemeClr val="bg1"/>
                </a:solidFill>
              </a:rPr>
              <a:t>Subtypes</a:t>
            </a:r>
          </a:p>
        </p:txBody>
      </p:sp>
      <p:sp>
        <p:nvSpPr>
          <p:cNvPr id="17" name="Rectangle 6">
            <a:extLst>
              <a:ext uri="{FF2B5EF4-FFF2-40B4-BE49-F238E27FC236}">
                <a16:creationId xmlns:a16="http://schemas.microsoft.com/office/drawing/2014/main" id="{C0B64B74-19BE-47D9-8BB8-7081BF0E0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897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 name="Rectangle 9">
            <a:extLst>
              <a:ext uri="{FF2B5EF4-FFF2-40B4-BE49-F238E27FC236}">
                <a16:creationId xmlns:a16="http://schemas.microsoft.com/office/drawing/2014/main" id="{F12E7CC5-C78B-4EBD-9565-3FA00FAA6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A4529A5-F675-429F-8044-01372BB134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rgbClr val="56A8E7"/>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71F6D73-135D-445A-B3C1-DD6E5EEEFC0D}"/>
              </a:ext>
            </a:extLst>
          </p:cNvPr>
          <p:cNvSpPr>
            <a:spLocks noGrp="1"/>
          </p:cNvSpPr>
          <p:nvPr>
            <p:ph type="title"/>
          </p:nvPr>
        </p:nvSpPr>
        <p:spPr>
          <a:xfrm>
            <a:off x="648037" y="1298448"/>
            <a:ext cx="5895178" cy="3807446"/>
          </a:xfrm>
        </p:spPr>
        <p:txBody>
          <a:bodyPr vert="horz" lIns="91440" tIns="45720" rIns="91440" bIns="45720" rtlCol="0" anchor="b">
            <a:normAutofit/>
          </a:bodyPr>
          <a:lstStyle/>
          <a:p>
            <a:pPr>
              <a:lnSpc>
                <a:spcPct val="90000"/>
              </a:lnSpc>
            </a:pPr>
            <a:r>
              <a:rPr lang="en-US" sz="7500">
                <a:solidFill>
                  <a:schemeClr val="bg1"/>
                </a:solidFill>
              </a:rPr>
              <a:t>What does degenerative mean?</a:t>
            </a:r>
          </a:p>
        </p:txBody>
      </p:sp>
      <p:sp>
        <p:nvSpPr>
          <p:cNvPr id="3" name="Content Placeholder 2">
            <a:extLst>
              <a:ext uri="{FF2B5EF4-FFF2-40B4-BE49-F238E27FC236}">
                <a16:creationId xmlns:a16="http://schemas.microsoft.com/office/drawing/2014/main" id="{08A009BF-6B1A-43F3-928B-BF9AAE8829A2}"/>
              </a:ext>
            </a:extLst>
          </p:cNvPr>
          <p:cNvSpPr>
            <a:spLocks noGrp="1"/>
          </p:cNvSpPr>
          <p:nvPr>
            <p:ph idx="1"/>
          </p:nvPr>
        </p:nvSpPr>
        <p:spPr>
          <a:xfrm>
            <a:off x="8129872" y="1122363"/>
            <a:ext cx="3223928" cy="3807446"/>
          </a:xfrm>
        </p:spPr>
        <p:txBody>
          <a:bodyPr vert="horz" lIns="91440" tIns="45720" rIns="91440" bIns="45720" rtlCol="0" anchor="b">
            <a:normAutofit/>
          </a:bodyPr>
          <a:lstStyle/>
          <a:p>
            <a:pPr marL="0" indent="0">
              <a:buNone/>
            </a:pPr>
            <a:r>
              <a:rPr lang="en-US" sz="3600"/>
              <a:t>Means that the symptoms and cognitive deficits become worse over time</a:t>
            </a:r>
          </a:p>
        </p:txBody>
      </p:sp>
      <p:sp>
        <p:nvSpPr>
          <p:cNvPr id="14" name="Rectangle 6">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1085" y="5439978"/>
            <a:ext cx="5897880" cy="27432"/>
          </a:xfrm>
          <a:custGeom>
            <a:avLst/>
            <a:gdLst>
              <a:gd name="connsiteX0" fmla="*/ 0 w 5897880"/>
              <a:gd name="connsiteY0" fmla="*/ 0 h 27432"/>
              <a:gd name="connsiteX1" fmla="*/ 537362 w 5897880"/>
              <a:gd name="connsiteY1" fmla="*/ 0 h 27432"/>
              <a:gd name="connsiteX2" fmla="*/ 1133704 w 5897880"/>
              <a:gd name="connsiteY2" fmla="*/ 0 h 27432"/>
              <a:gd name="connsiteX3" fmla="*/ 1671066 w 5897880"/>
              <a:gd name="connsiteY3" fmla="*/ 0 h 27432"/>
              <a:gd name="connsiteX4" fmla="*/ 2385365 w 5897880"/>
              <a:gd name="connsiteY4" fmla="*/ 0 h 27432"/>
              <a:gd name="connsiteX5" fmla="*/ 3040685 w 5897880"/>
              <a:gd name="connsiteY5" fmla="*/ 0 h 27432"/>
              <a:gd name="connsiteX6" fmla="*/ 3696005 w 5897880"/>
              <a:gd name="connsiteY6" fmla="*/ 0 h 27432"/>
              <a:gd name="connsiteX7" fmla="*/ 4469282 w 5897880"/>
              <a:gd name="connsiteY7" fmla="*/ 0 h 27432"/>
              <a:gd name="connsiteX8" fmla="*/ 5183581 w 5897880"/>
              <a:gd name="connsiteY8" fmla="*/ 0 h 27432"/>
              <a:gd name="connsiteX9" fmla="*/ 5897880 w 5897880"/>
              <a:gd name="connsiteY9" fmla="*/ 0 h 27432"/>
              <a:gd name="connsiteX10" fmla="*/ 5897880 w 5897880"/>
              <a:gd name="connsiteY10" fmla="*/ 27432 h 27432"/>
              <a:gd name="connsiteX11" fmla="*/ 5419496 w 5897880"/>
              <a:gd name="connsiteY11" fmla="*/ 27432 h 27432"/>
              <a:gd name="connsiteX12" fmla="*/ 4882134 w 5897880"/>
              <a:gd name="connsiteY12" fmla="*/ 27432 h 27432"/>
              <a:gd name="connsiteX13" fmla="*/ 4167835 w 5897880"/>
              <a:gd name="connsiteY13" fmla="*/ 27432 h 27432"/>
              <a:gd name="connsiteX14" fmla="*/ 3394558 w 5897880"/>
              <a:gd name="connsiteY14" fmla="*/ 27432 h 27432"/>
              <a:gd name="connsiteX15" fmla="*/ 2798216 w 5897880"/>
              <a:gd name="connsiteY15" fmla="*/ 27432 h 27432"/>
              <a:gd name="connsiteX16" fmla="*/ 2024939 w 5897880"/>
              <a:gd name="connsiteY16" fmla="*/ 27432 h 27432"/>
              <a:gd name="connsiteX17" fmla="*/ 1487576 w 5897880"/>
              <a:gd name="connsiteY17" fmla="*/ 27432 h 27432"/>
              <a:gd name="connsiteX18" fmla="*/ 1009193 w 5897880"/>
              <a:gd name="connsiteY18" fmla="*/ 27432 h 27432"/>
              <a:gd name="connsiteX19" fmla="*/ 0 w 5897880"/>
              <a:gd name="connsiteY19" fmla="*/ 27432 h 27432"/>
              <a:gd name="connsiteX20" fmla="*/ 0 w 5897880"/>
              <a:gd name="connsiteY20"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27432"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716" y="13055"/>
                  <a:pt x="5897707" y="18641"/>
                  <a:pt x="5897880" y="27432"/>
                </a:cubicBezTo>
                <a:cubicBezTo>
                  <a:pt x="5682742" y="40412"/>
                  <a:pt x="5520014" y="23844"/>
                  <a:pt x="5419496" y="27432"/>
                </a:cubicBezTo>
                <a:cubicBezTo>
                  <a:pt x="5318978" y="31020"/>
                  <a:pt x="5012864" y="6698"/>
                  <a:pt x="4882134" y="27432"/>
                </a:cubicBezTo>
                <a:cubicBezTo>
                  <a:pt x="4751404" y="48166"/>
                  <a:pt x="4313676" y="5207"/>
                  <a:pt x="4167835" y="27432"/>
                </a:cubicBezTo>
                <a:cubicBezTo>
                  <a:pt x="4021994" y="49657"/>
                  <a:pt x="3715729" y="59193"/>
                  <a:pt x="3394558" y="27432"/>
                </a:cubicBezTo>
                <a:cubicBezTo>
                  <a:pt x="3073387" y="-4329"/>
                  <a:pt x="3093227" y="38972"/>
                  <a:pt x="2798216" y="27432"/>
                </a:cubicBezTo>
                <a:cubicBezTo>
                  <a:pt x="2503205" y="15892"/>
                  <a:pt x="2297615" y="31603"/>
                  <a:pt x="2024939" y="27432"/>
                </a:cubicBezTo>
                <a:cubicBezTo>
                  <a:pt x="1752263" y="23261"/>
                  <a:pt x="1629814" y="3659"/>
                  <a:pt x="1487576" y="27432"/>
                </a:cubicBezTo>
                <a:cubicBezTo>
                  <a:pt x="1345338" y="51205"/>
                  <a:pt x="1238885" y="24954"/>
                  <a:pt x="1009193" y="27432"/>
                </a:cubicBezTo>
                <a:cubicBezTo>
                  <a:pt x="779501" y="29910"/>
                  <a:pt x="441829" y="-15535"/>
                  <a:pt x="0" y="27432"/>
                </a:cubicBezTo>
                <a:cubicBezTo>
                  <a:pt x="988" y="17221"/>
                  <a:pt x="-970" y="7538"/>
                  <a:pt x="0" y="0"/>
                </a:cubicBezTo>
                <a:close/>
              </a:path>
              <a:path w="5897880" h="27432"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677" y="11634"/>
                  <a:pt x="5899083" y="16994"/>
                  <a:pt x="5897880" y="27432"/>
                </a:cubicBezTo>
                <a:cubicBezTo>
                  <a:pt x="5630425" y="7719"/>
                  <a:pt x="5532865" y="21388"/>
                  <a:pt x="5242560" y="27432"/>
                </a:cubicBezTo>
                <a:cubicBezTo>
                  <a:pt x="4952255" y="33476"/>
                  <a:pt x="4783060" y="14892"/>
                  <a:pt x="4646219" y="27432"/>
                </a:cubicBezTo>
                <a:cubicBezTo>
                  <a:pt x="4509378" y="39972"/>
                  <a:pt x="4163771" y="-4851"/>
                  <a:pt x="3872941" y="27432"/>
                </a:cubicBezTo>
                <a:cubicBezTo>
                  <a:pt x="3582111" y="59715"/>
                  <a:pt x="3362704" y="7742"/>
                  <a:pt x="3099664" y="27432"/>
                </a:cubicBezTo>
                <a:cubicBezTo>
                  <a:pt x="2836624" y="47122"/>
                  <a:pt x="2747441" y="28801"/>
                  <a:pt x="2562301" y="27432"/>
                </a:cubicBezTo>
                <a:cubicBezTo>
                  <a:pt x="2377161" y="26063"/>
                  <a:pt x="2104946" y="30879"/>
                  <a:pt x="1906981" y="27432"/>
                </a:cubicBezTo>
                <a:cubicBezTo>
                  <a:pt x="1709016" y="23985"/>
                  <a:pt x="1304654" y="6821"/>
                  <a:pt x="1133704" y="27432"/>
                </a:cubicBezTo>
                <a:cubicBezTo>
                  <a:pt x="962754" y="48043"/>
                  <a:pt x="457048" y="12129"/>
                  <a:pt x="0" y="27432"/>
                </a:cubicBezTo>
                <a:cubicBezTo>
                  <a:pt x="894" y="14250"/>
                  <a:pt x="667" y="11053"/>
                  <a:pt x="0" y="0"/>
                </a:cubicBezTo>
                <a:close/>
              </a:path>
            </a:pathLst>
          </a:custGeom>
          <a:solidFill>
            <a:schemeClr val="bg1"/>
          </a:solidFill>
          <a:ln w="41275"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
            <a:extLst>
              <a:ext uri="{FF2B5EF4-FFF2-40B4-BE49-F238E27FC236}">
                <a16:creationId xmlns:a16="http://schemas.microsoft.com/office/drawing/2014/main" id="{53BEA983-EAAB-42FB-84E9-E77708168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016" y="5440680"/>
            <a:ext cx="3200400" cy="27432"/>
          </a:xfrm>
          <a:custGeom>
            <a:avLst/>
            <a:gdLst>
              <a:gd name="connsiteX0" fmla="*/ 0 w 3200400"/>
              <a:gd name="connsiteY0" fmla="*/ 0 h 27432"/>
              <a:gd name="connsiteX1" fmla="*/ 608076 w 3200400"/>
              <a:gd name="connsiteY1" fmla="*/ 0 h 27432"/>
              <a:gd name="connsiteX2" fmla="*/ 1248156 w 3200400"/>
              <a:gd name="connsiteY2" fmla="*/ 0 h 27432"/>
              <a:gd name="connsiteX3" fmla="*/ 1920240 w 3200400"/>
              <a:gd name="connsiteY3" fmla="*/ 0 h 27432"/>
              <a:gd name="connsiteX4" fmla="*/ 2592324 w 3200400"/>
              <a:gd name="connsiteY4" fmla="*/ 0 h 27432"/>
              <a:gd name="connsiteX5" fmla="*/ 3200400 w 3200400"/>
              <a:gd name="connsiteY5" fmla="*/ 0 h 27432"/>
              <a:gd name="connsiteX6" fmla="*/ 3200400 w 3200400"/>
              <a:gd name="connsiteY6" fmla="*/ 27432 h 27432"/>
              <a:gd name="connsiteX7" fmla="*/ 2496312 w 3200400"/>
              <a:gd name="connsiteY7" fmla="*/ 27432 h 27432"/>
              <a:gd name="connsiteX8" fmla="*/ 1792224 w 3200400"/>
              <a:gd name="connsiteY8" fmla="*/ 27432 h 27432"/>
              <a:gd name="connsiteX9" fmla="*/ 1152144 w 3200400"/>
              <a:gd name="connsiteY9" fmla="*/ 27432 h 27432"/>
              <a:gd name="connsiteX10" fmla="*/ 0 w 3200400"/>
              <a:gd name="connsiteY10" fmla="*/ 27432 h 27432"/>
              <a:gd name="connsiteX11" fmla="*/ 0 w 320040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00400" h="27432" fill="none" extrusionOk="0">
                <a:moveTo>
                  <a:pt x="0" y="0"/>
                </a:moveTo>
                <a:cubicBezTo>
                  <a:pt x="176560" y="-17034"/>
                  <a:pt x="345323" y="-28956"/>
                  <a:pt x="608076" y="0"/>
                </a:cubicBezTo>
                <a:cubicBezTo>
                  <a:pt x="870829" y="28956"/>
                  <a:pt x="955637" y="-27357"/>
                  <a:pt x="1248156" y="0"/>
                </a:cubicBezTo>
                <a:cubicBezTo>
                  <a:pt x="1540675" y="27357"/>
                  <a:pt x="1624069" y="30558"/>
                  <a:pt x="1920240" y="0"/>
                </a:cubicBezTo>
                <a:cubicBezTo>
                  <a:pt x="2216411" y="-30558"/>
                  <a:pt x="2344585" y="12271"/>
                  <a:pt x="2592324" y="0"/>
                </a:cubicBezTo>
                <a:cubicBezTo>
                  <a:pt x="2840063" y="-12271"/>
                  <a:pt x="2987913" y="7129"/>
                  <a:pt x="3200400" y="0"/>
                </a:cubicBezTo>
                <a:cubicBezTo>
                  <a:pt x="3199234" y="7395"/>
                  <a:pt x="3200445" y="21864"/>
                  <a:pt x="3200400" y="27432"/>
                </a:cubicBezTo>
                <a:cubicBezTo>
                  <a:pt x="2991642" y="45977"/>
                  <a:pt x="2778729" y="1200"/>
                  <a:pt x="2496312" y="27432"/>
                </a:cubicBezTo>
                <a:cubicBezTo>
                  <a:pt x="2213895" y="53664"/>
                  <a:pt x="2080041" y="8460"/>
                  <a:pt x="1792224" y="27432"/>
                </a:cubicBezTo>
                <a:cubicBezTo>
                  <a:pt x="1504407" y="46404"/>
                  <a:pt x="1357364" y="6320"/>
                  <a:pt x="1152144" y="27432"/>
                </a:cubicBezTo>
                <a:cubicBezTo>
                  <a:pt x="946924" y="48544"/>
                  <a:pt x="515176" y="61411"/>
                  <a:pt x="0" y="27432"/>
                </a:cubicBezTo>
                <a:cubicBezTo>
                  <a:pt x="-503" y="20663"/>
                  <a:pt x="1168" y="5855"/>
                  <a:pt x="0" y="0"/>
                </a:cubicBezTo>
                <a:close/>
              </a:path>
              <a:path w="3200400" h="27432" stroke="0" extrusionOk="0">
                <a:moveTo>
                  <a:pt x="0" y="0"/>
                </a:moveTo>
                <a:cubicBezTo>
                  <a:pt x="273892" y="-2049"/>
                  <a:pt x="368520" y="4190"/>
                  <a:pt x="608076" y="0"/>
                </a:cubicBezTo>
                <a:cubicBezTo>
                  <a:pt x="847632" y="-4190"/>
                  <a:pt x="971999" y="7437"/>
                  <a:pt x="1152144" y="0"/>
                </a:cubicBezTo>
                <a:cubicBezTo>
                  <a:pt x="1332289" y="-7437"/>
                  <a:pt x="1665848" y="24107"/>
                  <a:pt x="1856232" y="0"/>
                </a:cubicBezTo>
                <a:cubicBezTo>
                  <a:pt x="2046616" y="-24107"/>
                  <a:pt x="2167965" y="18079"/>
                  <a:pt x="2464308" y="0"/>
                </a:cubicBezTo>
                <a:cubicBezTo>
                  <a:pt x="2760651" y="-18079"/>
                  <a:pt x="2877599" y="28161"/>
                  <a:pt x="3200400" y="0"/>
                </a:cubicBezTo>
                <a:cubicBezTo>
                  <a:pt x="3200593" y="12649"/>
                  <a:pt x="3199412" y="17989"/>
                  <a:pt x="3200400" y="27432"/>
                </a:cubicBezTo>
                <a:cubicBezTo>
                  <a:pt x="2978255" y="22115"/>
                  <a:pt x="2854979" y="18349"/>
                  <a:pt x="2560320" y="27432"/>
                </a:cubicBezTo>
                <a:cubicBezTo>
                  <a:pt x="2265661" y="36515"/>
                  <a:pt x="2043241" y="2929"/>
                  <a:pt x="1856232" y="27432"/>
                </a:cubicBezTo>
                <a:cubicBezTo>
                  <a:pt x="1669223" y="51935"/>
                  <a:pt x="1428863" y="5228"/>
                  <a:pt x="1312164" y="27432"/>
                </a:cubicBezTo>
                <a:cubicBezTo>
                  <a:pt x="1195465" y="49636"/>
                  <a:pt x="838125" y="31438"/>
                  <a:pt x="672084" y="27432"/>
                </a:cubicBezTo>
                <a:cubicBezTo>
                  <a:pt x="506043" y="23426"/>
                  <a:pt x="200317" y="-1243"/>
                  <a:pt x="0" y="27432"/>
                </a:cubicBezTo>
                <a:cubicBezTo>
                  <a:pt x="1300" y="19678"/>
                  <a:pt x="-86" y="12044"/>
                  <a:pt x="0" y="0"/>
                </a:cubicBezTo>
                <a:close/>
              </a:path>
            </a:pathLst>
          </a:custGeom>
          <a:solidFill>
            <a:srgbClr val="56A8E7"/>
          </a:solidFill>
          <a:ln w="41275"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321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322FB-9C0B-4782-BC87-2C5BEFB1884B}"/>
              </a:ext>
            </a:extLst>
          </p:cNvPr>
          <p:cNvSpPr>
            <a:spLocks noGrp="1"/>
          </p:cNvSpPr>
          <p:nvPr>
            <p:ph type="title"/>
          </p:nvPr>
        </p:nvSpPr>
        <p:spPr/>
        <p:txBody>
          <a:bodyPr/>
          <a:lstStyle/>
          <a:p>
            <a:r>
              <a:rPr lang="en-US" dirty="0"/>
              <a:t>Alzheimer’s Disease</a:t>
            </a:r>
          </a:p>
        </p:txBody>
      </p:sp>
      <p:sp>
        <p:nvSpPr>
          <p:cNvPr id="4" name="Text Placeholder 3">
            <a:extLst>
              <a:ext uri="{FF2B5EF4-FFF2-40B4-BE49-F238E27FC236}">
                <a16:creationId xmlns:a16="http://schemas.microsoft.com/office/drawing/2014/main" id="{2709D0FF-409E-48AE-BE3A-1367D7899B48}"/>
              </a:ext>
            </a:extLst>
          </p:cNvPr>
          <p:cNvSpPr>
            <a:spLocks noGrp="1"/>
          </p:cNvSpPr>
          <p:nvPr>
            <p:ph type="body" idx="1"/>
          </p:nvPr>
        </p:nvSpPr>
        <p:spPr>
          <a:xfrm>
            <a:off x="839788" y="1828798"/>
            <a:ext cx="5157787" cy="665192"/>
          </a:xfrm>
        </p:spPr>
        <p:txBody>
          <a:bodyPr/>
          <a:lstStyle/>
          <a:p>
            <a:r>
              <a:rPr lang="en-US" dirty="0"/>
              <a:t>Causes	</a:t>
            </a:r>
          </a:p>
        </p:txBody>
      </p:sp>
      <p:sp>
        <p:nvSpPr>
          <p:cNvPr id="5" name="Content Placeholder 4">
            <a:extLst>
              <a:ext uri="{FF2B5EF4-FFF2-40B4-BE49-F238E27FC236}">
                <a16:creationId xmlns:a16="http://schemas.microsoft.com/office/drawing/2014/main" id="{3C798DF0-6F12-4260-BF1A-E00B05B7A1B0}"/>
              </a:ext>
            </a:extLst>
          </p:cNvPr>
          <p:cNvSpPr>
            <a:spLocks noGrp="1"/>
          </p:cNvSpPr>
          <p:nvPr>
            <p:ph sz="half" idx="2"/>
          </p:nvPr>
        </p:nvSpPr>
        <p:spPr>
          <a:xfrm>
            <a:off x="839788" y="2493990"/>
            <a:ext cx="5157787" cy="3998885"/>
          </a:xfrm>
        </p:spPr>
        <p:txBody>
          <a:bodyPr>
            <a:normAutofit fontScale="92500" lnSpcReduction="10000"/>
          </a:bodyPr>
          <a:lstStyle/>
          <a:p>
            <a:r>
              <a:rPr lang="en-US" sz="2400" b="1" dirty="0"/>
              <a:t>Abnormal brain structures responsible for neuron death, inflammation, and loss of cellular connections</a:t>
            </a:r>
          </a:p>
          <a:p>
            <a:pPr lvl="1"/>
            <a:r>
              <a:rPr lang="en-US" sz="1800" b="1" dirty="0"/>
              <a:t>Beta-amyloid plaques – appear before onset between neurons</a:t>
            </a:r>
          </a:p>
          <a:p>
            <a:pPr lvl="1"/>
            <a:r>
              <a:rPr lang="en-US" sz="1800" b="1" dirty="0"/>
              <a:t>Neurofibrillary tangles – appear after onset inside neurons</a:t>
            </a:r>
          </a:p>
          <a:p>
            <a:r>
              <a:rPr lang="en-US" sz="2400" b="1" dirty="0"/>
              <a:t>Genetics </a:t>
            </a:r>
          </a:p>
          <a:p>
            <a:pPr lvl="1"/>
            <a:r>
              <a:rPr lang="en-US" sz="1800" b="1" dirty="0"/>
              <a:t>Apolipoprotein E (ApoE) – helps to eliminate beta-amyloid by-products</a:t>
            </a:r>
          </a:p>
          <a:p>
            <a:pPr lvl="1"/>
            <a:r>
              <a:rPr lang="en-US" sz="1800" b="1" dirty="0"/>
              <a:t>e4 allele reduces ApoE production</a:t>
            </a:r>
          </a:p>
          <a:p>
            <a:r>
              <a:rPr lang="en-US" sz="2400" b="1" dirty="0"/>
              <a:t>Other</a:t>
            </a:r>
          </a:p>
          <a:p>
            <a:pPr lvl="1"/>
            <a:r>
              <a:rPr lang="en-US" sz="1800" b="1" dirty="0"/>
              <a:t>Hypothalamus, thalamus, and locus ceruleus shrink</a:t>
            </a:r>
          </a:p>
          <a:p>
            <a:pPr lvl="1"/>
            <a:r>
              <a:rPr lang="en-US" sz="1800" b="1" dirty="0"/>
              <a:t>Acetylcholine-secreting neurons with the basal forebrain shrink or die </a:t>
            </a:r>
          </a:p>
          <a:p>
            <a:pPr lvl="1"/>
            <a:r>
              <a:rPr lang="en-US" sz="1800" b="1" dirty="0"/>
              <a:t>Environmental toxins (e.g., zincs)</a:t>
            </a:r>
          </a:p>
        </p:txBody>
      </p:sp>
      <p:sp>
        <p:nvSpPr>
          <p:cNvPr id="6" name="Text Placeholder 5">
            <a:extLst>
              <a:ext uri="{FF2B5EF4-FFF2-40B4-BE49-F238E27FC236}">
                <a16:creationId xmlns:a16="http://schemas.microsoft.com/office/drawing/2014/main" id="{5038D5A6-C68A-4C3E-BD00-599A56D6CD0B}"/>
              </a:ext>
            </a:extLst>
          </p:cNvPr>
          <p:cNvSpPr>
            <a:spLocks noGrp="1"/>
          </p:cNvSpPr>
          <p:nvPr>
            <p:ph type="body" sz="quarter" idx="3"/>
          </p:nvPr>
        </p:nvSpPr>
        <p:spPr>
          <a:xfrm>
            <a:off x="6169024" y="1828798"/>
            <a:ext cx="5183188" cy="665193"/>
          </a:xfrm>
        </p:spPr>
        <p:txBody>
          <a:bodyPr/>
          <a:lstStyle/>
          <a:p>
            <a:r>
              <a:rPr lang="en-US" dirty="0"/>
              <a:t>Onset</a:t>
            </a:r>
          </a:p>
        </p:txBody>
      </p:sp>
      <p:sp>
        <p:nvSpPr>
          <p:cNvPr id="7" name="Content Placeholder 6">
            <a:extLst>
              <a:ext uri="{FF2B5EF4-FFF2-40B4-BE49-F238E27FC236}">
                <a16:creationId xmlns:a16="http://schemas.microsoft.com/office/drawing/2014/main" id="{0129390B-4A09-432F-B40A-DA2E4CCEDA7D}"/>
              </a:ext>
            </a:extLst>
          </p:cNvPr>
          <p:cNvSpPr>
            <a:spLocks noGrp="1"/>
          </p:cNvSpPr>
          <p:nvPr>
            <p:ph sz="quarter" idx="4"/>
          </p:nvPr>
        </p:nvSpPr>
        <p:spPr>
          <a:xfrm>
            <a:off x="6172200" y="2493990"/>
            <a:ext cx="5183188" cy="3696498"/>
          </a:xfrm>
        </p:spPr>
        <p:txBody>
          <a:bodyPr>
            <a:normAutofit fontScale="92500" lnSpcReduction="10000"/>
          </a:bodyPr>
          <a:lstStyle/>
          <a:p>
            <a:r>
              <a:rPr lang="en-US" b="1" dirty="0"/>
              <a:t>Early-onset occurs before age 65 and in those individuals with more of a genetic influence </a:t>
            </a:r>
          </a:p>
          <a:p>
            <a:r>
              <a:rPr lang="en-US" b="1" dirty="0"/>
              <a:t>Late-onset occurs after age 65 and has less of a familial influence (only 30% have the failing ApoE gene)</a:t>
            </a:r>
          </a:p>
        </p:txBody>
      </p:sp>
    </p:spTree>
    <p:extLst>
      <p:ext uri="{BB962C8B-B14F-4D97-AF65-F5344CB8AC3E}">
        <p14:creationId xmlns:p14="http://schemas.microsoft.com/office/powerpoint/2010/main" val="3849637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C1A8C6-746D-47AA-9C53-64B1EE80A9FB}"/>
              </a:ext>
            </a:extLst>
          </p:cNvPr>
          <p:cNvSpPr>
            <a:spLocks noGrp="1"/>
          </p:cNvSpPr>
          <p:nvPr>
            <p:ph type="title"/>
          </p:nvPr>
        </p:nvSpPr>
        <p:spPr>
          <a:xfrm>
            <a:off x="841248" y="548640"/>
            <a:ext cx="3419540" cy="5431536"/>
          </a:xfrm>
        </p:spPr>
        <p:txBody>
          <a:bodyPr>
            <a:normAutofit/>
          </a:bodyPr>
          <a:lstStyle/>
          <a:p>
            <a:r>
              <a:rPr lang="en-US" sz="4700"/>
              <a:t>Traumatic Brain Injury (TBI)</a:t>
            </a:r>
          </a:p>
        </p:txBody>
      </p:sp>
      <p:sp>
        <p:nvSpPr>
          <p:cNvPr id="14"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rgbClr val="56A8E7"/>
          </a:solidFill>
          <a:ln w="41275"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C16B58-E48A-4F96-811E-D747A70AB83B}"/>
              </a:ext>
            </a:extLst>
          </p:cNvPr>
          <p:cNvSpPr>
            <a:spLocks noGrp="1"/>
          </p:cNvSpPr>
          <p:nvPr>
            <p:ph idx="1"/>
          </p:nvPr>
        </p:nvSpPr>
        <p:spPr>
          <a:xfrm>
            <a:off x="5298595" y="552091"/>
            <a:ext cx="6052158" cy="5431536"/>
          </a:xfrm>
        </p:spPr>
        <p:txBody>
          <a:bodyPr anchor="ctr">
            <a:normAutofit fontScale="92500" lnSpcReduction="10000"/>
          </a:bodyPr>
          <a:lstStyle/>
          <a:p>
            <a:pPr>
              <a:lnSpc>
                <a:spcPct val="100000"/>
              </a:lnSpc>
            </a:pPr>
            <a:r>
              <a:rPr lang="en-US" b="1" dirty="0"/>
              <a:t>Occurs after a significant trauma or injury to the head when symptoms appear (e.g., loss of consciousness, posttraumatic amnesia, disorientation and confusion, or neurological impairment) </a:t>
            </a:r>
          </a:p>
          <a:p>
            <a:pPr>
              <a:lnSpc>
                <a:spcPct val="100000"/>
              </a:lnSpc>
            </a:pPr>
            <a:r>
              <a:rPr lang="en-US" b="1" dirty="0"/>
              <a:t>Severity depends on the location of the injury and the intensity of the trauma </a:t>
            </a:r>
          </a:p>
          <a:p>
            <a:pPr>
              <a:lnSpc>
                <a:spcPct val="100000"/>
              </a:lnSpc>
            </a:pPr>
            <a:r>
              <a:rPr lang="en-US" b="1" dirty="0"/>
              <a:t>Effects can be temporary or permanent and can include headaches, disorientation, confusion, irritability, fatigue, poor concentration, as well as emotional and behavioral changes </a:t>
            </a:r>
          </a:p>
          <a:p>
            <a:pPr>
              <a:lnSpc>
                <a:spcPct val="100000"/>
              </a:lnSpc>
            </a:pPr>
            <a:r>
              <a:rPr lang="en-US" b="1" dirty="0"/>
              <a:t>In severe cases, individuals may experience seizures, paralysis, and visual disturbances </a:t>
            </a:r>
          </a:p>
          <a:p>
            <a:pPr>
              <a:lnSpc>
                <a:spcPct val="100000"/>
              </a:lnSpc>
            </a:pPr>
            <a:r>
              <a:rPr lang="en-US" b="1" dirty="0"/>
              <a:t>Most common type of TBI is a concussion </a:t>
            </a:r>
          </a:p>
          <a:p>
            <a:pPr lvl="1">
              <a:lnSpc>
                <a:spcPct val="100000"/>
              </a:lnSpc>
            </a:pPr>
            <a:r>
              <a:rPr lang="en-US" sz="2800" b="1" dirty="0"/>
              <a:t>Symptoms are temporary but can become permanent if injury is repeated (Chronic Traumatic Encephalopathy or CTE)</a:t>
            </a:r>
          </a:p>
          <a:p>
            <a:pPr lvl="1">
              <a:lnSpc>
                <a:spcPct val="100000"/>
              </a:lnSpc>
            </a:pPr>
            <a:endParaRPr lang="en-US" sz="1500" dirty="0"/>
          </a:p>
        </p:txBody>
      </p:sp>
    </p:spTree>
    <p:extLst>
      <p:ext uri="{BB962C8B-B14F-4D97-AF65-F5344CB8AC3E}">
        <p14:creationId xmlns:p14="http://schemas.microsoft.com/office/powerpoint/2010/main" val="3490442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9">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1">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rgbClr val="56A8E7"/>
          </a:solidFill>
          <a:ln w="12700" cap="flat">
            <a:noFill/>
            <a:prstDash val="solid"/>
            <a:miter/>
          </a:ln>
        </p:spPr>
        <p:txBody>
          <a:bodyPr wrap="square" rtlCol="0" anchor="ctr">
            <a:noAutofit/>
          </a:bodyPr>
          <a:lstStyle/>
          <a:p>
            <a:endParaRPr lang="en-US"/>
          </a:p>
        </p:txBody>
      </p:sp>
      <p:sp>
        <p:nvSpPr>
          <p:cNvPr id="7" name="Title 6">
            <a:extLst>
              <a:ext uri="{FF2B5EF4-FFF2-40B4-BE49-F238E27FC236}">
                <a16:creationId xmlns:a16="http://schemas.microsoft.com/office/drawing/2014/main" id="{B18F314B-DDDC-4E2F-AEAA-949021A58A67}"/>
              </a:ext>
            </a:extLst>
          </p:cNvPr>
          <p:cNvSpPr>
            <a:spLocks noGrp="1"/>
          </p:cNvSpPr>
          <p:nvPr>
            <p:ph type="title"/>
          </p:nvPr>
        </p:nvSpPr>
        <p:spPr>
          <a:xfrm>
            <a:off x="841246" y="673770"/>
            <a:ext cx="3644489" cy="2414488"/>
          </a:xfrm>
        </p:spPr>
        <p:txBody>
          <a:bodyPr anchor="t">
            <a:normAutofit/>
          </a:bodyPr>
          <a:lstStyle/>
          <a:p>
            <a:pPr>
              <a:lnSpc>
                <a:spcPct val="90000"/>
              </a:lnSpc>
            </a:pPr>
            <a:r>
              <a:rPr lang="en-US" sz="5100">
                <a:solidFill>
                  <a:schemeClr val="bg1"/>
                </a:solidFill>
              </a:rPr>
              <a:t>Vascular Disorders &amp; Strokes</a:t>
            </a:r>
          </a:p>
        </p:txBody>
      </p:sp>
      <p:sp>
        <p:nvSpPr>
          <p:cNvPr id="8" name="Content Placeholder 7">
            <a:extLst>
              <a:ext uri="{FF2B5EF4-FFF2-40B4-BE49-F238E27FC236}">
                <a16:creationId xmlns:a16="http://schemas.microsoft.com/office/drawing/2014/main" id="{B73BE055-AFDD-455E-9A80-22CA4C4F51BA}"/>
              </a:ext>
            </a:extLst>
          </p:cNvPr>
          <p:cNvSpPr>
            <a:spLocks noGrp="1"/>
          </p:cNvSpPr>
          <p:nvPr>
            <p:ph idx="1"/>
          </p:nvPr>
        </p:nvSpPr>
        <p:spPr>
          <a:xfrm>
            <a:off x="6095999" y="882315"/>
            <a:ext cx="5254754" cy="5294647"/>
          </a:xfrm>
        </p:spPr>
        <p:txBody>
          <a:bodyPr>
            <a:normAutofit fontScale="92500" lnSpcReduction="20000"/>
          </a:bodyPr>
          <a:lstStyle/>
          <a:p>
            <a:pPr>
              <a:lnSpc>
                <a:spcPct val="100000"/>
              </a:lnSpc>
            </a:pPr>
            <a:r>
              <a:rPr lang="en-US" b="1" dirty="0"/>
              <a:t>Vascular disorders generally begin with atherosclerosis (the clogging of arteries due to a build-up of plaque) </a:t>
            </a:r>
          </a:p>
          <a:p>
            <a:pPr>
              <a:lnSpc>
                <a:spcPct val="100000"/>
              </a:lnSpc>
            </a:pPr>
            <a:r>
              <a:rPr lang="en-US" b="1" dirty="0"/>
              <a:t>When these arteries are completely obstructed by plaque, a stroke occurs which then results in the death of neurons and loss of brain function</a:t>
            </a:r>
          </a:p>
          <a:p>
            <a:pPr>
              <a:lnSpc>
                <a:spcPct val="100000"/>
              </a:lnSpc>
            </a:pPr>
            <a:r>
              <a:rPr lang="en-US" b="1" dirty="0"/>
              <a:t>Two types of strokes</a:t>
            </a:r>
          </a:p>
          <a:p>
            <a:pPr lvl="1">
              <a:lnSpc>
                <a:spcPct val="100000"/>
              </a:lnSpc>
            </a:pPr>
            <a:r>
              <a:rPr lang="en-US" sz="2800" b="1" dirty="0"/>
              <a:t>Hemorrhagic Stroke – occurs when a blood vessel bursts within the brain</a:t>
            </a:r>
          </a:p>
          <a:p>
            <a:pPr lvl="1">
              <a:lnSpc>
                <a:spcPct val="100000"/>
              </a:lnSpc>
            </a:pPr>
            <a:r>
              <a:rPr lang="en-US" sz="2800" b="1" dirty="0"/>
              <a:t>Ischemic stroke – occurs when a blood clot blocks the blood flow in an artery within the brain</a:t>
            </a:r>
          </a:p>
          <a:p>
            <a:pPr>
              <a:lnSpc>
                <a:spcPct val="100000"/>
              </a:lnSpc>
            </a:pPr>
            <a:r>
              <a:rPr lang="en-US" b="1" dirty="0"/>
              <a:t>Most strokes occur age 65+</a:t>
            </a:r>
          </a:p>
          <a:p>
            <a:pPr>
              <a:lnSpc>
                <a:spcPct val="100000"/>
              </a:lnSpc>
            </a:pPr>
            <a:r>
              <a:rPr lang="en-US" b="1" dirty="0"/>
              <a:t>Symptoms depend on the location of the stroke in the brain and the extent of damage </a:t>
            </a:r>
          </a:p>
          <a:p>
            <a:pPr>
              <a:lnSpc>
                <a:spcPct val="100000"/>
              </a:lnSpc>
            </a:pPr>
            <a:endParaRPr lang="en-US" sz="1500" dirty="0"/>
          </a:p>
        </p:txBody>
      </p:sp>
    </p:spTree>
    <p:extLst>
      <p:ext uri="{BB962C8B-B14F-4D97-AF65-F5344CB8AC3E}">
        <p14:creationId xmlns:p14="http://schemas.microsoft.com/office/powerpoint/2010/main" val="716128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F1EA63-699D-4C9D-ADDB-EB01021E2D0E}"/>
              </a:ext>
            </a:extLst>
          </p:cNvPr>
          <p:cNvSpPr>
            <a:spLocks noGrp="1"/>
          </p:cNvSpPr>
          <p:nvPr>
            <p:ph type="title"/>
          </p:nvPr>
        </p:nvSpPr>
        <p:spPr>
          <a:xfrm>
            <a:off x="6739128" y="638089"/>
            <a:ext cx="4818888" cy="1476801"/>
          </a:xfrm>
        </p:spPr>
        <p:txBody>
          <a:bodyPr anchor="b">
            <a:normAutofit/>
          </a:bodyPr>
          <a:lstStyle/>
          <a:p>
            <a:pPr>
              <a:lnSpc>
                <a:spcPct val="90000"/>
              </a:lnSpc>
            </a:pPr>
            <a:r>
              <a:rPr lang="en-US"/>
              <a:t>Substance Abuse</a:t>
            </a:r>
          </a:p>
        </p:txBody>
      </p:sp>
      <p:sp>
        <p:nvSpPr>
          <p:cNvPr id="19"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900893-C54D-4341-A83B-DD4BE768A175}"/>
              </a:ext>
            </a:extLst>
          </p:cNvPr>
          <p:cNvSpPr>
            <a:spLocks noGrp="1"/>
          </p:cNvSpPr>
          <p:nvPr>
            <p:ph idx="1"/>
          </p:nvPr>
        </p:nvSpPr>
        <p:spPr>
          <a:xfrm>
            <a:off x="6739128" y="2664886"/>
            <a:ext cx="4818888" cy="3550789"/>
          </a:xfrm>
        </p:spPr>
        <p:txBody>
          <a:bodyPr anchor="t">
            <a:normAutofit/>
          </a:bodyPr>
          <a:lstStyle/>
          <a:p>
            <a:r>
              <a:rPr lang="en-US" b="1"/>
              <a:t>Significant cognitive changes can occur due to repetitive drug and alcohol abuse including temporary delirium and permanent, mild neurocognitive impairment </a:t>
            </a:r>
          </a:p>
        </p:txBody>
      </p:sp>
      <mc:AlternateContent xmlns:mc="http://schemas.openxmlformats.org/markup-compatibility/2006">
        <mc:Choice xmlns:p14="http://schemas.microsoft.com/office/powerpoint/2010/main" Requires="p14">
          <p:contentPart p14:bwMode="auto" r:id="rId3">
            <p14:nvContentPartPr>
              <p14:cNvPr id="21" name="Ink 2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p:pic>
            <p:nvPicPr>
              <p:cNvPr id="21" name="Ink 20">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6418237" y="1956150"/>
                <a:ext cx="36000" cy="32709"/>
              </a:xfrm>
              <a:prstGeom prst="rect">
                <a:avLst/>
              </a:prstGeom>
            </p:spPr>
          </p:pic>
        </mc:Fallback>
      </mc:AlternateContent>
      <p:pic>
        <p:nvPicPr>
          <p:cNvPr id="14" name="Graphic 13" descr="Brain in head">
            <a:extLst>
              <a:ext uri="{FF2B5EF4-FFF2-40B4-BE49-F238E27FC236}">
                <a16:creationId xmlns:a16="http://schemas.microsoft.com/office/drawing/2014/main" id="{654B4B47-12EF-42A4-91A6-5798A42F94D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0936" y="699516"/>
            <a:ext cx="5458968" cy="5458968"/>
          </a:xfrm>
          <a:prstGeom prst="rect">
            <a:avLst/>
          </a:prstGeom>
        </p:spPr>
      </p:pic>
    </p:spTree>
    <p:extLst>
      <p:ext uri="{BB962C8B-B14F-4D97-AF65-F5344CB8AC3E}">
        <p14:creationId xmlns:p14="http://schemas.microsoft.com/office/powerpoint/2010/main" val="32533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57E85-E4F1-4EE6-946E-03609395A978}"/>
              </a:ext>
            </a:extLst>
          </p:cNvPr>
          <p:cNvSpPr>
            <a:spLocks noGrp="1"/>
          </p:cNvSpPr>
          <p:nvPr>
            <p:ph type="title"/>
          </p:nvPr>
        </p:nvSpPr>
        <p:spPr/>
        <p:txBody>
          <a:bodyPr/>
          <a:lstStyle/>
          <a:p>
            <a:r>
              <a:rPr lang="en-US" dirty="0"/>
              <a:t>Dementia with Lewy Bodies</a:t>
            </a:r>
          </a:p>
        </p:txBody>
      </p:sp>
      <p:sp>
        <p:nvSpPr>
          <p:cNvPr id="3" name="Content Placeholder 2">
            <a:extLst>
              <a:ext uri="{FF2B5EF4-FFF2-40B4-BE49-F238E27FC236}">
                <a16:creationId xmlns:a16="http://schemas.microsoft.com/office/drawing/2014/main" id="{37340F66-596A-4365-9966-92D21E8FD721}"/>
              </a:ext>
            </a:extLst>
          </p:cNvPr>
          <p:cNvSpPr>
            <a:spLocks noGrp="1"/>
          </p:cNvSpPr>
          <p:nvPr>
            <p:ph idx="1"/>
          </p:nvPr>
        </p:nvSpPr>
        <p:spPr/>
        <p:txBody>
          <a:bodyPr/>
          <a:lstStyle/>
          <a:p>
            <a:r>
              <a:rPr lang="en-US" dirty="0"/>
              <a:t>Features significant fluctuation in attention and alertness, recurrent visual hallucinations, impaired mobility, and sleep disturbance</a:t>
            </a:r>
          </a:p>
          <a:p>
            <a:r>
              <a:rPr lang="en-US" dirty="0"/>
              <a:t>Develops more rapidly than Alzheimer’s disease, but prognosis is the same (survival periods are both 8 years)</a:t>
            </a:r>
          </a:p>
          <a:p>
            <a:r>
              <a:rPr lang="en-US" dirty="0"/>
              <a:t>Lewy bodies are irregular brain cells that result from a buildup of abnormal proteins in the nuclei of neurons which then deplete the cortex of acetylcholine which causes the cognitive symptoms </a:t>
            </a:r>
          </a:p>
          <a:p>
            <a:r>
              <a:rPr lang="en-US" dirty="0"/>
              <a:t>Motor symptoms are caused by the depletion of dopamine by Lewy body brain cells in the brain stem </a:t>
            </a:r>
          </a:p>
        </p:txBody>
      </p:sp>
    </p:spTree>
    <p:extLst>
      <p:ext uri="{BB962C8B-B14F-4D97-AF65-F5344CB8AC3E}">
        <p14:creationId xmlns:p14="http://schemas.microsoft.com/office/powerpoint/2010/main" val="3644286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C10CBC8-7837-4750-8EE9-B4C3D5048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69014793-11D4-4A17-9261-1A2E683ADF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104482" y="-5104482"/>
            <a:ext cx="1983037" cy="12192001"/>
          </a:xfrm>
          <a:custGeom>
            <a:avLst/>
            <a:gdLst>
              <a:gd name="connsiteX0" fmla="*/ 0 w 1983037"/>
              <a:gd name="connsiteY0" fmla="*/ 0 h 12192001"/>
              <a:gd name="connsiteX1" fmla="*/ 0 w 1983037"/>
              <a:gd name="connsiteY1" fmla="*/ 12192001 h 12192001"/>
              <a:gd name="connsiteX2" fmla="*/ 1945626 w 1983037"/>
              <a:gd name="connsiteY2" fmla="*/ 12192001 h 12192001"/>
              <a:gd name="connsiteX3" fmla="*/ 1914883 w 1983037"/>
              <a:gd name="connsiteY3" fmla="*/ 11926947 h 12192001"/>
              <a:gd name="connsiteX4" fmla="*/ 1887405 w 1983037"/>
              <a:gd name="connsiteY4" fmla="*/ 10882179 h 12192001"/>
              <a:gd name="connsiteX5" fmla="*/ 1955094 w 1983037"/>
              <a:gd name="connsiteY5" fmla="*/ 9717835 h 12192001"/>
              <a:gd name="connsiteX6" fmla="*/ 1955094 w 1983037"/>
              <a:gd name="connsiteY6" fmla="*/ 9338013 h 12192001"/>
              <a:gd name="connsiteX7" fmla="*/ 1947423 w 1983037"/>
              <a:gd name="connsiteY7" fmla="*/ 8936699 h 12192001"/>
              <a:gd name="connsiteX8" fmla="*/ 1949002 w 1983037"/>
              <a:gd name="connsiteY8" fmla="*/ 7709920 h 12192001"/>
              <a:gd name="connsiteX9" fmla="*/ 1930276 w 1983037"/>
              <a:gd name="connsiteY9" fmla="*/ 6277504 h 12192001"/>
              <a:gd name="connsiteX10" fmla="*/ 1954643 w 1983037"/>
              <a:gd name="connsiteY10" fmla="*/ 5307481 h 12192001"/>
              <a:gd name="connsiteX11" fmla="*/ 1944941 w 1983037"/>
              <a:gd name="connsiteY11" fmla="*/ 4949831 h 12192001"/>
              <a:gd name="connsiteX12" fmla="*/ 1961187 w 1983037"/>
              <a:gd name="connsiteY12" fmla="*/ 4137481 h 12192001"/>
              <a:gd name="connsiteX13" fmla="*/ 1964118 w 1983037"/>
              <a:gd name="connsiteY13" fmla="*/ 3194148 h 12192001"/>
              <a:gd name="connsiteX14" fmla="*/ 1914708 w 1983037"/>
              <a:gd name="connsiteY14" fmla="*/ 1979808 h 12192001"/>
              <a:gd name="connsiteX15" fmla="*/ 1949679 w 1983037"/>
              <a:gd name="connsiteY15" fmla="*/ 1443897 h 12192001"/>
              <a:gd name="connsiteX16" fmla="*/ 1942685 w 1983037"/>
              <a:gd name="connsiteY16" fmla="*/ 749860 h 12192001"/>
              <a:gd name="connsiteX17" fmla="*/ 1933706 w 1983037"/>
              <a:gd name="connsiteY17" fmla="*/ 168558 h 12192001"/>
              <a:gd name="connsiteX18" fmla="*/ 1950785 w 1983037"/>
              <a:gd name="connsiteY18" fmla="*/ 0 h 1219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83037" h="12192001">
                <a:moveTo>
                  <a:pt x="0" y="0"/>
                </a:moveTo>
                <a:lnTo>
                  <a:pt x="0" y="12192001"/>
                </a:lnTo>
                <a:lnTo>
                  <a:pt x="1945626" y="12192001"/>
                </a:lnTo>
                <a:lnTo>
                  <a:pt x="1914883" y="11926947"/>
                </a:lnTo>
                <a:cubicBezTo>
                  <a:pt x="1884529" y="11579709"/>
                  <a:pt x="1881652" y="11231009"/>
                  <a:pt x="1887405" y="10882179"/>
                </a:cubicBezTo>
                <a:cubicBezTo>
                  <a:pt x="1893725" y="10493309"/>
                  <a:pt x="1911547" y="10104667"/>
                  <a:pt x="1955094" y="9717835"/>
                </a:cubicBezTo>
                <a:cubicBezTo>
                  <a:pt x="1966715" y="9591491"/>
                  <a:pt x="1966715" y="9464357"/>
                  <a:pt x="1955094" y="9338013"/>
                </a:cubicBezTo>
                <a:cubicBezTo>
                  <a:pt x="1945663" y="9204453"/>
                  <a:pt x="1943091" y="9070511"/>
                  <a:pt x="1947423" y="8936699"/>
                </a:cubicBezTo>
                <a:cubicBezTo>
                  <a:pt x="1960283" y="8527701"/>
                  <a:pt x="1930726" y="8118470"/>
                  <a:pt x="1949002" y="7709920"/>
                </a:cubicBezTo>
                <a:cubicBezTo>
                  <a:pt x="1970436" y="7231918"/>
                  <a:pt x="1945393" y="6755049"/>
                  <a:pt x="1930276" y="6277504"/>
                </a:cubicBezTo>
                <a:cubicBezTo>
                  <a:pt x="1920123" y="5954014"/>
                  <a:pt x="1913803" y="5630292"/>
                  <a:pt x="1954643" y="5307481"/>
                </a:cubicBezTo>
                <a:cubicBezTo>
                  <a:pt x="1969761" y="5188718"/>
                  <a:pt x="1956899" y="5068596"/>
                  <a:pt x="1944941" y="4949831"/>
                </a:cubicBezTo>
                <a:cubicBezTo>
                  <a:pt x="1917866" y="4678139"/>
                  <a:pt x="1932758" y="4407584"/>
                  <a:pt x="1961187" y="4137481"/>
                </a:cubicBezTo>
                <a:cubicBezTo>
                  <a:pt x="1994579" y="3823035"/>
                  <a:pt x="1984877" y="3508818"/>
                  <a:pt x="1964118" y="3194148"/>
                </a:cubicBezTo>
                <a:cubicBezTo>
                  <a:pt x="1937270" y="2789895"/>
                  <a:pt x="1903424" y="2387003"/>
                  <a:pt x="1914708" y="1979808"/>
                </a:cubicBezTo>
                <a:cubicBezTo>
                  <a:pt x="1919446" y="1800868"/>
                  <a:pt x="1935466" y="1622384"/>
                  <a:pt x="1949679" y="1443897"/>
                </a:cubicBezTo>
                <a:cubicBezTo>
                  <a:pt x="1964278" y="1212701"/>
                  <a:pt x="1961931" y="980722"/>
                  <a:pt x="1942685" y="749860"/>
                </a:cubicBezTo>
                <a:cubicBezTo>
                  <a:pt x="1929825" y="555933"/>
                  <a:pt x="1921533" y="362007"/>
                  <a:pt x="1933706" y="168558"/>
                </a:cubicBezTo>
                <a:lnTo>
                  <a:pt x="1950785" y="0"/>
                </a:lnTo>
                <a:close/>
              </a:path>
            </a:pathLst>
          </a:cu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4730005-0287-4347-863C-7770800DBD98}"/>
              </a:ext>
            </a:extLst>
          </p:cNvPr>
          <p:cNvSpPr>
            <a:spLocks noGrp="1"/>
          </p:cNvSpPr>
          <p:nvPr>
            <p:ph type="title"/>
          </p:nvPr>
        </p:nvSpPr>
        <p:spPr>
          <a:xfrm>
            <a:off x="838200" y="365125"/>
            <a:ext cx="10515600" cy="1325563"/>
          </a:xfrm>
        </p:spPr>
        <p:txBody>
          <a:bodyPr>
            <a:normAutofit/>
          </a:bodyPr>
          <a:lstStyle/>
          <a:p>
            <a:pPr>
              <a:lnSpc>
                <a:spcPct val="90000"/>
              </a:lnSpc>
            </a:pPr>
            <a:r>
              <a:rPr lang="en-US" sz="4000">
                <a:solidFill>
                  <a:schemeClr val="bg1"/>
                </a:solidFill>
              </a:rPr>
              <a:t>Frontotemporal Lobar Degeneration (FTLD)</a:t>
            </a:r>
          </a:p>
        </p:txBody>
      </p:sp>
      <p:graphicFrame>
        <p:nvGraphicFramePr>
          <p:cNvPr id="5" name="Content Placeholder 2" descr="Frontotemporal Lobar Degeneration">
            <a:extLst>
              <a:ext uri="{FF2B5EF4-FFF2-40B4-BE49-F238E27FC236}">
                <a16:creationId xmlns:a16="http://schemas.microsoft.com/office/drawing/2014/main" id="{0EA029AD-6D84-49B7-9D40-2A27666223A1}"/>
              </a:ext>
            </a:extLst>
          </p:cNvPr>
          <p:cNvGraphicFramePr>
            <a:graphicFrameLocks noGrp="1"/>
          </p:cNvGraphicFramePr>
          <p:nvPr>
            <p:ph idx="1"/>
            <p:extLst>
              <p:ext uri="{D42A27DB-BD31-4B8C-83A1-F6EECF244321}">
                <p14:modId xmlns:p14="http://schemas.microsoft.com/office/powerpoint/2010/main" val="2277173858"/>
              </p:ext>
            </p:extLst>
          </p:nvPr>
        </p:nvGraphicFramePr>
        <p:xfrm>
          <a:off x="838200" y="2223655"/>
          <a:ext cx="10515600" cy="395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841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A5EFB3D-9885-46A0-B131-A119C96D7C42}"/>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Learning Objectives</a:t>
            </a:r>
          </a:p>
        </p:txBody>
      </p:sp>
      <p:sp>
        <p:nvSpPr>
          <p:cNvPr id="15" name="Content Placeholder 2">
            <a:extLst>
              <a:ext uri="{FF2B5EF4-FFF2-40B4-BE49-F238E27FC236}">
                <a16:creationId xmlns:a16="http://schemas.microsoft.com/office/drawing/2014/main" id="{061A1646-7DEF-444C-8897-4625DD197100}"/>
              </a:ext>
            </a:extLst>
          </p:cNvPr>
          <p:cNvSpPr>
            <a:spLocks noGrp="1"/>
          </p:cNvSpPr>
          <p:nvPr>
            <p:ph idx="1"/>
          </p:nvPr>
        </p:nvSpPr>
        <p:spPr>
          <a:xfrm>
            <a:off x="838200" y="2586789"/>
            <a:ext cx="10515600" cy="3590174"/>
          </a:xfrm>
        </p:spPr>
        <p:txBody>
          <a:bodyPr>
            <a:normAutofit/>
          </a:bodyPr>
          <a:lstStyle/>
          <a:p>
            <a:r>
              <a:rPr lang="en-US" b="1" dirty="0"/>
              <a:t>Describe how neurocognitive disorders presents.</a:t>
            </a:r>
          </a:p>
          <a:p>
            <a:r>
              <a:rPr lang="en-US" b="1" dirty="0"/>
              <a:t>Describe the epidemiology of neurocognitive disorders. </a:t>
            </a:r>
          </a:p>
          <a:p>
            <a:r>
              <a:rPr lang="en-US" b="1" dirty="0"/>
              <a:t>Describe the etiology of neurocognitive disorders. </a:t>
            </a:r>
          </a:p>
          <a:p>
            <a:r>
              <a:rPr lang="en-US" b="1" dirty="0"/>
              <a:t>Describes treatment options for neurocognitive disorders.</a:t>
            </a:r>
          </a:p>
        </p:txBody>
      </p:sp>
    </p:spTree>
    <p:extLst>
      <p:ext uri="{BB962C8B-B14F-4D97-AF65-F5344CB8AC3E}">
        <p14:creationId xmlns:p14="http://schemas.microsoft.com/office/powerpoint/2010/main" val="3887203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FA296B-5CC9-4D2A-A40B-C2BE41311C31}"/>
              </a:ext>
            </a:extLst>
          </p:cNvPr>
          <p:cNvSpPr>
            <a:spLocks noGrp="1"/>
          </p:cNvSpPr>
          <p:nvPr>
            <p:ph type="title"/>
          </p:nvPr>
        </p:nvSpPr>
        <p:spPr>
          <a:xfrm>
            <a:off x="838200" y="365125"/>
            <a:ext cx="10515600" cy="1325563"/>
          </a:xfrm>
        </p:spPr>
        <p:txBody>
          <a:bodyPr>
            <a:normAutofit/>
          </a:bodyPr>
          <a:lstStyle/>
          <a:p>
            <a:r>
              <a:rPr lang="en-US" sz="8000">
                <a:solidFill>
                  <a:srgbClr val="56A8E7"/>
                </a:solidFill>
              </a:rPr>
              <a:t>Parkinson’s Disease</a:t>
            </a:r>
          </a:p>
        </p:txBody>
      </p:sp>
      <p:graphicFrame>
        <p:nvGraphicFramePr>
          <p:cNvPr id="5" name="Content Placeholder 2" descr="Parkinson's Disease">
            <a:extLst>
              <a:ext uri="{FF2B5EF4-FFF2-40B4-BE49-F238E27FC236}">
                <a16:creationId xmlns:a16="http://schemas.microsoft.com/office/drawing/2014/main" id="{626FB8B2-5B5F-4215-BDA6-81FBBFD52AF8}"/>
              </a:ext>
            </a:extLst>
          </p:cNvPr>
          <p:cNvGraphicFramePr>
            <a:graphicFrameLocks noGrp="1"/>
          </p:cNvGraphicFramePr>
          <p:nvPr>
            <p:ph idx="1"/>
            <p:extLst>
              <p:ext uri="{D42A27DB-BD31-4B8C-83A1-F6EECF244321}">
                <p14:modId xmlns:p14="http://schemas.microsoft.com/office/powerpoint/2010/main" val="2293124415"/>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7650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88F17C-1838-4969-8E62-3E20E82BF45B}"/>
              </a:ext>
            </a:extLst>
          </p:cNvPr>
          <p:cNvSpPr>
            <a:spLocks noGrp="1"/>
          </p:cNvSpPr>
          <p:nvPr>
            <p:ph type="title"/>
          </p:nvPr>
        </p:nvSpPr>
        <p:spPr>
          <a:xfrm>
            <a:off x="838200" y="365125"/>
            <a:ext cx="10515600" cy="1325563"/>
          </a:xfrm>
        </p:spPr>
        <p:txBody>
          <a:bodyPr>
            <a:normAutofit/>
          </a:bodyPr>
          <a:lstStyle/>
          <a:p>
            <a:r>
              <a:rPr lang="en-US" sz="7400">
                <a:solidFill>
                  <a:srgbClr val="56A8E7"/>
                </a:solidFill>
              </a:rPr>
              <a:t>Huntington’s Disease</a:t>
            </a:r>
          </a:p>
        </p:txBody>
      </p:sp>
      <p:graphicFrame>
        <p:nvGraphicFramePr>
          <p:cNvPr id="15" name="Content Placeholder 2" descr="Huntington's Disease">
            <a:extLst>
              <a:ext uri="{FF2B5EF4-FFF2-40B4-BE49-F238E27FC236}">
                <a16:creationId xmlns:a16="http://schemas.microsoft.com/office/drawing/2014/main" id="{7064C62C-4A9B-49D4-8478-189842910F8E}"/>
              </a:ext>
            </a:extLst>
          </p:cNvPr>
          <p:cNvGraphicFramePr>
            <a:graphicFrameLocks noGrp="1"/>
          </p:cNvGraphicFramePr>
          <p:nvPr>
            <p:ph idx="1"/>
            <p:extLst>
              <p:ext uri="{D42A27DB-BD31-4B8C-83A1-F6EECF244321}">
                <p14:modId xmlns:p14="http://schemas.microsoft.com/office/powerpoint/2010/main" val="3398594320"/>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637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5D8DA9-5753-4351-8F52-5BABE5DD6D73}"/>
              </a:ext>
            </a:extLst>
          </p:cNvPr>
          <p:cNvSpPr>
            <a:spLocks noGrp="1"/>
          </p:cNvSpPr>
          <p:nvPr>
            <p:ph type="title"/>
          </p:nvPr>
        </p:nvSpPr>
        <p:spPr>
          <a:xfrm>
            <a:off x="635000" y="640823"/>
            <a:ext cx="3418659" cy="5583148"/>
          </a:xfrm>
        </p:spPr>
        <p:txBody>
          <a:bodyPr anchor="ctr">
            <a:normAutofit/>
          </a:bodyPr>
          <a:lstStyle/>
          <a:p>
            <a:r>
              <a:rPr lang="en-US" sz="3300"/>
              <a:t>Neurocognitive Disorder due to HIV Infection</a:t>
            </a:r>
          </a:p>
        </p:txBody>
      </p:sp>
      <p:sp>
        <p:nvSpPr>
          <p:cNvPr id="12" name="Rectangle 22">
            <a:extLst>
              <a:ext uri="{FF2B5EF4-FFF2-40B4-BE49-F238E27FC236}">
                <a16:creationId xmlns:a16="http://schemas.microsoft.com/office/drawing/2014/main" id="{535742DD-1B16-4E9D-B715-0D74B4574A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14992" y="1557877"/>
            <a:ext cx="18288" cy="3749040"/>
          </a:xfrm>
          <a:custGeom>
            <a:avLst/>
            <a:gdLst>
              <a:gd name="connsiteX0" fmla="*/ 0 w 18288"/>
              <a:gd name="connsiteY0" fmla="*/ 0 h 3749040"/>
              <a:gd name="connsiteX1" fmla="*/ 18288 w 18288"/>
              <a:gd name="connsiteY1" fmla="*/ 0 h 3749040"/>
              <a:gd name="connsiteX2" fmla="*/ 18288 w 18288"/>
              <a:gd name="connsiteY2" fmla="*/ 662330 h 3749040"/>
              <a:gd name="connsiteX3" fmla="*/ 18288 w 18288"/>
              <a:gd name="connsiteY3" fmla="*/ 1174699 h 3749040"/>
              <a:gd name="connsiteX4" fmla="*/ 18288 w 18288"/>
              <a:gd name="connsiteY4" fmla="*/ 1724558 h 3749040"/>
              <a:gd name="connsiteX5" fmla="*/ 18288 w 18288"/>
              <a:gd name="connsiteY5" fmla="*/ 2424379 h 3749040"/>
              <a:gd name="connsiteX6" fmla="*/ 18288 w 18288"/>
              <a:gd name="connsiteY6" fmla="*/ 3049219 h 3749040"/>
              <a:gd name="connsiteX7" fmla="*/ 18288 w 18288"/>
              <a:gd name="connsiteY7" fmla="*/ 3749040 h 3749040"/>
              <a:gd name="connsiteX8" fmla="*/ 0 w 18288"/>
              <a:gd name="connsiteY8" fmla="*/ 3749040 h 3749040"/>
              <a:gd name="connsiteX9" fmla="*/ 0 w 18288"/>
              <a:gd name="connsiteY9" fmla="*/ 3236671 h 3749040"/>
              <a:gd name="connsiteX10" fmla="*/ 0 w 18288"/>
              <a:gd name="connsiteY10" fmla="*/ 2536850 h 3749040"/>
              <a:gd name="connsiteX11" fmla="*/ 0 w 18288"/>
              <a:gd name="connsiteY11" fmla="*/ 1874520 h 3749040"/>
              <a:gd name="connsiteX12" fmla="*/ 0 w 18288"/>
              <a:gd name="connsiteY12" fmla="*/ 1362151 h 3749040"/>
              <a:gd name="connsiteX13" fmla="*/ 0 w 18288"/>
              <a:gd name="connsiteY13" fmla="*/ 774802 h 3749040"/>
              <a:gd name="connsiteX14" fmla="*/ 0 w 18288"/>
              <a:gd name="connsiteY14"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8288" h="3749040" fill="none" extrusionOk="0">
                <a:moveTo>
                  <a:pt x="0" y="0"/>
                </a:moveTo>
                <a:cubicBezTo>
                  <a:pt x="8690" y="407"/>
                  <a:pt x="14141" y="154"/>
                  <a:pt x="18288" y="0"/>
                </a:cubicBezTo>
                <a:cubicBezTo>
                  <a:pt x="34838" y="143586"/>
                  <a:pt x="-11860" y="333097"/>
                  <a:pt x="18288" y="662330"/>
                </a:cubicBezTo>
                <a:cubicBezTo>
                  <a:pt x="48436" y="991563"/>
                  <a:pt x="32813" y="1046681"/>
                  <a:pt x="18288" y="1174699"/>
                </a:cubicBezTo>
                <a:cubicBezTo>
                  <a:pt x="3763" y="1302717"/>
                  <a:pt x="40974" y="1467838"/>
                  <a:pt x="18288" y="1724558"/>
                </a:cubicBezTo>
                <a:cubicBezTo>
                  <a:pt x="-4398" y="1981278"/>
                  <a:pt x="36650" y="2215729"/>
                  <a:pt x="18288" y="2424379"/>
                </a:cubicBezTo>
                <a:cubicBezTo>
                  <a:pt x="-74" y="2633029"/>
                  <a:pt x="-9881" y="2874703"/>
                  <a:pt x="18288" y="3049219"/>
                </a:cubicBezTo>
                <a:cubicBezTo>
                  <a:pt x="46457" y="3223735"/>
                  <a:pt x="4078" y="3453850"/>
                  <a:pt x="18288" y="3749040"/>
                </a:cubicBezTo>
                <a:cubicBezTo>
                  <a:pt x="14465" y="3749751"/>
                  <a:pt x="7675" y="3748271"/>
                  <a:pt x="0" y="3749040"/>
                </a:cubicBezTo>
                <a:cubicBezTo>
                  <a:pt x="19669" y="3507959"/>
                  <a:pt x="-9883" y="3339386"/>
                  <a:pt x="0" y="3236671"/>
                </a:cubicBezTo>
                <a:cubicBezTo>
                  <a:pt x="9883" y="3133956"/>
                  <a:pt x="26871" y="2857214"/>
                  <a:pt x="0" y="2536850"/>
                </a:cubicBezTo>
                <a:cubicBezTo>
                  <a:pt x="-26871" y="2216486"/>
                  <a:pt x="4790" y="2156616"/>
                  <a:pt x="0" y="1874520"/>
                </a:cubicBezTo>
                <a:cubicBezTo>
                  <a:pt x="-4790" y="1592424"/>
                  <a:pt x="-3117" y="1558688"/>
                  <a:pt x="0" y="1362151"/>
                </a:cubicBezTo>
                <a:cubicBezTo>
                  <a:pt x="3117" y="1165614"/>
                  <a:pt x="16802" y="1045125"/>
                  <a:pt x="0" y="774802"/>
                </a:cubicBezTo>
                <a:cubicBezTo>
                  <a:pt x="-16802" y="504479"/>
                  <a:pt x="-29640" y="377701"/>
                  <a:pt x="0" y="0"/>
                </a:cubicBezTo>
                <a:close/>
              </a:path>
              <a:path w="18288" h="3749040" stroke="0" extrusionOk="0">
                <a:moveTo>
                  <a:pt x="0" y="0"/>
                </a:moveTo>
                <a:cubicBezTo>
                  <a:pt x="5341" y="9"/>
                  <a:pt x="11148" y="-611"/>
                  <a:pt x="18288" y="0"/>
                </a:cubicBezTo>
                <a:cubicBezTo>
                  <a:pt x="33352" y="227288"/>
                  <a:pt x="30894" y="278824"/>
                  <a:pt x="18288" y="512369"/>
                </a:cubicBezTo>
                <a:cubicBezTo>
                  <a:pt x="5682" y="745914"/>
                  <a:pt x="53060" y="998220"/>
                  <a:pt x="18288" y="1212190"/>
                </a:cubicBezTo>
                <a:cubicBezTo>
                  <a:pt x="-16484" y="1426160"/>
                  <a:pt x="35474" y="1585099"/>
                  <a:pt x="18288" y="1837030"/>
                </a:cubicBezTo>
                <a:cubicBezTo>
                  <a:pt x="1102" y="2088961"/>
                  <a:pt x="16704" y="2251948"/>
                  <a:pt x="18288" y="2386889"/>
                </a:cubicBezTo>
                <a:cubicBezTo>
                  <a:pt x="19872" y="2521830"/>
                  <a:pt x="5902" y="2679005"/>
                  <a:pt x="18288" y="2936748"/>
                </a:cubicBezTo>
                <a:cubicBezTo>
                  <a:pt x="30674" y="3194491"/>
                  <a:pt x="13809" y="3416052"/>
                  <a:pt x="18288" y="3749040"/>
                </a:cubicBezTo>
                <a:cubicBezTo>
                  <a:pt x="9729" y="3749861"/>
                  <a:pt x="3965" y="3749683"/>
                  <a:pt x="0" y="3749040"/>
                </a:cubicBezTo>
                <a:cubicBezTo>
                  <a:pt x="-10152" y="3632102"/>
                  <a:pt x="-5013" y="3340136"/>
                  <a:pt x="0" y="3236671"/>
                </a:cubicBezTo>
                <a:cubicBezTo>
                  <a:pt x="5013" y="3133206"/>
                  <a:pt x="-27249" y="2814766"/>
                  <a:pt x="0" y="2649322"/>
                </a:cubicBezTo>
                <a:cubicBezTo>
                  <a:pt x="27249" y="2483878"/>
                  <a:pt x="8506" y="2308131"/>
                  <a:pt x="0" y="2061972"/>
                </a:cubicBezTo>
                <a:cubicBezTo>
                  <a:pt x="-8506" y="1815813"/>
                  <a:pt x="-14267" y="1574470"/>
                  <a:pt x="0" y="1399642"/>
                </a:cubicBezTo>
                <a:cubicBezTo>
                  <a:pt x="14267" y="1224814"/>
                  <a:pt x="-24839" y="1011862"/>
                  <a:pt x="0" y="812292"/>
                </a:cubicBezTo>
                <a:cubicBezTo>
                  <a:pt x="24839" y="612722"/>
                  <a:pt x="20220" y="372179"/>
                  <a:pt x="0" y="0"/>
                </a:cubicBezTo>
                <a:close/>
              </a:path>
            </a:pathLst>
          </a:custGeom>
          <a:solidFill>
            <a:srgbClr val="56A8E7"/>
          </a:solidFill>
          <a:ln w="34925">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descr="Neurocognitive Disorder due to HIV infection">
            <a:extLst>
              <a:ext uri="{FF2B5EF4-FFF2-40B4-BE49-F238E27FC236}">
                <a16:creationId xmlns:a16="http://schemas.microsoft.com/office/drawing/2014/main" id="{5AE4552C-7D0A-45B5-A706-D41EAE0CFBC7}"/>
              </a:ext>
            </a:extLst>
          </p:cNvPr>
          <p:cNvGraphicFramePr>
            <a:graphicFrameLocks noGrp="1"/>
          </p:cNvGraphicFramePr>
          <p:nvPr>
            <p:ph idx="1"/>
            <p:extLst>
              <p:ext uri="{D42A27DB-BD31-4B8C-83A1-F6EECF244321}">
                <p14:modId xmlns:p14="http://schemas.microsoft.com/office/powerpoint/2010/main" val="152918242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9464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1" name="Rectangle 10">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51">
            <a:extLst>
              <a:ext uri="{FF2B5EF4-FFF2-40B4-BE49-F238E27FC236}">
                <a16:creationId xmlns:a16="http://schemas.microsoft.com/office/drawing/2014/main" id="{5E0D0E5A-6E97-46A9-AF74-EAEA1E044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19417" y="6756322"/>
            <a:ext cx="5657849" cy="101678"/>
          </a:xfrm>
          <a:custGeom>
            <a:avLst/>
            <a:gdLst>
              <a:gd name="connsiteX0" fmla="*/ 0 w 2374107"/>
              <a:gd name="connsiteY0" fmla="*/ 0 h 45719"/>
              <a:gd name="connsiteX1" fmla="*/ 2374107 w 2374107"/>
              <a:gd name="connsiteY1" fmla="*/ 0 h 45719"/>
              <a:gd name="connsiteX2" fmla="*/ 2374107 w 2374107"/>
              <a:gd name="connsiteY2" fmla="*/ 45719 h 45719"/>
              <a:gd name="connsiteX3" fmla="*/ 0 w 2374107"/>
              <a:gd name="connsiteY3" fmla="*/ 45719 h 45719"/>
              <a:gd name="connsiteX4" fmla="*/ 0 w 2374107"/>
              <a:gd name="connsiteY4" fmla="*/ 0 h 45719"/>
              <a:gd name="connsiteX0" fmla="*/ 0 w 2430067"/>
              <a:gd name="connsiteY0" fmla="*/ 0 h 64769"/>
              <a:gd name="connsiteX1" fmla="*/ 2430067 w 2430067"/>
              <a:gd name="connsiteY1" fmla="*/ 19050 h 64769"/>
              <a:gd name="connsiteX2" fmla="*/ 2430067 w 2430067"/>
              <a:gd name="connsiteY2" fmla="*/ 64769 h 64769"/>
              <a:gd name="connsiteX3" fmla="*/ 55960 w 2430067"/>
              <a:gd name="connsiteY3" fmla="*/ 64769 h 64769"/>
              <a:gd name="connsiteX4" fmla="*/ 0 w 2430067"/>
              <a:gd name="connsiteY4" fmla="*/ 0 h 64769"/>
              <a:gd name="connsiteX0" fmla="*/ 0 w 2431088"/>
              <a:gd name="connsiteY0" fmla="*/ 0 h 94534"/>
              <a:gd name="connsiteX1" fmla="*/ 2431088 w 2431088"/>
              <a:gd name="connsiteY1" fmla="*/ 48815 h 94534"/>
              <a:gd name="connsiteX2" fmla="*/ 2431088 w 2431088"/>
              <a:gd name="connsiteY2" fmla="*/ 94534 h 94534"/>
              <a:gd name="connsiteX3" fmla="*/ 56981 w 2431088"/>
              <a:gd name="connsiteY3" fmla="*/ 94534 h 94534"/>
              <a:gd name="connsiteX4" fmla="*/ 0 w 2431088"/>
              <a:gd name="connsiteY4" fmla="*/ 0 h 94534"/>
              <a:gd name="connsiteX0" fmla="*/ 0 w 2425473"/>
              <a:gd name="connsiteY0" fmla="*/ 0 h 101678"/>
              <a:gd name="connsiteX1" fmla="*/ 2425473 w 2425473"/>
              <a:gd name="connsiteY1" fmla="*/ 55959 h 101678"/>
              <a:gd name="connsiteX2" fmla="*/ 2425473 w 2425473"/>
              <a:gd name="connsiteY2" fmla="*/ 101678 h 101678"/>
              <a:gd name="connsiteX3" fmla="*/ 51366 w 2425473"/>
              <a:gd name="connsiteY3" fmla="*/ 101678 h 101678"/>
              <a:gd name="connsiteX4" fmla="*/ 0 w 2425473"/>
              <a:gd name="connsiteY4" fmla="*/ 0 h 1016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473" h="101678">
                <a:moveTo>
                  <a:pt x="0" y="0"/>
                </a:moveTo>
                <a:lnTo>
                  <a:pt x="2425473" y="55959"/>
                </a:lnTo>
                <a:lnTo>
                  <a:pt x="2425473" y="101678"/>
                </a:lnTo>
                <a:lnTo>
                  <a:pt x="51366" y="10167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2">
            <a:extLst>
              <a:ext uri="{FF2B5EF4-FFF2-40B4-BE49-F238E27FC236}">
                <a16:creationId xmlns:a16="http://schemas.microsoft.com/office/drawing/2014/main" id="{E197A7FD-CD8D-4609-AE35-64C89063E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8697" y="6809135"/>
            <a:ext cx="160496" cy="48864"/>
          </a:xfrm>
          <a:custGeom>
            <a:avLst/>
            <a:gdLst>
              <a:gd name="connsiteX0" fmla="*/ 0 w 91440"/>
              <a:gd name="connsiteY0" fmla="*/ 0 h 27432"/>
              <a:gd name="connsiteX1" fmla="*/ 91440 w 91440"/>
              <a:gd name="connsiteY1" fmla="*/ 0 h 27432"/>
              <a:gd name="connsiteX2" fmla="*/ 91440 w 91440"/>
              <a:gd name="connsiteY2" fmla="*/ 27432 h 27432"/>
              <a:gd name="connsiteX3" fmla="*/ 0 w 91440"/>
              <a:gd name="connsiteY3" fmla="*/ 27432 h 27432"/>
              <a:gd name="connsiteX4" fmla="*/ 0 w 91440"/>
              <a:gd name="connsiteY4" fmla="*/ 0 h 27432"/>
              <a:gd name="connsiteX0" fmla="*/ 0 w 128350"/>
              <a:gd name="connsiteY0" fmla="*/ 0 h 36957"/>
              <a:gd name="connsiteX1" fmla="*/ 128350 w 128350"/>
              <a:gd name="connsiteY1" fmla="*/ 9525 h 36957"/>
              <a:gd name="connsiteX2" fmla="*/ 128350 w 128350"/>
              <a:gd name="connsiteY2" fmla="*/ 36957 h 36957"/>
              <a:gd name="connsiteX3" fmla="*/ 36910 w 128350"/>
              <a:gd name="connsiteY3" fmla="*/ 36957 h 36957"/>
              <a:gd name="connsiteX4" fmla="*/ 0 w 128350"/>
              <a:gd name="connsiteY4" fmla="*/ 0 h 36957"/>
              <a:gd name="connsiteX0" fmla="*/ 0 w 128350"/>
              <a:gd name="connsiteY0" fmla="*/ 0 h 36957"/>
              <a:gd name="connsiteX1" fmla="*/ 83106 w 128350"/>
              <a:gd name="connsiteY1" fmla="*/ 11906 h 36957"/>
              <a:gd name="connsiteX2" fmla="*/ 128350 w 128350"/>
              <a:gd name="connsiteY2" fmla="*/ 36957 h 36957"/>
              <a:gd name="connsiteX3" fmla="*/ 36910 w 128350"/>
              <a:gd name="connsiteY3" fmla="*/ 36957 h 36957"/>
              <a:gd name="connsiteX4" fmla="*/ 0 w 128350"/>
              <a:gd name="connsiteY4" fmla="*/ 0 h 36957"/>
              <a:gd name="connsiteX0" fmla="*/ 0 w 162878"/>
              <a:gd name="connsiteY0" fmla="*/ 0 h 44101"/>
              <a:gd name="connsiteX1" fmla="*/ 117634 w 162878"/>
              <a:gd name="connsiteY1" fmla="*/ 19050 h 44101"/>
              <a:gd name="connsiteX2" fmla="*/ 162878 w 162878"/>
              <a:gd name="connsiteY2" fmla="*/ 44101 h 44101"/>
              <a:gd name="connsiteX3" fmla="*/ 71438 w 162878"/>
              <a:gd name="connsiteY3" fmla="*/ 44101 h 44101"/>
              <a:gd name="connsiteX4" fmla="*/ 0 w 162878"/>
              <a:gd name="connsiteY4" fmla="*/ 0 h 44101"/>
              <a:gd name="connsiteX0" fmla="*/ 0 w 160496"/>
              <a:gd name="connsiteY0" fmla="*/ 0 h 48864"/>
              <a:gd name="connsiteX1" fmla="*/ 115252 w 160496"/>
              <a:gd name="connsiteY1" fmla="*/ 23813 h 48864"/>
              <a:gd name="connsiteX2" fmla="*/ 160496 w 160496"/>
              <a:gd name="connsiteY2" fmla="*/ 48864 h 48864"/>
              <a:gd name="connsiteX3" fmla="*/ 69056 w 160496"/>
              <a:gd name="connsiteY3" fmla="*/ 48864 h 48864"/>
              <a:gd name="connsiteX4" fmla="*/ 0 w 160496"/>
              <a:gd name="connsiteY4" fmla="*/ 0 h 48864"/>
              <a:gd name="connsiteX0" fmla="*/ 0 w 160496"/>
              <a:gd name="connsiteY0" fmla="*/ 0 h 48864"/>
              <a:gd name="connsiteX1" fmla="*/ 115252 w 160496"/>
              <a:gd name="connsiteY1" fmla="*/ 23813 h 48864"/>
              <a:gd name="connsiteX2" fmla="*/ 160496 w 160496"/>
              <a:gd name="connsiteY2" fmla="*/ 48864 h 48864"/>
              <a:gd name="connsiteX3" fmla="*/ 61912 w 160496"/>
              <a:gd name="connsiteY3" fmla="*/ 48864 h 48864"/>
              <a:gd name="connsiteX4" fmla="*/ 0 w 160496"/>
              <a:gd name="connsiteY4" fmla="*/ 0 h 488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496" h="48864">
                <a:moveTo>
                  <a:pt x="0" y="0"/>
                </a:moveTo>
                <a:lnTo>
                  <a:pt x="115252" y="23813"/>
                </a:lnTo>
                <a:lnTo>
                  <a:pt x="160496" y="48864"/>
                </a:lnTo>
                <a:lnTo>
                  <a:pt x="61912" y="488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8417"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rgbClr val="56A8E7"/>
          </a:solidFill>
          <a:ln w="9525" cap="flat">
            <a:noFill/>
            <a:prstDash val="solid"/>
            <a:miter/>
          </a:ln>
        </p:spPr>
        <p:txBody>
          <a:bodyPr rtlCol="0" anchor="ctr"/>
          <a:lstStyle/>
          <a:p>
            <a:endParaRPr lang="en-US"/>
          </a:p>
        </p:txBody>
      </p:sp>
      <p:sp>
        <p:nvSpPr>
          <p:cNvPr id="4" name="Title 3">
            <a:extLst>
              <a:ext uri="{FF2B5EF4-FFF2-40B4-BE49-F238E27FC236}">
                <a16:creationId xmlns:a16="http://schemas.microsoft.com/office/drawing/2014/main" id="{371C90AF-959E-4EBE-A8FE-93C43503721F}"/>
              </a:ext>
            </a:extLst>
          </p:cNvPr>
          <p:cNvSpPr>
            <a:spLocks noGrp="1"/>
          </p:cNvSpPr>
          <p:nvPr>
            <p:ph type="title"/>
          </p:nvPr>
        </p:nvSpPr>
        <p:spPr>
          <a:xfrm>
            <a:off x="2558716" y="955309"/>
            <a:ext cx="7074568" cy="2898975"/>
          </a:xfrm>
        </p:spPr>
        <p:txBody>
          <a:bodyPr vert="horz" lIns="91440" tIns="45720" rIns="91440" bIns="45720" rtlCol="0" anchor="b">
            <a:normAutofit/>
          </a:bodyPr>
          <a:lstStyle/>
          <a:p>
            <a:r>
              <a:rPr lang="en-US" sz="8800">
                <a:solidFill>
                  <a:schemeClr val="bg1"/>
                </a:solidFill>
              </a:rPr>
              <a:t>Treatments</a:t>
            </a:r>
          </a:p>
        </p:txBody>
      </p:sp>
      <p:sp>
        <p:nvSpPr>
          <p:cNvPr id="19" name="Rectangle 6">
            <a:extLst>
              <a:ext uri="{FF2B5EF4-FFF2-40B4-BE49-F238E27FC236}">
                <a16:creationId xmlns:a16="http://schemas.microsoft.com/office/drawing/2014/main" id="{C0B64B74-19BE-47D9-8BB8-7081BF0E0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1333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40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6AB28B-3083-4BD1-899D-EF8E1C341061}"/>
              </a:ext>
            </a:extLst>
          </p:cNvPr>
          <p:cNvSpPr>
            <a:spLocks noGrp="1"/>
          </p:cNvSpPr>
          <p:nvPr>
            <p:ph type="title"/>
          </p:nvPr>
        </p:nvSpPr>
        <p:spPr>
          <a:xfrm>
            <a:off x="630936" y="640080"/>
            <a:ext cx="4818888" cy="1481328"/>
          </a:xfrm>
        </p:spPr>
        <p:txBody>
          <a:bodyPr anchor="b">
            <a:normAutofit/>
          </a:bodyPr>
          <a:lstStyle/>
          <a:p>
            <a:pPr>
              <a:lnSpc>
                <a:spcPct val="90000"/>
              </a:lnSpc>
            </a:pPr>
            <a:r>
              <a:rPr lang="en-US" sz="4300"/>
              <a:t>Pharmacological </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7D2A25F-CEEC-4B6C-B06C-CAC981F7B583}"/>
              </a:ext>
            </a:extLst>
          </p:cNvPr>
          <p:cNvSpPr>
            <a:spLocks noGrp="1"/>
          </p:cNvSpPr>
          <p:nvPr>
            <p:ph idx="1"/>
          </p:nvPr>
        </p:nvSpPr>
        <p:spPr>
          <a:xfrm>
            <a:off x="630936" y="2660904"/>
            <a:ext cx="4818888" cy="3547872"/>
          </a:xfrm>
        </p:spPr>
        <p:txBody>
          <a:bodyPr anchor="t">
            <a:normAutofit fontScale="92500" lnSpcReduction="20000"/>
          </a:bodyPr>
          <a:lstStyle/>
          <a:p>
            <a:pPr>
              <a:lnSpc>
                <a:spcPct val="100000"/>
              </a:lnSpc>
            </a:pPr>
            <a:r>
              <a:rPr lang="en-US" b="1" dirty="0"/>
              <a:t>Medications target acetylcholine and glutamate </a:t>
            </a:r>
          </a:p>
          <a:p>
            <a:pPr>
              <a:lnSpc>
                <a:spcPct val="100000"/>
              </a:lnSpc>
            </a:pPr>
            <a:r>
              <a:rPr lang="en-US" b="1" dirty="0"/>
              <a:t>Drugs specific to treating Alzheimer’s disease include donepezil (Aricept), rivastigmine (Exelon), galantamine (Razadyne), and memantine (Mamenda) and they are often prescribed in early/middle stages </a:t>
            </a:r>
          </a:p>
          <a:p>
            <a:pPr>
              <a:lnSpc>
                <a:spcPct val="100000"/>
              </a:lnSpc>
            </a:pPr>
            <a:r>
              <a:rPr lang="en-US" b="1" dirty="0"/>
              <a:t>Levodopa is a medication used for treating Parkinson’s disease because increases dopamine availability </a:t>
            </a:r>
          </a:p>
          <a:p>
            <a:pPr lvl="1">
              <a:lnSpc>
                <a:spcPct val="100000"/>
              </a:lnSpc>
            </a:pPr>
            <a:r>
              <a:rPr lang="en-US" sz="2800" b="1" dirty="0"/>
              <a:t>Unfortunately, side effects include hallucinations and psychotic symptoms </a:t>
            </a:r>
          </a:p>
        </p:txBody>
      </p:sp>
      <mc:AlternateContent xmlns:mc="http://schemas.openxmlformats.org/markup-compatibility/2006">
        <mc:Choice xmlns:p14="http://schemas.microsoft.com/office/powerpoint/2010/main" Requires="p14">
          <p:contentPart p14:bwMode="auto" r:id="rId3">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7" name="Graphic 6" descr="Medicine">
            <a:extLst>
              <a:ext uri="{FF2B5EF4-FFF2-40B4-BE49-F238E27FC236}">
                <a16:creationId xmlns:a16="http://schemas.microsoft.com/office/drawing/2014/main" id="{1963AEF3-B981-447D-AFB4-BA5E82BC98A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989944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4D0CDA-44CE-4EB2-97A5-DE26EB1D47AE}"/>
              </a:ext>
            </a:extLst>
          </p:cNvPr>
          <p:cNvSpPr>
            <a:spLocks noGrp="1"/>
          </p:cNvSpPr>
          <p:nvPr>
            <p:ph type="title"/>
          </p:nvPr>
        </p:nvSpPr>
        <p:spPr>
          <a:xfrm>
            <a:off x="6739128" y="638089"/>
            <a:ext cx="4818888" cy="1476801"/>
          </a:xfrm>
        </p:spPr>
        <p:txBody>
          <a:bodyPr anchor="b">
            <a:normAutofit/>
          </a:bodyPr>
          <a:lstStyle/>
          <a:p>
            <a:r>
              <a:rPr lang="en-US" sz="5600"/>
              <a:t>Psychological</a:t>
            </a:r>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81825"/>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09E01D9-B12E-4B16-B343-CD59353DE3E8}"/>
              </a:ext>
            </a:extLst>
          </p:cNvPr>
          <p:cNvSpPr>
            <a:spLocks noGrp="1"/>
          </p:cNvSpPr>
          <p:nvPr>
            <p:ph idx="1"/>
          </p:nvPr>
        </p:nvSpPr>
        <p:spPr>
          <a:xfrm>
            <a:off x="6739128" y="2664886"/>
            <a:ext cx="4818888" cy="3550789"/>
          </a:xfrm>
        </p:spPr>
        <p:txBody>
          <a:bodyPr anchor="t">
            <a:normAutofit/>
          </a:bodyPr>
          <a:lstStyle/>
          <a:p>
            <a:pPr>
              <a:lnSpc>
                <a:spcPct val="100000"/>
              </a:lnSpc>
            </a:pPr>
            <a:r>
              <a:rPr lang="en-US" b="1" dirty="0"/>
              <a:t>Most effective type of treatment </a:t>
            </a:r>
          </a:p>
          <a:p>
            <a:pPr>
              <a:lnSpc>
                <a:spcPct val="100000"/>
              </a:lnSpc>
            </a:pPr>
            <a:r>
              <a:rPr lang="en-US" b="1" dirty="0"/>
              <a:t>Includes computer-based cognitive stimulation programs, reading books, and following the news </a:t>
            </a:r>
          </a:p>
          <a:p>
            <a:pPr>
              <a:lnSpc>
                <a:spcPct val="100000"/>
              </a:lnSpc>
            </a:pPr>
            <a:r>
              <a:rPr lang="en-US" b="1" dirty="0"/>
              <a:t>May also involve social skills and self-care training</a:t>
            </a:r>
          </a:p>
          <a:p>
            <a:pPr>
              <a:lnSpc>
                <a:spcPct val="100000"/>
              </a:lnSpc>
            </a:pPr>
            <a:r>
              <a:rPr lang="en-US" b="1" dirty="0"/>
              <a:t>Focuses on breaking down complex tasks into smaller, more attainable goals and simplifying the environment (i.e., labeling, removing clutter) </a:t>
            </a:r>
          </a:p>
        </p:txBody>
      </p:sp>
      <mc:AlternateContent xmlns:mc="http://schemas.openxmlformats.org/markup-compatibility/2006">
        <mc:Choice xmlns:p14="http://schemas.microsoft.com/office/powerpoint/2010/main" Requires="p14">
          <p:contentPart p14:bwMode="auto" r:id="rId2">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6436237"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6418237" y="1956150"/>
                <a:ext cx="36000" cy="32709"/>
              </a:xfrm>
              <a:prstGeom prst="rect">
                <a:avLst/>
              </a:prstGeom>
            </p:spPr>
          </p:pic>
        </mc:Fallback>
      </mc:AlternateContent>
      <p:pic>
        <p:nvPicPr>
          <p:cNvPr id="7" name="Graphic 6" descr="Classroom">
            <a:extLst>
              <a:ext uri="{FF2B5EF4-FFF2-40B4-BE49-F238E27FC236}">
                <a16:creationId xmlns:a16="http://schemas.microsoft.com/office/drawing/2014/main" id="{902F9B43-1676-4991-8BDF-4203D5C024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0936" y="699516"/>
            <a:ext cx="5458968" cy="5458968"/>
          </a:xfrm>
          <a:prstGeom prst="rect">
            <a:avLst/>
          </a:prstGeom>
        </p:spPr>
      </p:pic>
    </p:spTree>
    <p:extLst>
      <p:ext uri="{BB962C8B-B14F-4D97-AF65-F5344CB8AC3E}">
        <p14:creationId xmlns:p14="http://schemas.microsoft.com/office/powerpoint/2010/main" val="17220309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8AFD2F-0DDE-4DEE-A6F5-2B341B207900}"/>
              </a:ext>
            </a:extLst>
          </p:cNvPr>
          <p:cNvSpPr>
            <a:spLocks noGrp="1"/>
          </p:cNvSpPr>
          <p:nvPr>
            <p:ph type="title"/>
          </p:nvPr>
        </p:nvSpPr>
        <p:spPr>
          <a:xfrm>
            <a:off x="630936" y="640080"/>
            <a:ext cx="4818888" cy="1481328"/>
          </a:xfrm>
        </p:spPr>
        <p:txBody>
          <a:bodyPr anchor="b">
            <a:normAutofit/>
          </a:bodyPr>
          <a:lstStyle/>
          <a:p>
            <a:pPr>
              <a:lnSpc>
                <a:spcPct val="90000"/>
              </a:lnSpc>
            </a:pPr>
            <a:r>
              <a:rPr lang="en-US" dirty="0"/>
              <a:t>Support for Caregivers</a:t>
            </a:r>
            <a:endParaRPr lang="en-US"/>
          </a:p>
        </p:txBody>
      </p:sp>
      <p:sp>
        <p:nvSpPr>
          <p:cNvPr id="12"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2386584"/>
            <a:ext cx="4114800" cy="18288"/>
          </a:xfrm>
          <a:custGeom>
            <a:avLst/>
            <a:gdLst>
              <a:gd name="connsiteX0" fmla="*/ 0 w 4114800"/>
              <a:gd name="connsiteY0" fmla="*/ 0 h 18288"/>
              <a:gd name="connsiteX1" fmla="*/ 768096 w 4114800"/>
              <a:gd name="connsiteY1" fmla="*/ 0 h 18288"/>
              <a:gd name="connsiteX2" fmla="*/ 1495044 w 4114800"/>
              <a:gd name="connsiteY2" fmla="*/ 0 h 18288"/>
              <a:gd name="connsiteX3" fmla="*/ 2221992 w 4114800"/>
              <a:gd name="connsiteY3" fmla="*/ 0 h 18288"/>
              <a:gd name="connsiteX4" fmla="*/ 2784348 w 4114800"/>
              <a:gd name="connsiteY4" fmla="*/ 0 h 18288"/>
              <a:gd name="connsiteX5" fmla="*/ 3387852 w 4114800"/>
              <a:gd name="connsiteY5" fmla="*/ 0 h 18288"/>
              <a:gd name="connsiteX6" fmla="*/ 4114800 w 4114800"/>
              <a:gd name="connsiteY6" fmla="*/ 0 h 18288"/>
              <a:gd name="connsiteX7" fmla="*/ 4114800 w 4114800"/>
              <a:gd name="connsiteY7" fmla="*/ 18288 h 18288"/>
              <a:gd name="connsiteX8" fmla="*/ 3429000 w 4114800"/>
              <a:gd name="connsiteY8" fmla="*/ 18288 h 18288"/>
              <a:gd name="connsiteX9" fmla="*/ 2866644 w 4114800"/>
              <a:gd name="connsiteY9" fmla="*/ 18288 h 18288"/>
              <a:gd name="connsiteX10" fmla="*/ 2304288 w 4114800"/>
              <a:gd name="connsiteY10" fmla="*/ 18288 h 18288"/>
              <a:gd name="connsiteX11" fmla="*/ 1577340 w 4114800"/>
              <a:gd name="connsiteY11" fmla="*/ 18288 h 18288"/>
              <a:gd name="connsiteX12" fmla="*/ 973836 w 4114800"/>
              <a:gd name="connsiteY12" fmla="*/ 18288 h 18288"/>
              <a:gd name="connsiteX13" fmla="*/ 0 w 4114800"/>
              <a:gd name="connsiteY13" fmla="*/ 18288 h 18288"/>
              <a:gd name="connsiteX14" fmla="*/ 0 w 411480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14800" h="18288" fill="none" extrusionOk="0">
                <a:moveTo>
                  <a:pt x="0" y="0"/>
                </a:moveTo>
                <a:cubicBezTo>
                  <a:pt x="338280" y="-26110"/>
                  <a:pt x="483942" y="6555"/>
                  <a:pt x="768096" y="0"/>
                </a:cubicBezTo>
                <a:cubicBezTo>
                  <a:pt x="1052250" y="-6555"/>
                  <a:pt x="1331484" y="24616"/>
                  <a:pt x="1495044" y="0"/>
                </a:cubicBezTo>
                <a:cubicBezTo>
                  <a:pt x="1658604" y="-24616"/>
                  <a:pt x="2056661" y="-33562"/>
                  <a:pt x="2221992" y="0"/>
                </a:cubicBezTo>
                <a:cubicBezTo>
                  <a:pt x="2387323" y="33562"/>
                  <a:pt x="2629463" y="-20094"/>
                  <a:pt x="2784348" y="0"/>
                </a:cubicBezTo>
                <a:cubicBezTo>
                  <a:pt x="2939233" y="20094"/>
                  <a:pt x="3151981" y="1524"/>
                  <a:pt x="3387852" y="0"/>
                </a:cubicBezTo>
                <a:cubicBezTo>
                  <a:pt x="3623723" y="-1524"/>
                  <a:pt x="3882724" y="26165"/>
                  <a:pt x="4114800" y="0"/>
                </a:cubicBezTo>
                <a:cubicBezTo>
                  <a:pt x="4114300" y="8855"/>
                  <a:pt x="4114909" y="14521"/>
                  <a:pt x="4114800" y="18288"/>
                </a:cubicBezTo>
                <a:cubicBezTo>
                  <a:pt x="3910038" y="37744"/>
                  <a:pt x="3683432" y="-3969"/>
                  <a:pt x="3429000" y="18288"/>
                </a:cubicBezTo>
                <a:cubicBezTo>
                  <a:pt x="3174568" y="40545"/>
                  <a:pt x="3085815" y="44166"/>
                  <a:pt x="2866644" y="18288"/>
                </a:cubicBezTo>
                <a:cubicBezTo>
                  <a:pt x="2647473" y="-7590"/>
                  <a:pt x="2580474" y="31338"/>
                  <a:pt x="2304288" y="18288"/>
                </a:cubicBezTo>
                <a:cubicBezTo>
                  <a:pt x="2028102" y="5238"/>
                  <a:pt x="1863008" y="-2001"/>
                  <a:pt x="1577340" y="18288"/>
                </a:cubicBezTo>
                <a:cubicBezTo>
                  <a:pt x="1291672" y="38577"/>
                  <a:pt x="1243931" y="9893"/>
                  <a:pt x="973836" y="18288"/>
                </a:cubicBezTo>
                <a:cubicBezTo>
                  <a:pt x="703741" y="26683"/>
                  <a:pt x="317656" y="-5910"/>
                  <a:pt x="0" y="18288"/>
                </a:cubicBezTo>
                <a:cubicBezTo>
                  <a:pt x="683" y="12014"/>
                  <a:pt x="724" y="5908"/>
                  <a:pt x="0" y="0"/>
                </a:cubicBezTo>
                <a:close/>
              </a:path>
              <a:path w="4114800" h="18288" stroke="0" extrusionOk="0">
                <a:moveTo>
                  <a:pt x="0" y="0"/>
                </a:moveTo>
                <a:cubicBezTo>
                  <a:pt x="276109" y="5266"/>
                  <a:pt x="325589" y="-19584"/>
                  <a:pt x="644652" y="0"/>
                </a:cubicBezTo>
                <a:cubicBezTo>
                  <a:pt x="963715" y="19584"/>
                  <a:pt x="1064991" y="6066"/>
                  <a:pt x="1207008" y="0"/>
                </a:cubicBezTo>
                <a:cubicBezTo>
                  <a:pt x="1349025" y="-6066"/>
                  <a:pt x="1791724" y="14506"/>
                  <a:pt x="1975104" y="0"/>
                </a:cubicBezTo>
                <a:cubicBezTo>
                  <a:pt x="2158484" y="-14506"/>
                  <a:pt x="2397469" y="20822"/>
                  <a:pt x="2619756" y="0"/>
                </a:cubicBezTo>
                <a:cubicBezTo>
                  <a:pt x="2842043" y="-20822"/>
                  <a:pt x="2992157" y="20388"/>
                  <a:pt x="3264408" y="0"/>
                </a:cubicBezTo>
                <a:cubicBezTo>
                  <a:pt x="3536659" y="-20388"/>
                  <a:pt x="3855620" y="38211"/>
                  <a:pt x="4114800" y="0"/>
                </a:cubicBezTo>
                <a:cubicBezTo>
                  <a:pt x="4113902" y="7180"/>
                  <a:pt x="4114969" y="13790"/>
                  <a:pt x="4114800" y="18288"/>
                </a:cubicBezTo>
                <a:cubicBezTo>
                  <a:pt x="3968901" y="8593"/>
                  <a:pt x="3623428" y="17559"/>
                  <a:pt x="3429000" y="18288"/>
                </a:cubicBezTo>
                <a:cubicBezTo>
                  <a:pt x="3234572" y="19017"/>
                  <a:pt x="3085079" y="41804"/>
                  <a:pt x="2866644" y="18288"/>
                </a:cubicBezTo>
                <a:cubicBezTo>
                  <a:pt x="2648209" y="-5228"/>
                  <a:pt x="2451737" y="24580"/>
                  <a:pt x="2180844" y="18288"/>
                </a:cubicBezTo>
                <a:cubicBezTo>
                  <a:pt x="1909951" y="11996"/>
                  <a:pt x="1681589" y="12244"/>
                  <a:pt x="1495044" y="18288"/>
                </a:cubicBezTo>
                <a:cubicBezTo>
                  <a:pt x="1308499" y="24332"/>
                  <a:pt x="1136614" y="21789"/>
                  <a:pt x="850392" y="18288"/>
                </a:cubicBezTo>
                <a:cubicBezTo>
                  <a:pt x="564170" y="14787"/>
                  <a:pt x="210636" y="54701"/>
                  <a:pt x="0" y="18288"/>
                </a:cubicBezTo>
                <a:cubicBezTo>
                  <a:pt x="571" y="10093"/>
                  <a:pt x="-125" y="8407"/>
                  <a:pt x="0" y="0"/>
                </a:cubicBezTo>
                <a:close/>
              </a:path>
            </a:pathLst>
          </a:custGeom>
          <a:solidFill>
            <a:srgbClr val="56A8E7"/>
          </a:solidFill>
          <a:ln w="38100" cap="rnd">
            <a:solidFill>
              <a:srgbClr val="56A8E7"/>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A89FC99-A860-43E8-BFED-703F2F14F0FE}"/>
              </a:ext>
            </a:extLst>
          </p:cNvPr>
          <p:cNvSpPr>
            <a:spLocks noGrp="1"/>
          </p:cNvSpPr>
          <p:nvPr>
            <p:ph idx="1"/>
          </p:nvPr>
        </p:nvSpPr>
        <p:spPr>
          <a:xfrm>
            <a:off x="630936" y="2660904"/>
            <a:ext cx="4818888" cy="3547872"/>
          </a:xfrm>
        </p:spPr>
        <p:txBody>
          <a:bodyPr anchor="t">
            <a:normAutofit/>
          </a:bodyPr>
          <a:lstStyle/>
          <a:p>
            <a:r>
              <a:rPr lang="en-US" b="1" dirty="0"/>
              <a:t>Nearly 90% of all individuals with Alzheimer’s disease is cared for by a relative </a:t>
            </a:r>
          </a:p>
          <a:p>
            <a:r>
              <a:rPr lang="en-US" b="1" dirty="0"/>
              <a:t>The demands on these caretakers is often extreme, so it is important to routinely assess the state of these individuals and encourage them to participate in support groups or therapy </a:t>
            </a:r>
          </a:p>
        </p:txBody>
      </p:sp>
      <mc:AlternateContent xmlns:mc="http://schemas.openxmlformats.org/markup-compatibility/2006">
        <mc:Choice xmlns:p14="http://schemas.microsoft.com/office/powerpoint/2010/main" Requires="p14">
          <p:contentPart p14:bwMode="auto" r:id="rId3">
            <p14:nvContentPartPr>
              <p14: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p:pic>
            <p:nvPicPr>
              <p:cNvPr id="14" name="Ink 13">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4"/>
              <a:stretch>
                <a:fillRect/>
              </a:stretch>
            </p:blipFill>
            <p:spPr>
              <a:xfrm>
                <a:off x="5737403" y="1956150"/>
                <a:ext cx="36000" cy="32709"/>
              </a:xfrm>
              <a:prstGeom prst="rect">
                <a:avLst/>
              </a:prstGeom>
            </p:spPr>
          </p:pic>
        </mc:Fallback>
      </mc:AlternateContent>
      <p:pic>
        <p:nvPicPr>
          <p:cNvPr id="7" name="Graphic 6" descr="Group">
            <a:extLst>
              <a:ext uri="{FF2B5EF4-FFF2-40B4-BE49-F238E27FC236}">
                <a16:creationId xmlns:a16="http://schemas.microsoft.com/office/drawing/2014/main" id="{9C93A5E7-A57B-46C4-A956-5E4F3A8DF24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1925272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29" name="Rectangle 28">
            <a:extLst>
              <a:ext uri="{FF2B5EF4-FFF2-40B4-BE49-F238E27FC236}">
                <a16:creationId xmlns:a16="http://schemas.microsoft.com/office/drawing/2014/main" id="{B768BC45-6978-4563-AFFC-4378E82C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lored rectangle">
            <a:extLst>
              <a:ext uri="{FF2B5EF4-FFF2-40B4-BE49-F238E27FC236}">
                <a16:creationId xmlns:a16="http://schemas.microsoft.com/office/drawing/2014/main" id="{A80A8067-64B4-47DF-9C4D-88D9ADEC2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EC09CEA9-1E78-4109-8FE5-72D34B4D3355}"/>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gn="l"/>
            <a:r>
              <a:rPr lang="en-US" sz="9600">
                <a:solidFill>
                  <a:schemeClr val="bg1"/>
                </a:solidFill>
              </a:rPr>
              <a:t>Delirium</a:t>
            </a:r>
          </a:p>
        </p:txBody>
      </p:sp>
      <p:sp>
        <p:nvSpPr>
          <p:cNvPr id="33"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498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8EED1F9-6307-418E-8456-D31C8D58D829}"/>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Clinical Presentation</a:t>
            </a:r>
          </a:p>
        </p:txBody>
      </p:sp>
      <p:sp>
        <p:nvSpPr>
          <p:cNvPr id="3" name="Content Placeholder 2">
            <a:extLst>
              <a:ext uri="{FF2B5EF4-FFF2-40B4-BE49-F238E27FC236}">
                <a16:creationId xmlns:a16="http://schemas.microsoft.com/office/drawing/2014/main" id="{87BB9B0F-A662-45C7-8895-E34A32AFA8C7}"/>
              </a:ext>
            </a:extLst>
          </p:cNvPr>
          <p:cNvSpPr>
            <a:spLocks noGrp="1"/>
          </p:cNvSpPr>
          <p:nvPr>
            <p:ph idx="1"/>
          </p:nvPr>
        </p:nvSpPr>
        <p:spPr>
          <a:xfrm>
            <a:off x="838200" y="2586789"/>
            <a:ext cx="10515600" cy="3590174"/>
          </a:xfrm>
        </p:spPr>
        <p:txBody>
          <a:bodyPr>
            <a:normAutofit/>
          </a:bodyPr>
          <a:lstStyle/>
          <a:p>
            <a:r>
              <a:rPr lang="en-US" b="1" dirty="0"/>
              <a:t>Characterized by a significant disturbance in attention or awareness (i.e., difficulty sustaining, shifting, or focusing attention) and cognitive performance (i.e., confusion) that is significantly altered from one’s usual behavior</a:t>
            </a:r>
          </a:p>
          <a:p>
            <a:r>
              <a:rPr lang="en-US" b="1" dirty="0"/>
              <a:t>Also may feature disorganized thinking, incoherent speech, and hallucinations and delusions </a:t>
            </a:r>
          </a:p>
          <a:p>
            <a:r>
              <a:rPr lang="en-US" b="1" dirty="0"/>
              <a:t>Abrupt onset (happens over the course of several hours) and can last days to months </a:t>
            </a:r>
          </a:p>
          <a:p>
            <a:r>
              <a:rPr lang="en-US" b="1" dirty="0"/>
              <a:t>Symptoms can be mild to severe</a:t>
            </a:r>
          </a:p>
        </p:txBody>
      </p:sp>
    </p:spTree>
    <p:extLst>
      <p:ext uri="{BB962C8B-B14F-4D97-AF65-F5344CB8AC3E}">
        <p14:creationId xmlns:p14="http://schemas.microsoft.com/office/powerpoint/2010/main" val="326028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F225A08A-F2A7-4E90-9A67-DE25BADDFEF3}"/>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Epidemiology</a:t>
            </a:r>
          </a:p>
        </p:txBody>
      </p:sp>
      <p:sp>
        <p:nvSpPr>
          <p:cNvPr id="3" name="Content Placeholder 2">
            <a:extLst>
              <a:ext uri="{FF2B5EF4-FFF2-40B4-BE49-F238E27FC236}">
                <a16:creationId xmlns:a16="http://schemas.microsoft.com/office/drawing/2014/main" id="{096EDE5A-463D-42AB-A608-F78926BB4F99}"/>
              </a:ext>
            </a:extLst>
          </p:cNvPr>
          <p:cNvSpPr>
            <a:spLocks noGrp="1"/>
          </p:cNvSpPr>
          <p:nvPr>
            <p:ph idx="1"/>
          </p:nvPr>
        </p:nvSpPr>
        <p:spPr>
          <a:xfrm>
            <a:off x="838200" y="2586789"/>
            <a:ext cx="10515600" cy="3590174"/>
          </a:xfrm>
        </p:spPr>
        <p:txBody>
          <a:bodyPr>
            <a:normAutofit/>
          </a:bodyPr>
          <a:lstStyle/>
          <a:p>
            <a:r>
              <a:rPr lang="en-US" b="1" dirty="0"/>
              <a:t>Often occurs among those hospitalized for other medical issues (up to 24%) and in older individuals </a:t>
            </a:r>
          </a:p>
          <a:p>
            <a:r>
              <a:rPr lang="en-US" b="1" dirty="0"/>
              <a:t>Occurrence rate in general public equals 1-2%, but among those age 85+, it increases to 14% </a:t>
            </a:r>
          </a:p>
        </p:txBody>
      </p:sp>
    </p:spTree>
    <p:extLst>
      <p:ext uri="{BB962C8B-B14F-4D97-AF65-F5344CB8AC3E}">
        <p14:creationId xmlns:p14="http://schemas.microsoft.com/office/powerpoint/2010/main" val="2909821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B768BC45-6978-4563-AFFC-4378E82C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lored rectangle">
            <a:extLst>
              <a:ext uri="{FF2B5EF4-FFF2-40B4-BE49-F238E27FC236}">
                <a16:creationId xmlns:a16="http://schemas.microsoft.com/office/drawing/2014/main" id="{A80A8067-64B4-47DF-9C4D-88D9ADEC2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46C0F-5408-436D-A60E-863DF32D8F42}"/>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gn="l">
              <a:lnSpc>
                <a:spcPct val="90000"/>
              </a:lnSpc>
            </a:pPr>
            <a:r>
              <a:rPr lang="en-US" sz="8900">
                <a:solidFill>
                  <a:schemeClr val="bg1"/>
                </a:solidFill>
              </a:rPr>
              <a:t>Major Neurocognitive Disorder</a:t>
            </a:r>
          </a:p>
        </p:txBody>
      </p:sp>
      <p:sp>
        <p:nvSpPr>
          <p:cNvPr id="13"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408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7D218A8D-FF65-4008-A5AC-0D77139D221C}"/>
              </a:ext>
            </a:extLst>
          </p:cNvPr>
          <p:cNvSpPr>
            <a:spLocks noGrp="1"/>
          </p:cNvSpPr>
          <p:nvPr>
            <p:ph type="title"/>
          </p:nvPr>
        </p:nvSpPr>
        <p:spPr>
          <a:xfrm>
            <a:off x="838200" y="401221"/>
            <a:ext cx="10515600" cy="1348065"/>
          </a:xfrm>
        </p:spPr>
        <p:txBody>
          <a:bodyPr>
            <a:normAutofit/>
          </a:bodyPr>
          <a:lstStyle/>
          <a:p>
            <a:r>
              <a:rPr lang="en-US" sz="6800" dirty="0">
                <a:solidFill>
                  <a:schemeClr val="bg1"/>
                </a:solidFill>
              </a:rPr>
              <a:t>Clinical Presentation</a:t>
            </a:r>
          </a:p>
        </p:txBody>
      </p:sp>
      <p:sp>
        <p:nvSpPr>
          <p:cNvPr id="3" name="Content Placeholder 2">
            <a:extLst>
              <a:ext uri="{FF2B5EF4-FFF2-40B4-BE49-F238E27FC236}">
                <a16:creationId xmlns:a16="http://schemas.microsoft.com/office/drawing/2014/main" id="{88E51FAF-D8BE-4451-ADA9-91BA826F4F9D}"/>
              </a:ext>
            </a:extLst>
          </p:cNvPr>
          <p:cNvSpPr>
            <a:spLocks noGrp="1"/>
          </p:cNvSpPr>
          <p:nvPr>
            <p:ph idx="1"/>
          </p:nvPr>
        </p:nvSpPr>
        <p:spPr>
          <a:xfrm>
            <a:off x="838200" y="2586789"/>
            <a:ext cx="10515600" cy="3590174"/>
          </a:xfrm>
        </p:spPr>
        <p:txBody>
          <a:bodyPr>
            <a:normAutofit/>
          </a:bodyPr>
          <a:lstStyle/>
          <a:p>
            <a:r>
              <a:rPr lang="en-US" b="1" dirty="0"/>
              <a:t>An individual would show significant decline in both overall cognitive functioning as well as the ability to independently meet the demands of daily living such as paying bills, taking medications, or caring for oneself</a:t>
            </a:r>
          </a:p>
          <a:p>
            <a:r>
              <a:rPr lang="en-US" b="1" dirty="0"/>
              <a:t>Includes dementia, which is a major decline in cognition and self-help skills due to age </a:t>
            </a:r>
          </a:p>
          <a:p>
            <a:pPr lvl="1"/>
            <a:r>
              <a:rPr lang="en-US" b="1" dirty="0"/>
              <a:t>Not a good term to describe those with similar symptoms caused by injury or illness </a:t>
            </a:r>
          </a:p>
        </p:txBody>
      </p:sp>
    </p:spTree>
    <p:extLst>
      <p:ext uri="{BB962C8B-B14F-4D97-AF65-F5344CB8AC3E}">
        <p14:creationId xmlns:p14="http://schemas.microsoft.com/office/powerpoint/2010/main" val="422399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56A8E7"/>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25A85DF-CD13-4996-994F-27DC6C56EE10}"/>
              </a:ext>
            </a:extLst>
          </p:cNvPr>
          <p:cNvSpPr>
            <a:spLocks noGrp="1"/>
          </p:cNvSpPr>
          <p:nvPr>
            <p:ph type="title"/>
          </p:nvPr>
        </p:nvSpPr>
        <p:spPr>
          <a:xfrm>
            <a:off x="838200" y="401221"/>
            <a:ext cx="10515600" cy="1348065"/>
          </a:xfrm>
        </p:spPr>
        <p:txBody>
          <a:bodyPr>
            <a:normAutofit/>
          </a:bodyPr>
          <a:lstStyle/>
          <a:p>
            <a:r>
              <a:rPr lang="en-US" sz="6800">
                <a:solidFill>
                  <a:schemeClr val="bg1"/>
                </a:solidFill>
              </a:rPr>
              <a:t>Epidemiology</a:t>
            </a:r>
          </a:p>
        </p:txBody>
      </p:sp>
      <p:sp>
        <p:nvSpPr>
          <p:cNvPr id="3" name="Content Placeholder 2">
            <a:extLst>
              <a:ext uri="{FF2B5EF4-FFF2-40B4-BE49-F238E27FC236}">
                <a16:creationId xmlns:a16="http://schemas.microsoft.com/office/drawing/2014/main" id="{5305DC7F-F715-413B-891E-723310B6D047}"/>
              </a:ext>
            </a:extLst>
          </p:cNvPr>
          <p:cNvSpPr>
            <a:spLocks noGrp="1"/>
          </p:cNvSpPr>
          <p:nvPr>
            <p:ph idx="1"/>
          </p:nvPr>
        </p:nvSpPr>
        <p:spPr>
          <a:xfrm>
            <a:off x="838200" y="2586789"/>
            <a:ext cx="10515600" cy="3590174"/>
          </a:xfrm>
        </p:spPr>
        <p:txBody>
          <a:bodyPr>
            <a:normAutofit/>
          </a:bodyPr>
          <a:lstStyle/>
          <a:p>
            <a:r>
              <a:rPr lang="en-US" b="1" dirty="0"/>
              <a:t>Dementia occurs in 1-2% of individuals age 65+ and 30% of those age 85+ </a:t>
            </a:r>
          </a:p>
          <a:p>
            <a:r>
              <a:rPr lang="en-US" b="1" dirty="0"/>
              <a:t>Alzheimer’s disease is observed in about 5.5 million Americans </a:t>
            </a:r>
          </a:p>
          <a:p>
            <a:pPr lvl="1"/>
            <a:r>
              <a:rPr lang="en-US" b="1" dirty="0"/>
              <a:t>7% in ages 65-74 </a:t>
            </a:r>
          </a:p>
          <a:p>
            <a:pPr lvl="1"/>
            <a:r>
              <a:rPr lang="en-US" b="1" dirty="0"/>
              <a:t>53% in ages 75-84</a:t>
            </a:r>
          </a:p>
          <a:p>
            <a:pPr lvl="1"/>
            <a:r>
              <a:rPr lang="en-US" b="1" dirty="0"/>
              <a:t>40% in ages &gt;84 </a:t>
            </a:r>
          </a:p>
          <a:p>
            <a:pPr lvl="1"/>
            <a:r>
              <a:rPr lang="en-US" b="1" dirty="0"/>
              <a:t>60-90% of dementias are attributable to Alzheimer’s disease</a:t>
            </a:r>
          </a:p>
        </p:txBody>
      </p:sp>
    </p:spTree>
    <p:extLst>
      <p:ext uri="{BB962C8B-B14F-4D97-AF65-F5344CB8AC3E}">
        <p14:creationId xmlns:p14="http://schemas.microsoft.com/office/powerpoint/2010/main" val="4120304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9" name="Rectangle 8">
            <a:extLst>
              <a:ext uri="{FF2B5EF4-FFF2-40B4-BE49-F238E27FC236}">
                <a16:creationId xmlns:a16="http://schemas.microsoft.com/office/drawing/2014/main" id="{B768BC45-6978-4563-AFFC-4378E82C53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lored rectangle">
            <a:extLst>
              <a:ext uri="{FF2B5EF4-FFF2-40B4-BE49-F238E27FC236}">
                <a16:creationId xmlns:a16="http://schemas.microsoft.com/office/drawing/2014/main" id="{A80A8067-64B4-47DF-9C4D-88D9ADEC2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56A8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296C40-75F3-471B-941A-704383F4F512}"/>
              </a:ext>
            </a:extLst>
          </p:cNvPr>
          <p:cNvSpPr>
            <a:spLocks noGrp="1"/>
          </p:cNvSpPr>
          <p:nvPr>
            <p:ph type="title"/>
          </p:nvPr>
        </p:nvSpPr>
        <p:spPr>
          <a:xfrm>
            <a:off x="838200" y="451381"/>
            <a:ext cx="10512552" cy="4066540"/>
          </a:xfrm>
        </p:spPr>
        <p:txBody>
          <a:bodyPr vert="horz" lIns="91440" tIns="45720" rIns="91440" bIns="45720" rtlCol="0" anchor="b">
            <a:normAutofit/>
          </a:bodyPr>
          <a:lstStyle/>
          <a:p>
            <a:pPr algn="l"/>
            <a:r>
              <a:rPr lang="en-US" sz="8900">
                <a:solidFill>
                  <a:schemeClr val="bg1"/>
                </a:solidFill>
              </a:rPr>
              <a:t>Mild Neurocognitive Disorder</a:t>
            </a:r>
          </a:p>
        </p:txBody>
      </p:sp>
      <p:sp>
        <p:nvSpPr>
          <p:cNvPr id="13" name="Rectangle 6">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8267152"/>
      </p:ext>
    </p:extLst>
  </p:cSld>
  <p:clrMapOvr>
    <a:masterClrMapping/>
  </p:clrMapOvr>
</p:sld>
</file>

<file path=ppt/theme/theme1.xml><?xml version="1.0" encoding="utf-8"?>
<a:theme xmlns:a="http://schemas.openxmlformats.org/drawingml/2006/main" name="SketchyVTI">
  <a:themeElements>
    <a:clrScheme name="AnalogousFromLightSeedLeftStep">
      <a:dk1>
        <a:srgbClr val="000000"/>
      </a:dk1>
      <a:lt1>
        <a:srgbClr val="FFFFFF"/>
      </a:lt1>
      <a:dk2>
        <a:srgbClr val="223C28"/>
      </a:dk2>
      <a:lt2>
        <a:srgbClr val="E8E5E2"/>
      </a:lt2>
      <a:accent1>
        <a:srgbClr val="56A8E7"/>
      </a:accent1>
      <a:accent2>
        <a:srgbClr val="40B0B2"/>
      </a:accent2>
      <a:accent3>
        <a:srgbClr val="3DB586"/>
      </a:accent3>
      <a:accent4>
        <a:srgbClr val="38B950"/>
      </a:accent4>
      <a:accent5>
        <a:srgbClr val="5BB73F"/>
      </a:accent5>
      <a:accent6>
        <a:srgbClr val="87AE3E"/>
      </a:accent6>
      <a:hlink>
        <a:srgbClr val="A1795A"/>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1370</Words>
  <Application>Microsoft Office PowerPoint</Application>
  <PresentationFormat>Widescreen</PresentationFormat>
  <Paragraphs>131</Paragraphs>
  <Slides>26</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Modern Love</vt:lpstr>
      <vt:lpstr>The Hand</vt:lpstr>
      <vt:lpstr>SketchyVTI</vt:lpstr>
      <vt:lpstr>Neurocognitive Disorders</vt:lpstr>
      <vt:lpstr>Learning Objectives</vt:lpstr>
      <vt:lpstr>Delirium</vt:lpstr>
      <vt:lpstr>Clinical Presentation</vt:lpstr>
      <vt:lpstr>Epidemiology</vt:lpstr>
      <vt:lpstr>Major Neurocognitive Disorder</vt:lpstr>
      <vt:lpstr>Clinical Presentation</vt:lpstr>
      <vt:lpstr>Epidemiology</vt:lpstr>
      <vt:lpstr>Mild Neurocognitive Disorder</vt:lpstr>
      <vt:lpstr>Clinical Presentation</vt:lpstr>
      <vt:lpstr>Epidemiology</vt:lpstr>
      <vt:lpstr>Subtypes</vt:lpstr>
      <vt:lpstr>What does degenerative mean?</vt:lpstr>
      <vt:lpstr>Alzheimer’s Disease</vt:lpstr>
      <vt:lpstr>Traumatic Brain Injury (TBI)</vt:lpstr>
      <vt:lpstr>Vascular Disorders &amp; Strokes</vt:lpstr>
      <vt:lpstr>Substance Abuse</vt:lpstr>
      <vt:lpstr>Dementia with Lewy Bodies</vt:lpstr>
      <vt:lpstr>Frontotemporal Lobar Degeneration (FTLD)</vt:lpstr>
      <vt:lpstr>Parkinson’s Disease</vt:lpstr>
      <vt:lpstr>Huntington’s Disease</vt:lpstr>
      <vt:lpstr>Neurocognitive Disorder due to HIV Infection</vt:lpstr>
      <vt:lpstr>Treatments</vt:lpstr>
      <vt:lpstr>Pharmacological </vt:lpstr>
      <vt:lpstr>Psychological</vt:lpstr>
      <vt:lpstr>Support for Caregivers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Neurocognitive Disorders</dc:title>
  <dc:creator>Madeleine Stewart</dc:creator>
  <cp:lastModifiedBy>Madeleine Stewart</cp:lastModifiedBy>
  <cp:revision>2</cp:revision>
  <dcterms:created xsi:type="dcterms:W3CDTF">2020-04-01T18:14:27Z</dcterms:created>
  <dcterms:modified xsi:type="dcterms:W3CDTF">2020-04-01T18:17:08Z</dcterms:modified>
</cp:coreProperties>
</file>