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Lst>
  <p:notesMasterIdLst>
    <p:notesMasterId r:id="rId40"/>
  </p:notesMasterIdLst>
  <p:sldIdLst>
    <p:sldId id="256" r:id="rId2"/>
    <p:sldId id="257" r:id="rId3"/>
    <p:sldId id="298" r:id="rId4"/>
    <p:sldId id="299" r:id="rId5"/>
    <p:sldId id="261" r:id="rId6"/>
    <p:sldId id="262" r:id="rId7"/>
    <p:sldId id="263" r:id="rId8"/>
    <p:sldId id="297" r:id="rId9"/>
    <p:sldId id="292" r:id="rId10"/>
    <p:sldId id="264" r:id="rId11"/>
    <p:sldId id="265" r:id="rId12"/>
    <p:sldId id="266" r:id="rId13"/>
    <p:sldId id="296" r:id="rId14"/>
    <p:sldId id="293" r:id="rId15"/>
    <p:sldId id="268" r:id="rId16"/>
    <p:sldId id="269" r:id="rId17"/>
    <p:sldId id="270" r:id="rId18"/>
    <p:sldId id="290" r:id="rId19"/>
    <p:sldId id="278" r:id="rId20"/>
    <p:sldId id="289" r:id="rId21"/>
    <p:sldId id="284" r:id="rId22"/>
    <p:sldId id="286" r:id="rId23"/>
    <p:sldId id="272" r:id="rId24"/>
    <p:sldId id="273" r:id="rId25"/>
    <p:sldId id="285" r:id="rId26"/>
    <p:sldId id="274" r:id="rId27"/>
    <p:sldId id="275" r:id="rId28"/>
    <p:sldId id="287" r:id="rId29"/>
    <p:sldId id="276" r:id="rId30"/>
    <p:sldId id="288" r:id="rId31"/>
    <p:sldId id="277" r:id="rId32"/>
    <p:sldId id="294" r:id="rId33"/>
    <p:sldId id="279" r:id="rId34"/>
    <p:sldId id="291" r:id="rId35"/>
    <p:sldId id="280" r:id="rId36"/>
    <p:sldId id="281" r:id="rId37"/>
    <p:sldId id="282" r:id="rId38"/>
    <p:sldId id="29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7" autoAdjust="0"/>
    <p:restoredTop sz="77868" autoAdjust="0"/>
  </p:normalViewPr>
  <p:slideViewPr>
    <p:cSldViewPr snapToGrid="0">
      <p:cViewPr varScale="1">
        <p:scale>
          <a:sx n="68" d="100"/>
          <a:sy n="68" d="100"/>
        </p:scale>
        <p:origin x="902"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tube.com/watch?v=wkDiOCIX_xA" TargetMode="External"/><Relationship Id="rId7" Type="http://schemas.openxmlformats.org/officeDocument/2006/relationships/image" Target="../media/image11.svg"/><Relationship Id="rId2" Type="http://schemas.openxmlformats.org/officeDocument/2006/relationships/hyperlink" Target="https://www.youtube.com/watch?v=e6dD81GhgiI" TargetMode="External"/><Relationship Id="rId1" Type="http://schemas.openxmlformats.org/officeDocument/2006/relationships/hyperlink" Target="https://www.youtube.com/watch?v=5OLzuUVfoJ8" TargetMode="Externa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diagrams/_rels/data9.xml.rels><?xml version="1.0" encoding="UTF-8" standalone="yes"?>
<Relationships xmlns="http://schemas.openxmlformats.org/package/2006/relationships"><Relationship Id="rId3" Type="http://schemas.openxmlformats.org/officeDocument/2006/relationships/hyperlink" Target="https://www.youtube.com/watch?v=LD5iX7OzUJs" TargetMode="External"/><Relationship Id="rId2" Type="http://schemas.openxmlformats.org/officeDocument/2006/relationships/hyperlink" Target="https://www.youtube.com/watch?v=EOSUbuEvWeE" TargetMode="External"/><Relationship Id="rId1" Type="http://schemas.openxmlformats.org/officeDocument/2006/relationships/hyperlink" Target="https://www.youtube.com/watch?v=NPriSKMnQ1E" TargetMode="External"/><Relationship Id="rId4" Type="http://schemas.openxmlformats.org/officeDocument/2006/relationships/hyperlink" Target="https://www.youtube.com/watch?v=xJt0F0okcv0"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www.youtube.com/watch?v=5OLzuUVfoJ8" TargetMode="External"/><Relationship Id="rId7" Type="http://schemas.openxmlformats.org/officeDocument/2006/relationships/image" Target="../media/image1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hyperlink" Target="https://www.youtube.com/watch?v=e6dD81GhgiI" TargetMode="External"/><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hyperlink" Target="https://www.youtube.com/watch?v=wkDiOCIX_xA"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www.youtube.com/watch?v=LD5iX7OzUJs" TargetMode="External"/><Relationship Id="rId2" Type="http://schemas.openxmlformats.org/officeDocument/2006/relationships/hyperlink" Target="https://www.youtube.com/watch?v=EOSUbuEvWeE" TargetMode="External"/><Relationship Id="rId1" Type="http://schemas.openxmlformats.org/officeDocument/2006/relationships/hyperlink" Target="https://www.youtube.com/watch?v=NPriSKMnQ1E" TargetMode="External"/><Relationship Id="rId4" Type="http://schemas.openxmlformats.org/officeDocument/2006/relationships/hyperlink" Target="https://www.youtube.com/watch?v=xJt0F0okcv0"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17F6F-9C87-4BCF-9F5F-DE3B61B28056}"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AC2D57BA-86AF-4936-90CA-CDACA54A81A9}">
      <dgm:prSet/>
      <dgm:spPr/>
      <dgm:t>
        <a:bodyPr/>
        <a:lstStyle/>
        <a:p>
          <a:r>
            <a:rPr lang="en-US" b="1"/>
            <a:t>An individual would show significant decline in both overall cognitive functioning as well as the ability to independently meet the demands of daily living such as paying bills, taking medications, or caring for oneself</a:t>
          </a:r>
          <a:endParaRPr lang="en-US"/>
        </a:p>
      </dgm:t>
    </dgm:pt>
    <dgm:pt modelId="{CA3995C5-78D7-4CF3-B92F-67D2AF688FB9}" type="parTrans" cxnId="{69901B0B-DF90-47F5-B13E-F072969F747D}">
      <dgm:prSet/>
      <dgm:spPr/>
      <dgm:t>
        <a:bodyPr/>
        <a:lstStyle/>
        <a:p>
          <a:endParaRPr lang="en-US"/>
        </a:p>
      </dgm:t>
    </dgm:pt>
    <dgm:pt modelId="{8F76ACF8-C4DC-4AE4-B17D-092DF35AFEEB}" type="sibTrans" cxnId="{69901B0B-DF90-47F5-B13E-F072969F747D}">
      <dgm:prSet/>
      <dgm:spPr/>
      <dgm:t>
        <a:bodyPr/>
        <a:lstStyle/>
        <a:p>
          <a:endParaRPr lang="en-US"/>
        </a:p>
      </dgm:t>
    </dgm:pt>
    <dgm:pt modelId="{E7F700AE-F0F7-494C-BFE4-35B16138B11D}">
      <dgm:prSet/>
      <dgm:spPr/>
      <dgm:t>
        <a:bodyPr/>
        <a:lstStyle/>
        <a:p>
          <a:r>
            <a:rPr lang="en-US" b="1"/>
            <a:t>Includes dementia, which is a major decline in cognition and self-help skills due to age </a:t>
          </a:r>
          <a:endParaRPr lang="en-US"/>
        </a:p>
      </dgm:t>
    </dgm:pt>
    <dgm:pt modelId="{3834E30D-300C-4278-97EA-5D31AD2589B4}" type="parTrans" cxnId="{8111632A-1630-43D4-B51B-484E108CFE3F}">
      <dgm:prSet/>
      <dgm:spPr/>
      <dgm:t>
        <a:bodyPr/>
        <a:lstStyle/>
        <a:p>
          <a:endParaRPr lang="en-US"/>
        </a:p>
      </dgm:t>
    </dgm:pt>
    <dgm:pt modelId="{9ABF052B-7A24-46BE-BD41-8C94958913D7}" type="sibTrans" cxnId="{8111632A-1630-43D4-B51B-484E108CFE3F}">
      <dgm:prSet/>
      <dgm:spPr/>
      <dgm:t>
        <a:bodyPr/>
        <a:lstStyle/>
        <a:p>
          <a:endParaRPr lang="en-US"/>
        </a:p>
      </dgm:t>
    </dgm:pt>
    <dgm:pt modelId="{BA75DB31-6D3D-4357-8028-4272610F057B}">
      <dgm:prSet/>
      <dgm:spPr/>
      <dgm:t>
        <a:bodyPr/>
        <a:lstStyle/>
        <a:p>
          <a:r>
            <a:rPr lang="en-US" b="1" baseline="0"/>
            <a:t>Not a good term to describe those with similar symptoms caused by injury or illness </a:t>
          </a:r>
          <a:endParaRPr lang="en-US"/>
        </a:p>
      </dgm:t>
    </dgm:pt>
    <dgm:pt modelId="{BF431A54-9103-4088-B6A0-30C96444F54F}" type="parTrans" cxnId="{EC43B678-BA7F-4D4A-BB7D-5AFFF83B8B49}">
      <dgm:prSet/>
      <dgm:spPr/>
      <dgm:t>
        <a:bodyPr/>
        <a:lstStyle/>
        <a:p>
          <a:endParaRPr lang="en-US"/>
        </a:p>
      </dgm:t>
    </dgm:pt>
    <dgm:pt modelId="{CEFD8669-C6B7-48F3-AFBD-3C43016E114D}" type="sibTrans" cxnId="{EC43B678-BA7F-4D4A-BB7D-5AFFF83B8B49}">
      <dgm:prSet/>
      <dgm:spPr/>
      <dgm:t>
        <a:bodyPr/>
        <a:lstStyle/>
        <a:p>
          <a:endParaRPr lang="en-US"/>
        </a:p>
      </dgm:t>
    </dgm:pt>
    <dgm:pt modelId="{80205768-F559-48A3-9F98-757CDCCC3F93}" type="pres">
      <dgm:prSet presAssocID="{92517F6F-9C87-4BCF-9F5F-DE3B61B28056}" presName="Name0" presStyleCnt="0">
        <dgm:presLayoutVars>
          <dgm:dir/>
          <dgm:animLvl val="lvl"/>
          <dgm:resizeHandles val="exact"/>
        </dgm:presLayoutVars>
      </dgm:prSet>
      <dgm:spPr/>
    </dgm:pt>
    <dgm:pt modelId="{E86896D2-C8E4-4239-A54E-D314ABF26D29}" type="pres">
      <dgm:prSet presAssocID="{E7F700AE-F0F7-494C-BFE4-35B16138B11D}" presName="boxAndChildren" presStyleCnt="0"/>
      <dgm:spPr/>
    </dgm:pt>
    <dgm:pt modelId="{48C7ED7A-2FE3-4972-AEF2-988EFCF39508}" type="pres">
      <dgm:prSet presAssocID="{E7F700AE-F0F7-494C-BFE4-35B16138B11D}" presName="parentTextBox" presStyleLbl="node1" presStyleIdx="0" presStyleCnt="2"/>
      <dgm:spPr/>
    </dgm:pt>
    <dgm:pt modelId="{9B44A9BE-AA86-4CF8-AE9A-51531B010FA3}" type="pres">
      <dgm:prSet presAssocID="{E7F700AE-F0F7-494C-BFE4-35B16138B11D}" presName="entireBox" presStyleLbl="node1" presStyleIdx="0" presStyleCnt="2"/>
      <dgm:spPr/>
    </dgm:pt>
    <dgm:pt modelId="{C2A272CE-4400-4A36-AFF9-FC2D9D0EF992}" type="pres">
      <dgm:prSet presAssocID="{E7F700AE-F0F7-494C-BFE4-35B16138B11D}" presName="descendantBox" presStyleCnt="0"/>
      <dgm:spPr/>
    </dgm:pt>
    <dgm:pt modelId="{1F82F69F-FBD9-421A-9CD3-FA81033FC632}" type="pres">
      <dgm:prSet presAssocID="{BA75DB31-6D3D-4357-8028-4272610F057B}" presName="childTextBox" presStyleLbl="fgAccFollowNode1" presStyleIdx="0" presStyleCnt="1">
        <dgm:presLayoutVars>
          <dgm:bulletEnabled val="1"/>
        </dgm:presLayoutVars>
      </dgm:prSet>
      <dgm:spPr/>
    </dgm:pt>
    <dgm:pt modelId="{C95CD0BE-CD98-42FF-B4D0-54D5F0F8C82C}" type="pres">
      <dgm:prSet presAssocID="{8F76ACF8-C4DC-4AE4-B17D-092DF35AFEEB}" presName="sp" presStyleCnt="0"/>
      <dgm:spPr/>
    </dgm:pt>
    <dgm:pt modelId="{03CD0B6E-2638-4753-B9B3-C7622B3BAE7B}" type="pres">
      <dgm:prSet presAssocID="{AC2D57BA-86AF-4936-90CA-CDACA54A81A9}" presName="arrowAndChildren" presStyleCnt="0"/>
      <dgm:spPr/>
    </dgm:pt>
    <dgm:pt modelId="{A626C830-8261-47C9-8D36-D2A0B0533AB9}" type="pres">
      <dgm:prSet presAssocID="{AC2D57BA-86AF-4936-90CA-CDACA54A81A9}" presName="parentTextArrow" presStyleLbl="node1" presStyleIdx="1" presStyleCnt="2"/>
      <dgm:spPr/>
    </dgm:pt>
  </dgm:ptLst>
  <dgm:cxnLst>
    <dgm:cxn modelId="{69901B0B-DF90-47F5-B13E-F072969F747D}" srcId="{92517F6F-9C87-4BCF-9F5F-DE3B61B28056}" destId="{AC2D57BA-86AF-4936-90CA-CDACA54A81A9}" srcOrd="0" destOrd="0" parTransId="{CA3995C5-78D7-4CF3-B92F-67D2AF688FB9}" sibTransId="{8F76ACF8-C4DC-4AE4-B17D-092DF35AFEEB}"/>
    <dgm:cxn modelId="{8111632A-1630-43D4-B51B-484E108CFE3F}" srcId="{92517F6F-9C87-4BCF-9F5F-DE3B61B28056}" destId="{E7F700AE-F0F7-494C-BFE4-35B16138B11D}" srcOrd="1" destOrd="0" parTransId="{3834E30D-300C-4278-97EA-5D31AD2589B4}" sibTransId="{9ABF052B-7A24-46BE-BD41-8C94958913D7}"/>
    <dgm:cxn modelId="{28964C37-F0DB-4E82-A8B5-996E5D0BAE24}" type="presOf" srcId="{E7F700AE-F0F7-494C-BFE4-35B16138B11D}" destId="{9B44A9BE-AA86-4CF8-AE9A-51531B010FA3}" srcOrd="1" destOrd="0" presId="urn:microsoft.com/office/officeart/2005/8/layout/process4"/>
    <dgm:cxn modelId="{FCD26641-B90B-4F32-82F7-AA007E293EC6}" type="presOf" srcId="{E7F700AE-F0F7-494C-BFE4-35B16138B11D}" destId="{48C7ED7A-2FE3-4972-AEF2-988EFCF39508}" srcOrd="0" destOrd="0" presId="urn:microsoft.com/office/officeart/2005/8/layout/process4"/>
    <dgm:cxn modelId="{EC43B678-BA7F-4D4A-BB7D-5AFFF83B8B49}" srcId="{E7F700AE-F0F7-494C-BFE4-35B16138B11D}" destId="{BA75DB31-6D3D-4357-8028-4272610F057B}" srcOrd="0" destOrd="0" parTransId="{BF431A54-9103-4088-B6A0-30C96444F54F}" sibTransId="{CEFD8669-C6B7-48F3-AFBD-3C43016E114D}"/>
    <dgm:cxn modelId="{472564B4-93ED-41B0-A113-C01AC2520B9A}" type="presOf" srcId="{92517F6F-9C87-4BCF-9F5F-DE3B61B28056}" destId="{80205768-F559-48A3-9F98-757CDCCC3F93}" srcOrd="0" destOrd="0" presId="urn:microsoft.com/office/officeart/2005/8/layout/process4"/>
    <dgm:cxn modelId="{E6C8E8C0-0A0A-474D-8C81-ED6AC4C7BDEA}" type="presOf" srcId="{AC2D57BA-86AF-4936-90CA-CDACA54A81A9}" destId="{A626C830-8261-47C9-8D36-D2A0B0533AB9}" srcOrd="0" destOrd="0" presId="urn:microsoft.com/office/officeart/2005/8/layout/process4"/>
    <dgm:cxn modelId="{57B053F8-9E9D-4EFC-9EB7-7FDD7B3EBA64}" type="presOf" srcId="{BA75DB31-6D3D-4357-8028-4272610F057B}" destId="{1F82F69F-FBD9-421A-9CD3-FA81033FC632}" srcOrd="0" destOrd="0" presId="urn:microsoft.com/office/officeart/2005/8/layout/process4"/>
    <dgm:cxn modelId="{685611AC-6B46-48D2-9A6A-55F47F1FF3C5}" type="presParOf" srcId="{80205768-F559-48A3-9F98-757CDCCC3F93}" destId="{E86896D2-C8E4-4239-A54E-D314ABF26D29}" srcOrd="0" destOrd="0" presId="urn:microsoft.com/office/officeart/2005/8/layout/process4"/>
    <dgm:cxn modelId="{9E08D294-F519-4BEB-9E4D-17C84CD8EE77}" type="presParOf" srcId="{E86896D2-C8E4-4239-A54E-D314ABF26D29}" destId="{48C7ED7A-2FE3-4972-AEF2-988EFCF39508}" srcOrd="0" destOrd="0" presId="urn:microsoft.com/office/officeart/2005/8/layout/process4"/>
    <dgm:cxn modelId="{091B1C5D-46CE-4E5E-90F8-8C0442FBBA20}" type="presParOf" srcId="{E86896D2-C8E4-4239-A54E-D314ABF26D29}" destId="{9B44A9BE-AA86-4CF8-AE9A-51531B010FA3}" srcOrd="1" destOrd="0" presId="urn:microsoft.com/office/officeart/2005/8/layout/process4"/>
    <dgm:cxn modelId="{2BA32A97-28C4-4312-91C4-5A9C48BDF316}" type="presParOf" srcId="{E86896D2-C8E4-4239-A54E-D314ABF26D29}" destId="{C2A272CE-4400-4A36-AFF9-FC2D9D0EF992}" srcOrd="2" destOrd="0" presId="urn:microsoft.com/office/officeart/2005/8/layout/process4"/>
    <dgm:cxn modelId="{B233946F-4E2F-4006-A211-82E1C8CE47CB}" type="presParOf" srcId="{C2A272CE-4400-4A36-AFF9-FC2D9D0EF992}" destId="{1F82F69F-FBD9-421A-9CD3-FA81033FC632}" srcOrd="0" destOrd="0" presId="urn:microsoft.com/office/officeart/2005/8/layout/process4"/>
    <dgm:cxn modelId="{01B44277-3806-4C09-B11C-60CAE1101CF9}" type="presParOf" srcId="{80205768-F559-48A3-9F98-757CDCCC3F93}" destId="{C95CD0BE-CD98-42FF-B4D0-54D5F0F8C82C}" srcOrd="1" destOrd="0" presId="urn:microsoft.com/office/officeart/2005/8/layout/process4"/>
    <dgm:cxn modelId="{A62BA263-2809-4C51-B8AA-D183BD31650E}" type="presParOf" srcId="{80205768-F559-48A3-9F98-757CDCCC3F93}" destId="{03CD0B6E-2638-4753-B9B3-C7622B3BAE7B}" srcOrd="2" destOrd="0" presId="urn:microsoft.com/office/officeart/2005/8/layout/process4"/>
    <dgm:cxn modelId="{C165D628-66E3-48A3-88D6-74EADC5318E1}" type="presParOf" srcId="{03CD0B6E-2638-4753-B9B3-C7622B3BAE7B}" destId="{A626C830-8261-47C9-8D36-D2A0B0533AB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EE52B8-7996-47AB-BB44-C46E4CF6F12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3659BD0-0317-4470-B4A6-5F7B62F1566E}">
      <dgm:prSet/>
      <dgm:spPr/>
      <dgm:t>
        <a:bodyPr/>
        <a:lstStyle/>
        <a:p>
          <a:r>
            <a:rPr lang="en-US" b="1" dirty="0"/>
            <a:t>Symptoms include slower mental processing, difficulty with complex tasks, and difficulty concentrating/learning new information</a:t>
          </a:r>
          <a:endParaRPr lang="en-US" dirty="0"/>
        </a:p>
      </dgm:t>
      <dgm:extLst>
        <a:ext uri="{E40237B7-FDA0-4F09-8148-C483321AD2D9}">
          <dgm14:cNvPr xmlns:dgm14="http://schemas.microsoft.com/office/drawing/2010/diagram" id="0" name="" descr="Symptoms include slower mental processing, difficulty with complex tasks, and difficulty concentrating/learning new information&#10;"/>
        </a:ext>
      </dgm:extLst>
    </dgm:pt>
    <dgm:pt modelId="{04D684F6-0390-4B40-BA8D-A546CC1F9C50}" type="parTrans" cxnId="{C416AF50-AE5A-4D64-AD27-9E545E21B8D1}">
      <dgm:prSet/>
      <dgm:spPr/>
      <dgm:t>
        <a:bodyPr/>
        <a:lstStyle/>
        <a:p>
          <a:endParaRPr lang="en-US"/>
        </a:p>
      </dgm:t>
    </dgm:pt>
    <dgm:pt modelId="{B52F251E-6780-4110-96A5-A451D3ACE128}" type="sibTrans" cxnId="{C416AF50-AE5A-4D64-AD27-9E545E21B8D1}">
      <dgm:prSet/>
      <dgm:spPr/>
      <dgm:t>
        <a:bodyPr/>
        <a:lstStyle/>
        <a:p>
          <a:endParaRPr lang="en-US"/>
        </a:p>
      </dgm:t>
    </dgm:pt>
    <dgm:pt modelId="{0D0AF574-43A9-49BA-BC35-1EDEDE7ED409}">
      <dgm:prSet/>
      <dgm:spPr/>
      <dgm:t>
        <a:bodyPr/>
        <a:lstStyle/>
        <a:p>
          <a:r>
            <a:rPr lang="en-US" b="1" dirty="0"/>
            <a:t>Antiretroviral therapies used to treat HIV have been found effective in reducing and preventing the onset of severe cognitive impairments although symptoms still occur in about 50% of patients</a:t>
          </a:r>
          <a:endParaRPr lang="en-US" dirty="0"/>
        </a:p>
      </dgm:t>
      <dgm:extLst>
        <a:ext uri="{E40237B7-FDA0-4F09-8148-C483321AD2D9}">
          <dgm14:cNvPr xmlns:dgm14="http://schemas.microsoft.com/office/drawing/2010/diagram" id="0" name="" descr="Antiretroviral therapies used to treat HIV have been found effective in reducing and preventing the onset of severe cognitive impairments although symptoms still occur in about 50% of patients&#10;"/>
        </a:ext>
      </dgm:extLst>
    </dgm:pt>
    <dgm:pt modelId="{48BB6EE5-EDE0-4C76-9148-773B47655084}" type="parTrans" cxnId="{A04C7690-A49B-4247-A0A0-32A0483DE48B}">
      <dgm:prSet/>
      <dgm:spPr/>
      <dgm:t>
        <a:bodyPr/>
        <a:lstStyle/>
        <a:p>
          <a:endParaRPr lang="en-US"/>
        </a:p>
      </dgm:t>
    </dgm:pt>
    <dgm:pt modelId="{2C2F74BE-FA93-4F3F-BA1E-B21681EA07E3}" type="sibTrans" cxnId="{A04C7690-A49B-4247-A0A0-32A0483DE48B}">
      <dgm:prSet/>
      <dgm:spPr/>
      <dgm:t>
        <a:bodyPr/>
        <a:lstStyle/>
        <a:p>
          <a:endParaRPr lang="en-US"/>
        </a:p>
      </dgm:t>
    </dgm:pt>
    <dgm:pt modelId="{69BA54D5-92A8-4FE6-A351-049438EAF9EC}" type="pres">
      <dgm:prSet presAssocID="{09EE52B8-7996-47AB-BB44-C46E4CF6F12C}" presName="linear" presStyleCnt="0">
        <dgm:presLayoutVars>
          <dgm:animLvl val="lvl"/>
          <dgm:resizeHandles val="exact"/>
        </dgm:presLayoutVars>
      </dgm:prSet>
      <dgm:spPr/>
    </dgm:pt>
    <dgm:pt modelId="{CCB140D9-859A-440F-A1B8-CE8889125D1B}" type="pres">
      <dgm:prSet presAssocID="{03659BD0-0317-4470-B4A6-5F7B62F1566E}" presName="parentText" presStyleLbl="node1" presStyleIdx="0" presStyleCnt="2">
        <dgm:presLayoutVars>
          <dgm:chMax val="0"/>
          <dgm:bulletEnabled val="1"/>
        </dgm:presLayoutVars>
      </dgm:prSet>
      <dgm:spPr/>
    </dgm:pt>
    <dgm:pt modelId="{808BF9F1-3681-4F1A-B6FE-8FFB7D84FBD0}" type="pres">
      <dgm:prSet presAssocID="{B52F251E-6780-4110-96A5-A451D3ACE128}" presName="spacer" presStyleCnt="0"/>
      <dgm:spPr/>
    </dgm:pt>
    <dgm:pt modelId="{B8EC484F-F3BE-42C9-8CDD-D68E2DF900CA}" type="pres">
      <dgm:prSet presAssocID="{0D0AF574-43A9-49BA-BC35-1EDEDE7ED409}" presName="parentText" presStyleLbl="node1" presStyleIdx="1" presStyleCnt="2">
        <dgm:presLayoutVars>
          <dgm:chMax val="0"/>
          <dgm:bulletEnabled val="1"/>
        </dgm:presLayoutVars>
      </dgm:prSet>
      <dgm:spPr/>
    </dgm:pt>
  </dgm:ptLst>
  <dgm:cxnLst>
    <dgm:cxn modelId="{960C3328-F15E-42A6-86F2-F650A26230F9}" type="presOf" srcId="{0D0AF574-43A9-49BA-BC35-1EDEDE7ED409}" destId="{B8EC484F-F3BE-42C9-8CDD-D68E2DF900CA}" srcOrd="0" destOrd="0" presId="urn:microsoft.com/office/officeart/2005/8/layout/vList2"/>
    <dgm:cxn modelId="{9C302045-4795-4A04-89C6-126CF2F1B85A}" type="presOf" srcId="{03659BD0-0317-4470-B4A6-5F7B62F1566E}" destId="{CCB140D9-859A-440F-A1B8-CE8889125D1B}" srcOrd="0" destOrd="0" presId="urn:microsoft.com/office/officeart/2005/8/layout/vList2"/>
    <dgm:cxn modelId="{2117454F-8E7E-4665-86A8-65CD11DDCD17}" type="presOf" srcId="{09EE52B8-7996-47AB-BB44-C46E4CF6F12C}" destId="{69BA54D5-92A8-4FE6-A351-049438EAF9EC}" srcOrd="0" destOrd="0" presId="urn:microsoft.com/office/officeart/2005/8/layout/vList2"/>
    <dgm:cxn modelId="{C416AF50-AE5A-4D64-AD27-9E545E21B8D1}" srcId="{09EE52B8-7996-47AB-BB44-C46E4CF6F12C}" destId="{03659BD0-0317-4470-B4A6-5F7B62F1566E}" srcOrd="0" destOrd="0" parTransId="{04D684F6-0390-4B40-BA8D-A546CC1F9C50}" sibTransId="{B52F251E-6780-4110-96A5-A451D3ACE128}"/>
    <dgm:cxn modelId="{A04C7690-A49B-4247-A0A0-32A0483DE48B}" srcId="{09EE52B8-7996-47AB-BB44-C46E4CF6F12C}" destId="{0D0AF574-43A9-49BA-BC35-1EDEDE7ED409}" srcOrd="1" destOrd="0" parTransId="{48BB6EE5-EDE0-4C76-9148-773B47655084}" sibTransId="{2C2F74BE-FA93-4F3F-BA1E-B21681EA07E3}"/>
    <dgm:cxn modelId="{097566D7-9CF4-48DA-BF61-D0C1CB63B26A}" type="presParOf" srcId="{69BA54D5-92A8-4FE6-A351-049438EAF9EC}" destId="{CCB140D9-859A-440F-A1B8-CE8889125D1B}" srcOrd="0" destOrd="0" presId="urn:microsoft.com/office/officeart/2005/8/layout/vList2"/>
    <dgm:cxn modelId="{A16ECA2A-6AB1-4AF1-8C71-078DAEA57323}" type="presParOf" srcId="{69BA54D5-92A8-4FE6-A351-049438EAF9EC}" destId="{808BF9F1-3681-4F1A-B6FE-8FFB7D84FBD0}" srcOrd="1" destOrd="0" presId="urn:microsoft.com/office/officeart/2005/8/layout/vList2"/>
    <dgm:cxn modelId="{0DFF497C-9190-4E37-A3A4-D93A4F1A43E8}" type="presParOf" srcId="{69BA54D5-92A8-4FE6-A351-049438EAF9EC}" destId="{B8EC484F-F3BE-42C9-8CDD-D68E2DF900C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9F591-4788-4C59-9804-ED7EF1F154F8}" type="doc">
      <dgm:prSet loTypeId="urn:microsoft.com/office/officeart/2016/7/layout/LinearBlockProcessNumbered" loCatId="process" qsTypeId="urn:microsoft.com/office/officeart/2005/8/quickstyle/simple4" qsCatId="simple" csTypeId="urn:microsoft.com/office/officeart/2005/8/colors/colorful2" csCatId="colorful"/>
      <dgm:spPr/>
      <dgm:t>
        <a:bodyPr/>
        <a:lstStyle/>
        <a:p>
          <a:endParaRPr lang="en-US"/>
        </a:p>
      </dgm:t>
    </dgm:pt>
    <dgm:pt modelId="{1B2489AC-193E-495D-9CA7-551A05D355EE}">
      <dgm:prSet/>
      <dgm:spPr/>
      <dgm:t>
        <a:bodyPr/>
        <a:lstStyle/>
        <a:p>
          <a:r>
            <a:rPr lang="en-US" b="1"/>
            <a:t>Individuals demonstrate a modest decline in cognition</a:t>
          </a:r>
          <a:endParaRPr lang="en-US"/>
        </a:p>
      </dgm:t>
    </dgm:pt>
    <dgm:pt modelId="{871EFCAC-A566-4078-8A21-02AF3CD8466B}" type="parTrans" cxnId="{4868C9DE-925F-41D9-AED0-C82BE3540A94}">
      <dgm:prSet/>
      <dgm:spPr/>
      <dgm:t>
        <a:bodyPr/>
        <a:lstStyle/>
        <a:p>
          <a:endParaRPr lang="en-US"/>
        </a:p>
      </dgm:t>
    </dgm:pt>
    <dgm:pt modelId="{A916222F-28B2-4ED7-B0EB-1D2B3C7639BB}" type="sibTrans" cxnId="{4868C9DE-925F-41D9-AED0-C82BE3540A94}">
      <dgm:prSet phldrT="01" phldr="0"/>
      <dgm:spPr/>
      <dgm:t>
        <a:bodyPr/>
        <a:lstStyle/>
        <a:p>
          <a:r>
            <a:rPr lang="en-US"/>
            <a:t>01</a:t>
          </a:r>
        </a:p>
      </dgm:t>
    </dgm:pt>
    <dgm:pt modelId="{98124556-791F-4246-8AD0-3728CF22DE5E}">
      <dgm:prSet/>
      <dgm:spPr/>
      <dgm:t>
        <a:bodyPr/>
        <a:lstStyle/>
        <a:p>
          <a:r>
            <a:rPr lang="en-US" b="1"/>
            <a:t>Do not have trouble independently engaging in daily activities although they may require extra assistance or extra time </a:t>
          </a:r>
          <a:endParaRPr lang="en-US"/>
        </a:p>
      </dgm:t>
    </dgm:pt>
    <dgm:pt modelId="{1BA82183-1AD9-4CF9-92FC-C2F493B06582}" type="parTrans" cxnId="{E212EA65-873B-4FBB-833F-B9611E248E8F}">
      <dgm:prSet/>
      <dgm:spPr/>
      <dgm:t>
        <a:bodyPr/>
        <a:lstStyle/>
        <a:p>
          <a:endParaRPr lang="en-US"/>
        </a:p>
      </dgm:t>
    </dgm:pt>
    <dgm:pt modelId="{1AB507E6-1C16-4534-88A8-B9957F36AE0B}" type="sibTrans" cxnId="{E212EA65-873B-4FBB-833F-B9611E248E8F}">
      <dgm:prSet phldrT="02" phldr="0"/>
      <dgm:spPr/>
      <dgm:t>
        <a:bodyPr/>
        <a:lstStyle/>
        <a:p>
          <a:r>
            <a:rPr lang="en-US"/>
            <a:t>02</a:t>
          </a:r>
        </a:p>
      </dgm:t>
    </dgm:pt>
    <dgm:pt modelId="{3540A682-A367-407A-97AC-AA26D8F07852}">
      <dgm:prSet/>
      <dgm:spPr/>
      <dgm:t>
        <a:bodyPr/>
        <a:lstStyle/>
        <a:p>
          <a:r>
            <a:rPr lang="en-US" b="1"/>
            <a:t>Patients can recover from major neurocognitive disorders and be diagnosed with a mild neurocognitive disorder </a:t>
          </a:r>
          <a:endParaRPr lang="en-US"/>
        </a:p>
      </dgm:t>
    </dgm:pt>
    <dgm:pt modelId="{8360AFFD-2849-4CC9-850F-58DD7D6CE4DF}" type="parTrans" cxnId="{09ACCEDF-1D21-4A05-BD6F-8CAEE4161CD7}">
      <dgm:prSet/>
      <dgm:spPr/>
      <dgm:t>
        <a:bodyPr/>
        <a:lstStyle/>
        <a:p>
          <a:endParaRPr lang="en-US"/>
        </a:p>
      </dgm:t>
    </dgm:pt>
    <dgm:pt modelId="{EED8F04F-4716-40A8-BFB3-0306C7C3B172}" type="sibTrans" cxnId="{09ACCEDF-1D21-4A05-BD6F-8CAEE4161CD7}">
      <dgm:prSet phldrT="03" phldr="0"/>
      <dgm:spPr/>
      <dgm:t>
        <a:bodyPr/>
        <a:lstStyle/>
        <a:p>
          <a:r>
            <a:rPr lang="en-US"/>
            <a:t>03</a:t>
          </a:r>
        </a:p>
      </dgm:t>
    </dgm:pt>
    <dgm:pt modelId="{2BD1887A-7D77-46B5-B4BB-20CC5FF08469}">
      <dgm:prSet/>
      <dgm:spPr/>
      <dgm:t>
        <a:bodyPr/>
        <a:lstStyle/>
        <a:p>
          <a:r>
            <a:rPr lang="en-US" b="1" baseline="0"/>
            <a:t>In other words, they may have a sequential relationship</a:t>
          </a:r>
          <a:endParaRPr lang="en-US"/>
        </a:p>
      </dgm:t>
    </dgm:pt>
    <dgm:pt modelId="{CFD3B716-6D7D-4ECC-AFAB-6C31B6149005}" type="parTrans" cxnId="{A18B64B2-A5CC-4B5A-B49D-15CDD4932657}">
      <dgm:prSet/>
      <dgm:spPr/>
      <dgm:t>
        <a:bodyPr/>
        <a:lstStyle/>
        <a:p>
          <a:endParaRPr lang="en-US"/>
        </a:p>
      </dgm:t>
    </dgm:pt>
    <dgm:pt modelId="{D9ADAFB2-2198-45A1-B239-98411B20DA58}" type="sibTrans" cxnId="{A18B64B2-A5CC-4B5A-B49D-15CDD4932657}">
      <dgm:prSet/>
      <dgm:spPr/>
      <dgm:t>
        <a:bodyPr/>
        <a:lstStyle/>
        <a:p>
          <a:endParaRPr lang="en-US"/>
        </a:p>
      </dgm:t>
    </dgm:pt>
    <dgm:pt modelId="{861A709E-AC19-4AC7-BB37-5CB4D4CF9265}" type="pres">
      <dgm:prSet presAssocID="{9559F591-4788-4C59-9804-ED7EF1F154F8}" presName="Name0" presStyleCnt="0">
        <dgm:presLayoutVars>
          <dgm:animLvl val="lvl"/>
          <dgm:resizeHandles val="exact"/>
        </dgm:presLayoutVars>
      </dgm:prSet>
      <dgm:spPr/>
    </dgm:pt>
    <dgm:pt modelId="{4C94D9B1-409E-4CA4-809A-36C638BF12CB}" type="pres">
      <dgm:prSet presAssocID="{1B2489AC-193E-495D-9CA7-551A05D355EE}" presName="compositeNode" presStyleCnt="0">
        <dgm:presLayoutVars>
          <dgm:bulletEnabled val="1"/>
        </dgm:presLayoutVars>
      </dgm:prSet>
      <dgm:spPr/>
    </dgm:pt>
    <dgm:pt modelId="{D20815F9-C96F-4E4A-871D-B8A650A4ED9C}" type="pres">
      <dgm:prSet presAssocID="{1B2489AC-193E-495D-9CA7-551A05D355EE}" presName="bgRect" presStyleLbl="alignNode1" presStyleIdx="0" presStyleCnt="3"/>
      <dgm:spPr/>
    </dgm:pt>
    <dgm:pt modelId="{FD2F2518-A9CE-4BA5-BABB-851CB9A4A739}" type="pres">
      <dgm:prSet presAssocID="{A916222F-28B2-4ED7-B0EB-1D2B3C7639BB}" presName="sibTransNodeRect" presStyleLbl="alignNode1" presStyleIdx="0" presStyleCnt="3">
        <dgm:presLayoutVars>
          <dgm:chMax val="0"/>
          <dgm:bulletEnabled val="1"/>
        </dgm:presLayoutVars>
      </dgm:prSet>
      <dgm:spPr/>
    </dgm:pt>
    <dgm:pt modelId="{9A369CDE-06E2-4865-953C-8D1F9609D379}" type="pres">
      <dgm:prSet presAssocID="{1B2489AC-193E-495D-9CA7-551A05D355EE}" presName="nodeRect" presStyleLbl="alignNode1" presStyleIdx="0" presStyleCnt="3">
        <dgm:presLayoutVars>
          <dgm:bulletEnabled val="1"/>
        </dgm:presLayoutVars>
      </dgm:prSet>
      <dgm:spPr/>
    </dgm:pt>
    <dgm:pt modelId="{FDF2594D-D1CD-40D5-BA5C-8EFB5207B562}" type="pres">
      <dgm:prSet presAssocID="{A916222F-28B2-4ED7-B0EB-1D2B3C7639BB}" presName="sibTrans" presStyleCnt="0"/>
      <dgm:spPr/>
    </dgm:pt>
    <dgm:pt modelId="{AC8D6A0A-40B2-4E46-8971-2F8EF12D4E6B}" type="pres">
      <dgm:prSet presAssocID="{98124556-791F-4246-8AD0-3728CF22DE5E}" presName="compositeNode" presStyleCnt="0">
        <dgm:presLayoutVars>
          <dgm:bulletEnabled val="1"/>
        </dgm:presLayoutVars>
      </dgm:prSet>
      <dgm:spPr/>
    </dgm:pt>
    <dgm:pt modelId="{09A202BE-975D-4A25-8C65-97F000805959}" type="pres">
      <dgm:prSet presAssocID="{98124556-791F-4246-8AD0-3728CF22DE5E}" presName="bgRect" presStyleLbl="alignNode1" presStyleIdx="1" presStyleCnt="3"/>
      <dgm:spPr/>
    </dgm:pt>
    <dgm:pt modelId="{3105D8F7-5E82-421E-8304-3850D57AE6DB}" type="pres">
      <dgm:prSet presAssocID="{1AB507E6-1C16-4534-88A8-B9957F36AE0B}" presName="sibTransNodeRect" presStyleLbl="alignNode1" presStyleIdx="1" presStyleCnt="3">
        <dgm:presLayoutVars>
          <dgm:chMax val="0"/>
          <dgm:bulletEnabled val="1"/>
        </dgm:presLayoutVars>
      </dgm:prSet>
      <dgm:spPr/>
    </dgm:pt>
    <dgm:pt modelId="{FD21FE53-D598-43C9-81FF-74667F0BCC5E}" type="pres">
      <dgm:prSet presAssocID="{98124556-791F-4246-8AD0-3728CF22DE5E}" presName="nodeRect" presStyleLbl="alignNode1" presStyleIdx="1" presStyleCnt="3">
        <dgm:presLayoutVars>
          <dgm:bulletEnabled val="1"/>
        </dgm:presLayoutVars>
      </dgm:prSet>
      <dgm:spPr/>
    </dgm:pt>
    <dgm:pt modelId="{791910F5-FCAC-4261-A6E1-568BA26FBBAD}" type="pres">
      <dgm:prSet presAssocID="{1AB507E6-1C16-4534-88A8-B9957F36AE0B}" presName="sibTrans" presStyleCnt="0"/>
      <dgm:spPr/>
    </dgm:pt>
    <dgm:pt modelId="{6B7CD44D-8340-40B3-B3B8-5BE30BFC9711}" type="pres">
      <dgm:prSet presAssocID="{3540A682-A367-407A-97AC-AA26D8F07852}" presName="compositeNode" presStyleCnt="0">
        <dgm:presLayoutVars>
          <dgm:bulletEnabled val="1"/>
        </dgm:presLayoutVars>
      </dgm:prSet>
      <dgm:spPr/>
    </dgm:pt>
    <dgm:pt modelId="{9F54210A-F506-4B25-B8B7-8EA0129226FE}" type="pres">
      <dgm:prSet presAssocID="{3540A682-A367-407A-97AC-AA26D8F07852}" presName="bgRect" presStyleLbl="alignNode1" presStyleIdx="2" presStyleCnt="3"/>
      <dgm:spPr/>
    </dgm:pt>
    <dgm:pt modelId="{188F12AC-19E5-48F0-A434-170BF4B0EEA1}" type="pres">
      <dgm:prSet presAssocID="{EED8F04F-4716-40A8-BFB3-0306C7C3B172}" presName="sibTransNodeRect" presStyleLbl="alignNode1" presStyleIdx="2" presStyleCnt="3">
        <dgm:presLayoutVars>
          <dgm:chMax val="0"/>
          <dgm:bulletEnabled val="1"/>
        </dgm:presLayoutVars>
      </dgm:prSet>
      <dgm:spPr/>
    </dgm:pt>
    <dgm:pt modelId="{2491E702-11BA-4D26-9C5A-FED19AE006FE}" type="pres">
      <dgm:prSet presAssocID="{3540A682-A367-407A-97AC-AA26D8F07852}" presName="nodeRect" presStyleLbl="alignNode1" presStyleIdx="2" presStyleCnt="3">
        <dgm:presLayoutVars>
          <dgm:bulletEnabled val="1"/>
        </dgm:presLayoutVars>
      </dgm:prSet>
      <dgm:spPr/>
    </dgm:pt>
  </dgm:ptLst>
  <dgm:cxnLst>
    <dgm:cxn modelId="{902CF104-D7F6-4D74-8F86-D1F42CBF5C65}" type="presOf" srcId="{98124556-791F-4246-8AD0-3728CF22DE5E}" destId="{FD21FE53-D598-43C9-81FF-74667F0BCC5E}" srcOrd="1" destOrd="0" presId="urn:microsoft.com/office/officeart/2016/7/layout/LinearBlockProcessNumbered"/>
    <dgm:cxn modelId="{60822920-C18F-4334-9460-43E8AA0D2CFE}" type="presOf" srcId="{1B2489AC-193E-495D-9CA7-551A05D355EE}" destId="{9A369CDE-06E2-4865-953C-8D1F9609D379}" srcOrd="1" destOrd="0" presId="urn:microsoft.com/office/officeart/2016/7/layout/LinearBlockProcessNumbered"/>
    <dgm:cxn modelId="{659D8424-157A-4071-A145-3DB50E1B0744}" type="presOf" srcId="{1AB507E6-1C16-4534-88A8-B9957F36AE0B}" destId="{3105D8F7-5E82-421E-8304-3850D57AE6DB}" srcOrd="0" destOrd="0" presId="urn:microsoft.com/office/officeart/2016/7/layout/LinearBlockProcessNumbered"/>
    <dgm:cxn modelId="{87809F2A-67DA-488A-83C5-8573B60C08CE}" type="presOf" srcId="{A916222F-28B2-4ED7-B0EB-1D2B3C7639BB}" destId="{FD2F2518-A9CE-4BA5-BABB-851CB9A4A739}" srcOrd="0" destOrd="0" presId="urn:microsoft.com/office/officeart/2016/7/layout/LinearBlockProcessNumbered"/>
    <dgm:cxn modelId="{E212EA65-873B-4FBB-833F-B9611E248E8F}" srcId="{9559F591-4788-4C59-9804-ED7EF1F154F8}" destId="{98124556-791F-4246-8AD0-3728CF22DE5E}" srcOrd="1" destOrd="0" parTransId="{1BA82183-1AD9-4CF9-92FC-C2F493B06582}" sibTransId="{1AB507E6-1C16-4534-88A8-B9957F36AE0B}"/>
    <dgm:cxn modelId="{61DBB748-4D30-4DD4-9FF7-5F867A4AC406}" type="presOf" srcId="{9559F591-4788-4C59-9804-ED7EF1F154F8}" destId="{861A709E-AC19-4AC7-BB37-5CB4D4CF9265}" srcOrd="0" destOrd="0" presId="urn:microsoft.com/office/officeart/2016/7/layout/LinearBlockProcessNumbered"/>
    <dgm:cxn modelId="{2886D251-475D-4F70-8025-55327E3C590F}" type="presOf" srcId="{3540A682-A367-407A-97AC-AA26D8F07852}" destId="{2491E702-11BA-4D26-9C5A-FED19AE006FE}" srcOrd="1" destOrd="0" presId="urn:microsoft.com/office/officeart/2016/7/layout/LinearBlockProcessNumbered"/>
    <dgm:cxn modelId="{35DA5254-8C86-4DD7-9A23-958C9A67B8F0}" type="presOf" srcId="{1B2489AC-193E-495D-9CA7-551A05D355EE}" destId="{D20815F9-C96F-4E4A-871D-B8A650A4ED9C}" srcOrd="0" destOrd="0" presId="urn:microsoft.com/office/officeart/2016/7/layout/LinearBlockProcessNumbered"/>
    <dgm:cxn modelId="{0D8EC79C-701F-4830-B979-4DDDE8E5D458}" type="presOf" srcId="{3540A682-A367-407A-97AC-AA26D8F07852}" destId="{9F54210A-F506-4B25-B8B7-8EA0129226FE}" srcOrd="0" destOrd="0" presId="urn:microsoft.com/office/officeart/2016/7/layout/LinearBlockProcessNumbered"/>
    <dgm:cxn modelId="{83A184A8-E801-4946-9403-1A21BE9677EF}" type="presOf" srcId="{98124556-791F-4246-8AD0-3728CF22DE5E}" destId="{09A202BE-975D-4A25-8C65-97F000805959}" srcOrd="0" destOrd="0" presId="urn:microsoft.com/office/officeart/2016/7/layout/LinearBlockProcessNumbered"/>
    <dgm:cxn modelId="{A18B64B2-A5CC-4B5A-B49D-15CDD4932657}" srcId="{3540A682-A367-407A-97AC-AA26D8F07852}" destId="{2BD1887A-7D77-46B5-B4BB-20CC5FF08469}" srcOrd="0" destOrd="0" parTransId="{CFD3B716-6D7D-4ECC-AFAB-6C31B6149005}" sibTransId="{D9ADAFB2-2198-45A1-B239-98411B20DA58}"/>
    <dgm:cxn modelId="{4868C9DE-925F-41D9-AED0-C82BE3540A94}" srcId="{9559F591-4788-4C59-9804-ED7EF1F154F8}" destId="{1B2489AC-193E-495D-9CA7-551A05D355EE}" srcOrd="0" destOrd="0" parTransId="{871EFCAC-A566-4078-8A21-02AF3CD8466B}" sibTransId="{A916222F-28B2-4ED7-B0EB-1D2B3C7639BB}"/>
    <dgm:cxn modelId="{09ACCEDF-1D21-4A05-BD6F-8CAEE4161CD7}" srcId="{9559F591-4788-4C59-9804-ED7EF1F154F8}" destId="{3540A682-A367-407A-97AC-AA26D8F07852}" srcOrd="2" destOrd="0" parTransId="{8360AFFD-2849-4CC9-850F-58DD7D6CE4DF}" sibTransId="{EED8F04F-4716-40A8-BFB3-0306C7C3B172}"/>
    <dgm:cxn modelId="{6E01DFF5-A2AB-44C2-9645-E5251C37C204}" type="presOf" srcId="{2BD1887A-7D77-46B5-B4BB-20CC5FF08469}" destId="{2491E702-11BA-4D26-9C5A-FED19AE006FE}" srcOrd="0" destOrd="1" presId="urn:microsoft.com/office/officeart/2016/7/layout/LinearBlockProcessNumbered"/>
    <dgm:cxn modelId="{15085FFB-2571-4C3C-8AA6-929A3B2C6CBB}" type="presOf" srcId="{EED8F04F-4716-40A8-BFB3-0306C7C3B172}" destId="{188F12AC-19E5-48F0-A434-170BF4B0EEA1}" srcOrd="0" destOrd="0" presId="urn:microsoft.com/office/officeart/2016/7/layout/LinearBlockProcessNumbered"/>
    <dgm:cxn modelId="{03CE73BD-A271-4A67-B344-D11C1476EEC4}" type="presParOf" srcId="{861A709E-AC19-4AC7-BB37-5CB4D4CF9265}" destId="{4C94D9B1-409E-4CA4-809A-36C638BF12CB}" srcOrd="0" destOrd="0" presId="urn:microsoft.com/office/officeart/2016/7/layout/LinearBlockProcessNumbered"/>
    <dgm:cxn modelId="{B34C4063-14B1-4636-85A2-5A8166F87CEB}" type="presParOf" srcId="{4C94D9B1-409E-4CA4-809A-36C638BF12CB}" destId="{D20815F9-C96F-4E4A-871D-B8A650A4ED9C}" srcOrd="0" destOrd="0" presId="urn:microsoft.com/office/officeart/2016/7/layout/LinearBlockProcessNumbered"/>
    <dgm:cxn modelId="{74EB7EEA-1CE3-4930-A516-7FEED60EB406}" type="presParOf" srcId="{4C94D9B1-409E-4CA4-809A-36C638BF12CB}" destId="{FD2F2518-A9CE-4BA5-BABB-851CB9A4A739}" srcOrd="1" destOrd="0" presId="urn:microsoft.com/office/officeart/2016/7/layout/LinearBlockProcessNumbered"/>
    <dgm:cxn modelId="{CE0F2F90-5204-4DA8-9548-5569075081E2}" type="presParOf" srcId="{4C94D9B1-409E-4CA4-809A-36C638BF12CB}" destId="{9A369CDE-06E2-4865-953C-8D1F9609D379}" srcOrd="2" destOrd="0" presId="urn:microsoft.com/office/officeart/2016/7/layout/LinearBlockProcessNumbered"/>
    <dgm:cxn modelId="{DA2D89BA-ACE5-4826-9382-BA281B4488B0}" type="presParOf" srcId="{861A709E-AC19-4AC7-BB37-5CB4D4CF9265}" destId="{FDF2594D-D1CD-40D5-BA5C-8EFB5207B562}" srcOrd="1" destOrd="0" presId="urn:microsoft.com/office/officeart/2016/7/layout/LinearBlockProcessNumbered"/>
    <dgm:cxn modelId="{0040EC3F-697F-49A4-A67B-FF0B5FB93810}" type="presParOf" srcId="{861A709E-AC19-4AC7-BB37-5CB4D4CF9265}" destId="{AC8D6A0A-40B2-4E46-8971-2F8EF12D4E6B}" srcOrd="2" destOrd="0" presId="urn:microsoft.com/office/officeart/2016/7/layout/LinearBlockProcessNumbered"/>
    <dgm:cxn modelId="{8B3475F8-4652-4B0B-8CF5-728A67340819}" type="presParOf" srcId="{AC8D6A0A-40B2-4E46-8971-2F8EF12D4E6B}" destId="{09A202BE-975D-4A25-8C65-97F000805959}" srcOrd="0" destOrd="0" presId="urn:microsoft.com/office/officeart/2016/7/layout/LinearBlockProcessNumbered"/>
    <dgm:cxn modelId="{5F77BC48-F62A-46F0-A498-65A7FCE1496D}" type="presParOf" srcId="{AC8D6A0A-40B2-4E46-8971-2F8EF12D4E6B}" destId="{3105D8F7-5E82-421E-8304-3850D57AE6DB}" srcOrd="1" destOrd="0" presId="urn:microsoft.com/office/officeart/2016/7/layout/LinearBlockProcessNumbered"/>
    <dgm:cxn modelId="{16591563-C46A-4940-857F-422275654C18}" type="presParOf" srcId="{AC8D6A0A-40B2-4E46-8971-2F8EF12D4E6B}" destId="{FD21FE53-D598-43C9-81FF-74667F0BCC5E}" srcOrd="2" destOrd="0" presId="urn:microsoft.com/office/officeart/2016/7/layout/LinearBlockProcessNumbered"/>
    <dgm:cxn modelId="{434E62A0-4566-4C26-A009-036BE994E708}" type="presParOf" srcId="{861A709E-AC19-4AC7-BB37-5CB4D4CF9265}" destId="{791910F5-FCAC-4261-A6E1-568BA26FBBAD}" srcOrd="3" destOrd="0" presId="urn:microsoft.com/office/officeart/2016/7/layout/LinearBlockProcessNumbered"/>
    <dgm:cxn modelId="{26CAEC46-232D-4E25-B5BD-9481EDC4A7B8}" type="presParOf" srcId="{861A709E-AC19-4AC7-BB37-5CB4D4CF9265}" destId="{6B7CD44D-8340-40B3-B3B8-5BE30BFC9711}" srcOrd="4" destOrd="0" presId="urn:microsoft.com/office/officeart/2016/7/layout/LinearBlockProcessNumbered"/>
    <dgm:cxn modelId="{99FD68D9-C62B-4E8B-B4E3-1B2684AB1604}" type="presParOf" srcId="{6B7CD44D-8340-40B3-B3B8-5BE30BFC9711}" destId="{9F54210A-F506-4B25-B8B7-8EA0129226FE}" srcOrd="0" destOrd="0" presId="urn:microsoft.com/office/officeart/2016/7/layout/LinearBlockProcessNumbered"/>
    <dgm:cxn modelId="{A15A2251-AD13-4F0D-97C6-3C1D89404CA2}" type="presParOf" srcId="{6B7CD44D-8340-40B3-B3B8-5BE30BFC9711}" destId="{188F12AC-19E5-48F0-A434-170BF4B0EEA1}" srcOrd="1" destOrd="0" presId="urn:microsoft.com/office/officeart/2016/7/layout/LinearBlockProcessNumbered"/>
    <dgm:cxn modelId="{2141FF98-EBC2-487B-AC10-FC8EBA891582}" type="presParOf" srcId="{6B7CD44D-8340-40B3-B3B8-5BE30BFC9711}" destId="{2491E702-11BA-4D26-9C5A-FED19AE006FE}"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D34F61-BD57-4A24-9D4F-1A0046E173CF}"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6E26B7F0-311E-4815-A6C0-C5EBEBA59E08}">
      <dgm:prSet custT="1"/>
      <dgm:spPr/>
      <dgm:t>
        <a:bodyPr/>
        <a:lstStyle/>
        <a:p>
          <a:r>
            <a:rPr lang="en-US" sz="3200" dirty="0"/>
            <a:t>Prevalence in general community is 1-2%</a:t>
          </a:r>
        </a:p>
      </dgm:t>
    </dgm:pt>
    <dgm:pt modelId="{776B260E-329D-4DA5-9CDE-18059859DF5F}" type="parTrans" cxnId="{AEBA2C87-B5DE-4800-ABE4-FAA9C39A0F4C}">
      <dgm:prSet/>
      <dgm:spPr/>
      <dgm:t>
        <a:bodyPr/>
        <a:lstStyle/>
        <a:p>
          <a:endParaRPr lang="en-US"/>
        </a:p>
      </dgm:t>
    </dgm:pt>
    <dgm:pt modelId="{4833B41F-0DD0-4A28-9C64-ADA95DC3C258}" type="sibTrans" cxnId="{AEBA2C87-B5DE-4800-ABE4-FAA9C39A0F4C}">
      <dgm:prSet/>
      <dgm:spPr/>
      <dgm:t>
        <a:bodyPr/>
        <a:lstStyle/>
        <a:p>
          <a:endParaRPr lang="en-US"/>
        </a:p>
      </dgm:t>
    </dgm:pt>
    <dgm:pt modelId="{FF07A020-82DA-44DB-85F0-065D576C5F2E}">
      <dgm:prSet custT="1"/>
      <dgm:spPr/>
      <dgm:t>
        <a:bodyPr/>
        <a:lstStyle/>
        <a:p>
          <a:r>
            <a:rPr lang="en-US" sz="2000" b="1" dirty="0"/>
            <a:t>For older individuals:</a:t>
          </a:r>
        </a:p>
        <a:p>
          <a:r>
            <a:rPr lang="en-US" sz="2000" b="1" dirty="0"/>
            <a:t>8-17% for those presenting to emergency departments</a:t>
          </a:r>
        </a:p>
        <a:p>
          <a:r>
            <a:rPr lang="en-US" sz="2000" b="1" dirty="0"/>
            <a:t>20-22% for those in nursing homes or post-acute care</a:t>
          </a:r>
        </a:p>
        <a:p>
          <a:r>
            <a:rPr lang="en-US" sz="2000" b="1" dirty="0"/>
            <a:t>88% for those with terminal illnesses</a:t>
          </a:r>
        </a:p>
        <a:p>
          <a:endParaRPr lang="en-US" sz="2000" dirty="0"/>
        </a:p>
      </dgm:t>
    </dgm:pt>
    <dgm:pt modelId="{50256711-B616-4F74-8706-DBF756E2798F}" type="parTrans" cxnId="{D76D9223-E78B-4232-A71A-DDB3DDFC2B40}">
      <dgm:prSet/>
      <dgm:spPr/>
      <dgm:t>
        <a:bodyPr/>
        <a:lstStyle/>
        <a:p>
          <a:endParaRPr lang="en-US"/>
        </a:p>
      </dgm:t>
    </dgm:pt>
    <dgm:pt modelId="{F084AE3B-4671-4F55-A62A-0D9A87231379}" type="sibTrans" cxnId="{D76D9223-E78B-4232-A71A-DDB3DDFC2B40}">
      <dgm:prSet/>
      <dgm:spPr/>
      <dgm:t>
        <a:bodyPr/>
        <a:lstStyle/>
        <a:p>
          <a:endParaRPr lang="en-US"/>
        </a:p>
      </dgm:t>
    </dgm:pt>
    <dgm:pt modelId="{94EC949C-F7D2-4CB9-B82E-BE0AE90F8CF7}" type="pres">
      <dgm:prSet presAssocID="{48D34F61-BD57-4A24-9D4F-1A0046E173CF}" presName="hierChild1" presStyleCnt="0">
        <dgm:presLayoutVars>
          <dgm:chPref val="1"/>
          <dgm:dir/>
          <dgm:animOne val="branch"/>
          <dgm:animLvl val="lvl"/>
          <dgm:resizeHandles/>
        </dgm:presLayoutVars>
      </dgm:prSet>
      <dgm:spPr/>
    </dgm:pt>
    <dgm:pt modelId="{C93C7920-3A88-482E-964B-368AE4009D0A}" type="pres">
      <dgm:prSet presAssocID="{6E26B7F0-311E-4815-A6C0-C5EBEBA59E08}" presName="hierRoot1" presStyleCnt="0"/>
      <dgm:spPr/>
    </dgm:pt>
    <dgm:pt modelId="{BF825B86-25D7-414D-ADE4-1671C8C52113}" type="pres">
      <dgm:prSet presAssocID="{6E26B7F0-311E-4815-A6C0-C5EBEBA59E08}" presName="composite" presStyleCnt="0"/>
      <dgm:spPr/>
    </dgm:pt>
    <dgm:pt modelId="{5188CE6D-2F89-43D1-B375-853A4084CF34}" type="pres">
      <dgm:prSet presAssocID="{6E26B7F0-311E-4815-A6C0-C5EBEBA59E08}" presName="background" presStyleLbl="node0" presStyleIdx="0" presStyleCnt="2"/>
      <dgm:spPr/>
    </dgm:pt>
    <dgm:pt modelId="{483AB2F3-84C2-4094-89A1-DD6ECF9CAD2F}" type="pres">
      <dgm:prSet presAssocID="{6E26B7F0-311E-4815-A6C0-C5EBEBA59E08}" presName="text" presStyleLbl="fgAcc0" presStyleIdx="0" presStyleCnt="2">
        <dgm:presLayoutVars>
          <dgm:chPref val="3"/>
        </dgm:presLayoutVars>
      </dgm:prSet>
      <dgm:spPr/>
    </dgm:pt>
    <dgm:pt modelId="{47A06A91-D909-493F-AF43-C6A669713B62}" type="pres">
      <dgm:prSet presAssocID="{6E26B7F0-311E-4815-A6C0-C5EBEBA59E08}" presName="hierChild2" presStyleCnt="0"/>
      <dgm:spPr/>
    </dgm:pt>
    <dgm:pt modelId="{45799423-9C5A-4DEF-A880-C7D8B43F2584}" type="pres">
      <dgm:prSet presAssocID="{FF07A020-82DA-44DB-85F0-065D576C5F2E}" presName="hierRoot1" presStyleCnt="0"/>
      <dgm:spPr/>
    </dgm:pt>
    <dgm:pt modelId="{D0500994-BE57-4DD7-A64B-AF7F05BF7050}" type="pres">
      <dgm:prSet presAssocID="{FF07A020-82DA-44DB-85F0-065D576C5F2E}" presName="composite" presStyleCnt="0"/>
      <dgm:spPr/>
    </dgm:pt>
    <dgm:pt modelId="{B5D4E663-988B-41B0-8A7B-07E2FB634754}" type="pres">
      <dgm:prSet presAssocID="{FF07A020-82DA-44DB-85F0-065D576C5F2E}" presName="background" presStyleLbl="node0" presStyleIdx="1" presStyleCnt="2"/>
      <dgm:spPr/>
    </dgm:pt>
    <dgm:pt modelId="{BC47F3DA-2F5F-4577-B03A-6488769D6CF2}" type="pres">
      <dgm:prSet presAssocID="{FF07A020-82DA-44DB-85F0-065D576C5F2E}" presName="text" presStyleLbl="fgAcc0" presStyleIdx="1" presStyleCnt="2">
        <dgm:presLayoutVars>
          <dgm:chPref val="3"/>
        </dgm:presLayoutVars>
      </dgm:prSet>
      <dgm:spPr/>
    </dgm:pt>
    <dgm:pt modelId="{2E041163-44E6-4FF1-8867-7D4812548FB0}" type="pres">
      <dgm:prSet presAssocID="{FF07A020-82DA-44DB-85F0-065D576C5F2E}" presName="hierChild2" presStyleCnt="0"/>
      <dgm:spPr/>
    </dgm:pt>
  </dgm:ptLst>
  <dgm:cxnLst>
    <dgm:cxn modelId="{CBA46609-CE57-41EC-B6B6-B99D1E97895D}" type="presOf" srcId="{FF07A020-82DA-44DB-85F0-065D576C5F2E}" destId="{BC47F3DA-2F5F-4577-B03A-6488769D6CF2}" srcOrd="0" destOrd="0" presId="urn:microsoft.com/office/officeart/2005/8/layout/hierarchy1"/>
    <dgm:cxn modelId="{BE3FE118-5377-486B-A337-6D081DA63EB8}" type="presOf" srcId="{6E26B7F0-311E-4815-A6C0-C5EBEBA59E08}" destId="{483AB2F3-84C2-4094-89A1-DD6ECF9CAD2F}" srcOrd="0" destOrd="0" presId="urn:microsoft.com/office/officeart/2005/8/layout/hierarchy1"/>
    <dgm:cxn modelId="{D76D9223-E78B-4232-A71A-DDB3DDFC2B40}" srcId="{48D34F61-BD57-4A24-9D4F-1A0046E173CF}" destId="{FF07A020-82DA-44DB-85F0-065D576C5F2E}" srcOrd="1" destOrd="0" parTransId="{50256711-B616-4F74-8706-DBF756E2798F}" sibTransId="{F084AE3B-4671-4F55-A62A-0D9A87231379}"/>
    <dgm:cxn modelId="{AEBA2C87-B5DE-4800-ABE4-FAA9C39A0F4C}" srcId="{48D34F61-BD57-4A24-9D4F-1A0046E173CF}" destId="{6E26B7F0-311E-4815-A6C0-C5EBEBA59E08}" srcOrd="0" destOrd="0" parTransId="{776B260E-329D-4DA5-9CDE-18059859DF5F}" sibTransId="{4833B41F-0DD0-4A28-9C64-ADA95DC3C258}"/>
    <dgm:cxn modelId="{5C469AAA-1383-4A2E-9446-BAF74D7988FB}" type="presOf" srcId="{48D34F61-BD57-4A24-9D4F-1A0046E173CF}" destId="{94EC949C-F7D2-4CB9-B82E-BE0AE90F8CF7}" srcOrd="0" destOrd="0" presId="urn:microsoft.com/office/officeart/2005/8/layout/hierarchy1"/>
    <dgm:cxn modelId="{5F6C8B59-9412-4022-9198-E4C2FB7DA450}" type="presParOf" srcId="{94EC949C-F7D2-4CB9-B82E-BE0AE90F8CF7}" destId="{C93C7920-3A88-482E-964B-368AE4009D0A}" srcOrd="0" destOrd="0" presId="urn:microsoft.com/office/officeart/2005/8/layout/hierarchy1"/>
    <dgm:cxn modelId="{E0532AE1-4784-4007-90AA-07A5CC7EE3E0}" type="presParOf" srcId="{C93C7920-3A88-482E-964B-368AE4009D0A}" destId="{BF825B86-25D7-414D-ADE4-1671C8C52113}" srcOrd="0" destOrd="0" presId="urn:microsoft.com/office/officeart/2005/8/layout/hierarchy1"/>
    <dgm:cxn modelId="{E4E787DA-5973-4C2A-AB4A-12A8777CB8FF}" type="presParOf" srcId="{BF825B86-25D7-414D-ADE4-1671C8C52113}" destId="{5188CE6D-2F89-43D1-B375-853A4084CF34}" srcOrd="0" destOrd="0" presId="urn:microsoft.com/office/officeart/2005/8/layout/hierarchy1"/>
    <dgm:cxn modelId="{2ED36FC9-E892-40C5-B1AF-7E902A237BD2}" type="presParOf" srcId="{BF825B86-25D7-414D-ADE4-1671C8C52113}" destId="{483AB2F3-84C2-4094-89A1-DD6ECF9CAD2F}" srcOrd="1" destOrd="0" presId="urn:microsoft.com/office/officeart/2005/8/layout/hierarchy1"/>
    <dgm:cxn modelId="{9F147AD1-87B2-4B81-AC8B-2806447C18C8}" type="presParOf" srcId="{C93C7920-3A88-482E-964B-368AE4009D0A}" destId="{47A06A91-D909-493F-AF43-C6A669713B62}" srcOrd="1" destOrd="0" presId="urn:microsoft.com/office/officeart/2005/8/layout/hierarchy1"/>
    <dgm:cxn modelId="{E2978252-AD19-40CE-827E-36D12589A1D8}" type="presParOf" srcId="{94EC949C-F7D2-4CB9-B82E-BE0AE90F8CF7}" destId="{45799423-9C5A-4DEF-A880-C7D8B43F2584}" srcOrd="1" destOrd="0" presId="urn:microsoft.com/office/officeart/2005/8/layout/hierarchy1"/>
    <dgm:cxn modelId="{BC4724F9-6DB1-416A-8DCA-770849C4DE5D}" type="presParOf" srcId="{45799423-9C5A-4DEF-A880-C7D8B43F2584}" destId="{D0500994-BE57-4DD7-A64B-AF7F05BF7050}" srcOrd="0" destOrd="0" presId="urn:microsoft.com/office/officeart/2005/8/layout/hierarchy1"/>
    <dgm:cxn modelId="{A315A108-F953-4B51-8670-7CD4B86D31E2}" type="presParOf" srcId="{D0500994-BE57-4DD7-A64B-AF7F05BF7050}" destId="{B5D4E663-988B-41B0-8A7B-07E2FB634754}" srcOrd="0" destOrd="0" presId="urn:microsoft.com/office/officeart/2005/8/layout/hierarchy1"/>
    <dgm:cxn modelId="{37DA028A-BBE8-4293-BB33-33564F3BE3C4}" type="presParOf" srcId="{D0500994-BE57-4DD7-A64B-AF7F05BF7050}" destId="{BC47F3DA-2F5F-4577-B03A-6488769D6CF2}" srcOrd="1" destOrd="0" presId="urn:microsoft.com/office/officeart/2005/8/layout/hierarchy1"/>
    <dgm:cxn modelId="{699E8163-3192-42D5-80D7-E34BCB76F1BD}" type="presParOf" srcId="{45799423-9C5A-4DEF-A880-C7D8B43F2584}" destId="{2E041163-44E6-4FF1-8867-7D4812548F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11483-62EA-46EE-A8C7-F718A4DA099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15C1FB3-BAA0-40BF-8BF6-8905CD7EAF2E}">
      <dgm:prSet/>
      <dgm:spPr/>
      <dgm:t>
        <a:bodyPr/>
        <a:lstStyle/>
        <a:p>
          <a:r>
            <a:rPr lang="en-US" b="1"/>
            <a:t>Dementia occurs in 1-2% of individuals age 65+ and 30% of those age 85+ </a:t>
          </a:r>
          <a:endParaRPr lang="en-US"/>
        </a:p>
      </dgm:t>
    </dgm:pt>
    <dgm:pt modelId="{CF20051E-EBED-4B2D-9478-CEA620F4F3A5}" type="parTrans" cxnId="{A5BCDA41-A5E7-4C92-810C-90F92745D029}">
      <dgm:prSet/>
      <dgm:spPr/>
      <dgm:t>
        <a:bodyPr/>
        <a:lstStyle/>
        <a:p>
          <a:endParaRPr lang="en-US"/>
        </a:p>
      </dgm:t>
    </dgm:pt>
    <dgm:pt modelId="{1C394DBB-2C2C-4451-9782-11026CB13A59}" type="sibTrans" cxnId="{A5BCDA41-A5E7-4C92-810C-90F92745D029}">
      <dgm:prSet/>
      <dgm:spPr/>
      <dgm:t>
        <a:bodyPr/>
        <a:lstStyle/>
        <a:p>
          <a:endParaRPr lang="en-US"/>
        </a:p>
      </dgm:t>
    </dgm:pt>
    <dgm:pt modelId="{98EFE708-7EC9-4235-A956-E7BA17B7B76A}">
      <dgm:prSet/>
      <dgm:spPr/>
      <dgm:t>
        <a:bodyPr/>
        <a:lstStyle/>
        <a:p>
          <a:r>
            <a:rPr lang="en-US" b="1" dirty="0"/>
            <a:t>Higher prevalence in women</a:t>
          </a:r>
          <a:endParaRPr lang="en-US" dirty="0"/>
        </a:p>
      </dgm:t>
    </dgm:pt>
    <dgm:pt modelId="{3AB9F613-B46F-42F3-9E8D-0088AC5CB6AD}" type="parTrans" cxnId="{D385DCC2-8F53-408D-836C-4F4936AD0531}">
      <dgm:prSet/>
      <dgm:spPr/>
      <dgm:t>
        <a:bodyPr/>
        <a:lstStyle/>
        <a:p>
          <a:endParaRPr lang="en-US"/>
        </a:p>
      </dgm:t>
    </dgm:pt>
    <dgm:pt modelId="{5AEB2A2B-188D-4C94-ADF8-9F860B108AD0}" type="sibTrans" cxnId="{D385DCC2-8F53-408D-836C-4F4936AD0531}">
      <dgm:prSet/>
      <dgm:spPr/>
      <dgm:t>
        <a:bodyPr/>
        <a:lstStyle/>
        <a:p>
          <a:endParaRPr lang="en-US"/>
        </a:p>
      </dgm:t>
    </dgm:pt>
    <dgm:pt modelId="{0467A0E7-6320-42BB-AB80-52B73821F0ED}">
      <dgm:prSet/>
      <dgm:spPr/>
      <dgm:t>
        <a:bodyPr/>
        <a:lstStyle/>
        <a:p>
          <a:endParaRPr lang="en-US" dirty="0"/>
        </a:p>
      </dgm:t>
    </dgm:pt>
    <dgm:pt modelId="{CF24EF39-1671-4740-A382-DE3FCA671D6D}" type="parTrans" cxnId="{CADD682E-951C-4F67-B4BC-3CE1F538B0BA}">
      <dgm:prSet/>
      <dgm:spPr/>
      <dgm:t>
        <a:bodyPr/>
        <a:lstStyle/>
        <a:p>
          <a:endParaRPr lang="en-US"/>
        </a:p>
      </dgm:t>
    </dgm:pt>
    <dgm:pt modelId="{C37446AE-87A4-4A51-953A-A300DDDC9568}" type="sibTrans" cxnId="{CADD682E-951C-4F67-B4BC-3CE1F538B0BA}">
      <dgm:prSet/>
      <dgm:spPr/>
      <dgm:t>
        <a:bodyPr/>
        <a:lstStyle/>
        <a:p>
          <a:endParaRPr lang="en-US"/>
        </a:p>
      </dgm:t>
    </dgm:pt>
    <dgm:pt modelId="{A3B8C518-996D-46DD-B883-A68E4A326E12}" type="pres">
      <dgm:prSet presAssocID="{A0B11483-62EA-46EE-A8C7-F718A4DA0995}" presName="linear" presStyleCnt="0">
        <dgm:presLayoutVars>
          <dgm:animLvl val="lvl"/>
          <dgm:resizeHandles val="exact"/>
        </dgm:presLayoutVars>
      </dgm:prSet>
      <dgm:spPr/>
    </dgm:pt>
    <dgm:pt modelId="{6870A2D1-8A93-424F-A9A2-6A7BEC2456E9}" type="pres">
      <dgm:prSet presAssocID="{815C1FB3-BAA0-40BF-8BF6-8905CD7EAF2E}" presName="parentText" presStyleLbl="node1" presStyleIdx="0" presStyleCnt="2">
        <dgm:presLayoutVars>
          <dgm:chMax val="0"/>
          <dgm:bulletEnabled val="1"/>
        </dgm:presLayoutVars>
      </dgm:prSet>
      <dgm:spPr/>
    </dgm:pt>
    <dgm:pt modelId="{B1B12850-E879-49AE-8C09-33D82BDFEE92}" type="pres">
      <dgm:prSet presAssocID="{1C394DBB-2C2C-4451-9782-11026CB13A59}" presName="spacer" presStyleCnt="0"/>
      <dgm:spPr/>
    </dgm:pt>
    <dgm:pt modelId="{BAC38764-F4C1-4C61-8FAF-5E1775CB9ED9}" type="pres">
      <dgm:prSet presAssocID="{98EFE708-7EC9-4235-A956-E7BA17B7B76A}" presName="parentText" presStyleLbl="node1" presStyleIdx="1" presStyleCnt="2" custScaleY="24503" custLinFactNeighborX="190" custLinFactNeighborY="1540">
        <dgm:presLayoutVars>
          <dgm:chMax val="0"/>
          <dgm:bulletEnabled val="1"/>
        </dgm:presLayoutVars>
      </dgm:prSet>
      <dgm:spPr/>
    </dgm:pt>
    <dgm:pt modelId="{7FF8CD82-E7F3-4C54-B29E-AB5756FF6F92}" type="pres">
      <dgm:prSet presAssocID="{98EFE708-7EC9-4235-A956-E7BA17B7B76A}" presName="childText" presStyleLbl="revTx" presStyleIdx="0" presStyleCnt="1">
        <dgm:presLayoutVars>
          <dgm:bulletEnabled val="1"/>
        </dgm:presLayoutVars>
      </dgm:prSet>
      <dgm:spPr/>
    </dgm:pt>
  </dgm:ptLst>
  <dgm:cxnLst>
    <dgm:cxn modelId="{5443E01F-3A01-4496-A2AD-58B45D5176D7}" type="presOf" srcId="{0467A0E7-6320-42BB-AB80-52B73821F0ED}" destId="{7FF8CD82-E7F3-4C54-B29E-AB5756FF6F92}" srcOrd="0" destOrd="0" presId="urn:microsoft.com/office/officeart/2005/8/layout/vList2"/>
    <dgm:cxn modelId="{CADD682E-951C-4F67-B4BC-3CE1F538B0BA}" srcId="{98EFE708-7EC9-4235-A956-E7BA17B7B76A}" destId="{0467A0E7-6320-42BB-AB80-52B73821F0ED}" srcOrd="0" destOrd="0" parTransId="{CF24EF39-1671-4740-A382-DE3FCA671D6D}" sibTransId="{C37446AE-87A4-4A51-953A-A300DDDC9568}"/>
    <dgm:cxn modelId="{A5BCDA41-A5E7-4C92-810C-90F92745D029}" srcId="{A0B11483-62EA-46EE-A8C7-F718A4DA0995}" destId="{815C1FB3-BAA0-40BF-8BF6-8905CD7EAF2E}" srcOrd="0" destOrd="0" parTransId="{CF20051E-EBED-4B2D-9478-CEA620F4F3A5}" sibTransId="{1C394DBB-2C2C-4451-9782-11026CB13A59}"/>
    <dgm:cxn modelId="{0780BC9E-91BF-4B10-B6BD-A86EB83982C7}" type="presOf" srcId="{98EFE708-7EC9-4235-A956-E7BA17B7B76A}" destId="{BAC38764-F4C1-4C61-8FAF-5E1775CB9ED9}" srcOrd="0" destOrd="0" presId="urn:microsoft.com/office/officeart/2005/8/layout/vList2"/>
    <dgm:cxn modelId="{71E6DBB4-6151-4D97-A895-D805D6EC31FD}" type="presOf" srcId="{A0B11483-62EA-46EE-A8C7-F718A4DA0995}" destId="{A3B8C518-996D-46DD-B883-A68E4A326E12}" srcOrd="0" destOrd="0" presId="urn:microsoft.com/office/officeart/2005/8/layout/vList2"/>
    <dgm:cxn modelId="{D385DCC2-8F53-408D-836C-4F4936AD0531}" srcId="{A0B11483-62EA-46EE-A8C7-F718A4DA0995}" destId="{98EFE708-7EC9-4235-A956-E7BA17B7B76A}" srcOrd="1" destOrd="0" parTransId="{3AB9F613-B46F-42F3-9E8D-0088AC5CB6AD}" sibTransId="{5AEB2A2B-188D-4C94-ADF8-9F860B108AD0}"/>
    <dgm:cxn modelId="{F044A5C8-90CA-4FE3-9E1E-D4660E3BD9C4}" type="presOf" srcId="{815C1FB3-BAA0-40BF-8BF6-8905CD7EAF2E}" destId="{6870A2D1-8A93-424F-A9A2-6A7BEC2456E9}" srcOrd="0" destOrd="0" presId="urn:microsoft.com/office/officeart/2005/8/layout/vList2"/>
    <dgm:cxn modelId="{FB518D22-E6B1-4E16-A11B-2D5BA7726261}" type="presParOf" srcId="{A3B8C518-996D-46DD-B883-A68E4A326E12}" destId="{6870A2D1-8A93-424F-A9A2-6A7BEC2456E9}" srcOrd="0" destOrd="0" presId="urn:microsoft.com/office/officeart/2005/8/layout/vList2"/>
    <dgm:cxn modelId="{117008D7-65E1-46EF-A3B9-512EDDF9F982}" type="presParOf" srcId="{A3B8C518-996D-46DD-B883-A68E4A326E12}" destId="{B1B12850-E879-49AE-8C09-33D82BDFEE92}" srcOrd="1" destOrd="0" presId="urn:microsoft.com/office/officeart/2005/8/layout/vList2"/>
    <dgm:cxn modelId="{88F65DB2-3AB1-4931-B84F-08239EAEF8EA}" type="presParOf" srcId="{A3B8C518-996D-46DD-B883-A68E4A326E12}" destId="{BAC38764-F4C1-4C61-8FAF-5E1775CB9ED9}" srcOrd="2" destOrd="0" presId="urn:microsoft.com/office/officeart/2005/8/layout/vList2"/>
    <dgm:cxn modelId="{1E80BA74-6C70-46DF-A774-65FD5B0B2604}" type="presParOf" srcId="{A3B8C518-996D-46DD-B883-A68E4A326E12}" destId="{7FF8CD82-E7F3-4C54-B29E-AB5756FF6F9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5185A7-5CC1-47F4-8C28-E63192D88BB5}"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D6A798D7-5B43-4200-899C-D8BBD132A876}">
      <dgm:prSet/>
      <dgm:spPr/>
      <dgm:t>
        <a:bodyPr/>
        <a:lstStyle/>
        <a:p>
          <a:r>
            <a:rPr lang="en-US" b="1" dirty="0"/>
            <a:t>Causes progressive declines in language or behavior due to the degeneration in the frontal and temporal lobes of the brain </a:t>
          </a:r>
        </a:p>
      </dgm:t>
      <dgm:extLst>
        <a:ext uri="{E40237B7-FDA0-4F09-8148-C483321AD2D9}">
          <dgm14:cNvPr xmlns:dgm14="http://schemas.microsoft.com/office/drawing/2010/diagram" id="0" name="" descr="Causes progressive declines in language or behavior due to the degeneration in the frontal and temporal lobes of the brain &#10;"/>
        </a:ext>
      </dgm:extLst>
    </dgm:pt>
    <dgm:pt modelId="{AE69DA2B-D4E2-46B1-A2B4-FE721159AA3E}" type="parTrans" cxnId="{085582A3-AD24-4AD0-9374-CB028121FE83}">
      <dgm:prSet/>
      <dgm:spPr/>
      <dgm:t>
        <a:bodyPr/>
        <a:lstStyle/>
        <a:p>
          <a:endParaRPr lang="en-US"/>
        </a:p>
      </dgm:t>
    </dgm:pt>
    <dgm:pt modelId="{45C32482-B1B7-453C-9906-9B64DCF97105}" type="sibTrans" cxnId="{085582A3-AD24-4AD0-9374-CB028121FE83}">
      <dgm:prSet/>
      <dgm:spPr/>
      <dgm:t>
        <a:bodyPr/>
        <a:lstStyle/>
        <a:p>
          <a:endParaRPr lang="en-US"/>
        </a:p>
      </dgm:t>
    </dgm:pt>
    <dgm:pt modelId="{89A74091-12EE-48CF-96C4-933DA069122D}">
      <dgm:prSet/>
      <dgm:spPr/>
      <dgm:t>
        <a:bodyPr/>
        <a:lstStyle/>
        <a:p>
          <a:r>
            <a:rPr lang="en-US" b="1" dirty="0"/>
            <a:t>Symptoms include significant changes in behavior and/or language, apathy or disinhibition, loss of empathy and sympathy, compulsive behaviors </a:t>
          </a:r>
        </a:p>
      </dgm:t>
      <dgm:extLst>
        <a:ext uri="{E40237B7-FDA0-4F09-8148-C483321AD2D9}">
          <dgm14:cNvPr xmlns:dgm14="http://schemas.microsoft.com/office/drawing/2010/diagram" id="0" name="" descr="Symptoms include significant changes in behavior and/or language, apathy or disinhibition, loss of empathy and sympathy, compulsive behaviors &#10;"/>
        </a:ext>
      </dgm:extLst>
    </dgm:pt>
    <dgm:pt modelId="{0713A73E-B0E3-4CEA-B2D2-0141B87EBAEB}" type="parTrans" cxnId="{50499EC0-8210-468C-AC92-2497FFB472F3}">
      <dgm:prSet/>
      <dgm:spPr/>
      <dgm:t>
        <a:bodyPr/>
        <a:lstStyle/>
        <a:p>
          <a:endParaRPr lang="en-US"/>
        </a:p>
      </dgm:t>
    </dgm:pt>
    <dgm:pt modelId="{5BDD88D0-5BE0-4284-A342-78B5FF5AA263}" type="sibTrans" cxnId="{50499EC0-8210-468C-AC92-2497FFB472F3}">
      <dgm:prSet/>
      <dgm:spPr/>
      <dgm:t>
        <a:bodyPr/>
        <a:lstStyle/>
        <a:p>
          <a:endParaRPr lang="en-US"/>
        </a:p>
      </dgm:t>
    </dgm:pt>
    <dgm:pt modelId="{A1220234-5D91-4800-A518-2069444AE53B}">
      <dgm:prSet/>
      <dgm:spPr/>
      <dgm:t>
        <a:bodyPr/>
        <a:lstStyle/>
        <a:p>
          <a:r>
            <a:rPr lang="en-US" b="1" dirty="0"/>
            <a:t>Also includes a decline in executive functions (e.g., poor planning and organization, distractibility, and poor judgement) </a:t>
          </a:r>
        </a:p>
      </dgm:t>
      <dgm:extLst>
        <a:ext uri="{E40237B7-FDA0-4F09-8148-C483321AD2D9}">
          <dgm14:cNvPr xmlns:dgm14="http://schemas.microsoft.com/office/drawing/2010/diagram" id="0" name="" descr="Also includes a decline in executive functions (e.g., poor planning and organization, distractibility, and poor judgement) &#10;"/>
        </a:ext>
      </dgm:extLst>
    </dgm:pt>
    <dgm:pt modelId="{9C7735DC-6B93-4968-A36C-64271DF41AF8}" type="parTrans" cxnId="{CB78BECB-AAB4-4D6E-AAE8-51E8944EB2FC}">
      <dgm:prSet/>
      <dgm:spPr/>
      <dgm:t>
        <a:bodyPr/>
        <a:lstStyle/>
        <a:p>
          <a:endParaRPr lang="en-US"/>
        </a:p>
      </dgm:t>
    </dgm:pt>
    <dgm:pt modelId="{FE0F6FF2-0AE1-4F80-A1A2-F6EE5C624F44}" type="sibTrans" cxnId="{CB78BECB-AAB4-4D6E-AAE8-51E8944EB2FC}">
      <dgm:prSet/>
      <dgm:spPr/>
      <dgm:t>
        <a:bodyPr/>
        <a:lstStyle/>
        <a:p>
          <a:endParaRPr lang="en-US"/>
        </a:p>
      </dgm:t>
    </dgm:pt>
    <dgm:pt modelId="{B346FB07-E1FD-4FA6-9D1E-BF05C8E413C1}" type="pres">
      <dgm:prSet presAssocID="{AD5185A7-5CC1-47F4-8C28-E63192D88BB5}" presName="hierChild1" presStyleCnt="0">
        <dgm:presLayoutVars>
          <dgm:chPref val="1"/>
          <dgm:dir/>
          <dgm:animOne val="branch"/>
          <dgm:animLvl val="lvl"/>
          <dgm:resizeHandles/>
        </dgm:presLayoutVars>
      </dgm:prSet>
      <dgm:spPr/>
    </dgm:pt>
    <dgm:pt modelId="{545E5272-70BF-44D5-A064-7F1FD5BE8101}" type="pres">
      <dgm:prSet presAssocID="{D6A798D7-5B43-4200-899C-D8BBD132A876}" presName="hierRoot1" presStyleCnt="0"/>
      <dgm:spPr/>
    </dgm:pt>
    <dgm:pt modelId="{40452BF5-33E4-4652-AAE7-46F2B83EA9C0}" type="pres">
      <dgm:prSet presAssocID="{D6A798D7-5B43-4200-899C-D8BBD132A876}" presName="composite" presStyleCnt="0"/>
      <dgm:spPr/>
    </dgm:pt>
    <dgm:pt modelId="{7794C479-C6BE-404B-BF56-5E096E758545}" type="pres">
      <dgm:prSet presAssocID="{D6A798D7-5B43-4200-899C-D8BBD132A876}" presName="background" presStyleLbl="node0" presStyleIdx="0" presStyleCnt="3"/>
      <dgm:spPr/>
    </dgm:pt>
    <dgm:pt modelId="{56869EFA-AD63-49E3-89B1-AE00E3482C83}" type="pres">
      <dgm:prSet presAssocID="{D6A798D7-5B43-4200-899C-D8BBD132A876}" presName="text" presStyleLbl="fgAcc0" presStyleIdx="0" presStyleCnt="3">
        <dgm:presLayoutVars>
          <dgm:chPref val="3"/>
        </dgm:presLayoutVars>
      </dgm:prSet>
      <dgm:spPr/>
    </dgm:pt>
    <dgm:pt modelId="{ABE787F6-9017-407F-96FC-699DE28B6F54}" type="pres">
      <dgm:prSet presAssocID="{D6A798D7-5B43-4200-899C-D8BBD132A876}" presName="hierChild2" presStyleCnt="0"/>
      <dgm:spPr/>
    </dgm:pt>
    <dgm:pt modelId="{76FDC123-844F-4109-9B7D-4E983C823349}" type="pres">
      <dgm:prSet presAssocID="{89A74091-12EE-48CF-96C4-933DA069122D}" presName="hierRoot1" presStyleCnt="0"/>
      <dgm:spPr/>
    </dgm:pt>
    <dgm:pt modelId="{D7DA3932-58ED-4194-9197-342B243C4FEF}" type="pres">
      <dgm:prSet presAssocID="{89A74091-12EE-48CF-96C4-933DA069122D}" presName="composite" presStyleCnt="0"/>
      <dgm:spPr/>
    </dgm:pt>
    <dgm:pt modelId="{15A32AF6-C73C-408E-8A90-E9DFF6277088}" type="pres">
      <dgm:prSet presAssocID="{89A74091-12EE-48CF-96C4-933DA069122D}" presName="background" presStyleLbl="node0" presStyleIdx="1" presStyleCnt="3"/>
      <dgm:spPr/>
    </dgm:pt>
    <dgm:pt modelId="{A2829CA0-E955-4BF0-A2DB-6EBAA96538C1}" type="pres">
      <dgm:prSet presAssocID="{89A74091-12EE-48CF-96C4-933DA069122D}" presName="text" presStyleLbl="fgAcc0" presStyleIdx="1" presStyleCnt="3">
        <dgm:presLayoutVars>
          <dgm:chPref val="3"/>
        </dgm:presLayoutVars>
      </dgm:prSet>
      <dgm:spPr/>
    </dgm:pt>
    <dgm:pt modelId="{745EE9B0-2484-42D3-8A55-FC67431C91EB}" type="pres">
      <dgm:prSet presAssocID="{89A74091-12EE-48CF-96C4-933DA069122D}" presName="hierChild2" presStyleCnt="0"/>
      <dgm:spPr/>
    </dgm:pt>
    <dgm:pt modelId="{54854F26-4FCC-40AF-B6A4-4950779EE793}" type="pres">
      <dgm:prSet presAssocID="{A1220234-5D91-4800-A518-2069444AE53B}" presName="hierRoot1" presStyleCnt="0"/>
      <dgm:spPr/>
    </dgm:pt>
    <dgm:pt modelId="{D09346FB-A615-4370-9D4F-2CD33869DCD2}" type="pres">
      <dgm:prSet presAssocID="{A1220234-5D91-4800-A518-2069444AE53B}" presName="composite" presStyleCnt="0"/>
      <dgm:spPr/>
    </dgm:pt>
    <dgm:pt modelId="{538E01FD-A442-4485-B5F9-15C9B5041AF0}" type="pres">
      <dgm:prSet presAssocID="{A1220234-5D91-4800-A518-2069444AE53B}" presName="background" presStyleLbl="node0" presStyleIdx="2" presStyleCnt="3"/>
      <dgm:spPr/>
    </dgm:pt>
    <dgm:pt modelId="{9FE12BC0-68DD-4009-8A8B-F76280ECCF64}" type="pres">
      <dgm:prSet presAssocID="{A1220234-5D91-4800-A518-2069444AE53B}" presName="text" presStyleLbl="fgAcc0" presStyleIdx="2" presStyleCnt="3">
        <dgm:presLayoutVars>
          <dgm:chPref val="3"/>
        </dgm:presLayoutVars>
      </dgm:prSet>
      <dgm:spPr/>
    </dgm:pt>
    <dgm:pt modelId="{62CA091E-B405-487F-A069-C9402601CBBA}" type="pres">
      <dgm:prSet presAssocID="{A1220234-5D91-4800-A518-2069444AE53B}" presName="hierChild2" presStyleCnt="0"/>
      <dgm:spPr/>
    </dgm:pt>
  </dgm:ptLst>
  <dgm:cxnLst>
    <dgm:cxn modelId="{58EEBF09-41D3-4E91-8B21-A31F625634EB}" type="presOf" srcId="{89A74091-12EE-48CF-96C4-933DA069122D}" destId="{A2829CA0-E955-4BF0-A2DB-6EBAA96538C1}" srcOrd="0" destOrd="0" presId="urn:microsoft.com/office/officeart/2005/8/layout/hierarchy1"/>
    <dgm:cxn modelId="{E8D1941F-42BE-48E6-A769-29ECA96FDF5F}" type="presOf" srcId="{A1220234-5D91-4800-A518-2069444AE53B}" destId="{9FE12BC0-68DD-4009-8A8B-F76280ECCF64}" srcOrd="0" destOrd="0" presId="urn:microsoft.com/office/officeart/2005/8/layout/hierarchy1"/>
    <dgm:cxn modelId="{153CDC2F-BDFD-426F-85D4-4581987F0288}" type="presOf" srcId="{D6A798D7-5B43-4200-899C-D8BBD132A876}" destId="{56869EFA-AD63-49E3-89B1-AE00E3482C83}" srcOrd="0" destOrd="0" presId="urn:microsoft.com/office/officeart/2005/8/layout/hierarchy1"/>
    <dgm:cxn modelId="{B553AB77-80F5-4A8E-B428-8DD0061B50E1}" type="presOf" srcId="{AD5185A7-5CC1-47F4-8C28-E63192D88BB5}" destId="{B346FB07-E1FD-4FA6-9D1E-BF05C8E413C1}" srcOrd="0" destOrd="0" presId="urn:microsoft.com/office/officeart/2005/8/layout/hierarchy1"/>
    <dgm:cxn modelId="{085582A3-AD24-4AD0-9374-CB028121FE83}" srcId="{AD5185A7-5CC1-47F4-8C28-E63192D88BB5}" destId="{D6A798D7-5B43-4200-899C-D8BBD132A876}" srcOrd="0" destOrd="0" parTransId="{AE69DA2B-D4E2-46B1-A2B4-FE721159AA3E}" sibTransId="{45C32482-B1B7-453C-9906-9B64DCF97105}"/>
    <dgm:cxn modelId="{50499EC0-8210-468C-AC92-2497FFB472F3}" srcId="{AD5185A7-5CC1-47F4-8C28-E63192D88BB5}" destId="{89A74091-12EE-48CF-96C4-933DA069122D}" srcOrd="1" destOrd="0" parTransId="{0713A73E-B0E3-4CEA-B2D2-0141B87EBAEB}" sibTransId="{5BDD88D0-5BE0-4284-A342-78B5FF5AA263}"/>
    <dgm:cxn modelId="{CB78BECB-AAB4-4D6E-AAE8-51E8944EB2FC}" srcId="{AD5185A7-5CC1-47F4-8C28-E63192D88BB5}" destId="{A1220234-5D91-4800-A518-2069444AE53B}" srcOrd="2" destOrd="0" parTransId="{9C7735DC-6B93-4968-A36C-64271DF41AF8}" sibTransId="{FE0F6FF2-0AE1-4F80-A1A2-F6EE5C624F44}"/>
    <dgm:cxn modelId="{7EBEDE13-FFC6-4C6B-9D4D-818773535709}" type="presParOf" srcId="{B346FB07-E1FD-4FA6-9D1E-BF05C8E413C1}" destId="{545E5272-70BF-44D5-A064-7F1FD5BE8101}" srcOrd="0" destOrd="0" presId="urn:microsoft.com/office/officeart/2005/8/layout/hierarchy1"/>
    <dgm:cxn modelId="{EB9977C2-D2D0-41B8-91A6-D4A22C422688}" type="presParOf" srcId="{545E5272-70BF-44D5-A064-7F1FD5BE8101}" destId="{40452BF5-33E4-4652-AAE7-46F2B83EA9C0}" srcOrd="0" destOrd="0" presId="urn:microsoft.com/office/officeart/2005/8/layout/hierarchy1"/>
    <dgm:cxn modelId="{65E95D7C-E8F8-4206-9F13-44DF2EA6D9CA}" type="presParOf" srcId="{40452BF5-33E4-4652-AAE7-46F2B83EA9C0}" destId="{7794C479-C6BE-404B-BF56-5E096E758545}" srcOrd="0" destOrd="0" presId="urn:microsoft.com/office/officeart/2005/8/layout/hierarchy1"/>
    <dgm:cxn modelId="{5790C36D-2029-4EA9-A480-539C892D62ED}" type="presParOf" srcId="{40452BF5-33E4-4652-AAE7-46F2B83EA9C0}" destId="{56869EFA-AD63-49E3-89B1-AE00E3482C83}" srcOrd="1" destOrd="0" presId="urn:microsoft.com/office/officeart/2005/8/layout/hierarchy1"/>
    <dgm:cxn modelId="{0274885A-06EB-4A11-9701-FE7C4406A400}" type="presParOf" srcId="{545E5272-70BF-44D5-A064-7F1FD5BE8101}" destId="{ABE787F6-9017-407F-96FC-699DE28B6F54}" srcOrd="1" destOrd="0" presId="urn:microsoft.com/office/officeart/2005/8/layout/hierarchy1"/>
    <dgm:cxn modelId="{420D46DD-5835-493B-AA77-D8009E76C6EF}" type="presParOf" srcId="{B346FB07-E1FD-4FA6-9D1E-BF05C8E413C1}" destId="{76FDC123-844F-4109-9B7D-4E983C823349}" srcOrd="1" destOrd="0" presId="urn:microsoft.com/office/officeart/2005/8/layout/hierarchy1"/>
    <dgm:cxn modelId="{5B9B318F-FE41-4519-AAB6-35D0EAC25A5F}" type="presParOf" srcId="{76FDC123-844F-4109-9B7D-4E983C823349}" destId="{D7DA3932-58ED-4194-9197-342B243C4FEF}" srcOrd="0" destOrd="0" presId="urn:microsoft.com/office/officeart/2005/8/layout/hierarchy1"/>
    <dgm:cxn modelId="{D7A6D467-8074-4F55-95F3-94B284CAD984}" type="presParOf" srcId="{D7DA3932-58ED-4194-9197-342B243C4FEF}" destId="{15A32AF6-C73C-408E-8A90-E9DFF6277088}" srcOrd="0" destOrd="0" presId="urn:microsoft.com/office/officeart/2005/8/layout/hierarchy1"/>
    <dgm:cxn modelId="{7F8313FA-84BC-4589-8F12-3BF1A83EF635}" type="presParOf" srcId="{D7DA3932-58ED-4194-9197-342B243C4FEF}" destId="{A2829CA0-E955-4BF0-A2DB-6EBAA96538C1}" srcOrd="1" destOrd="0" presId="urn:microsoft.com/office/officeart/2005/8/layout/hierarchy1"/>
    <dgm:cxn modelId="{48ACF12C-81B6-434F-BB0E-5EFB6D0D60F1}" type="presParOf" srcId="{76FDC123-844F-4109-9B7D-4E983C823349}" destId="{745EE9B0-2484-42D3-8A55-FC67431C91EB}" srcOrd="1" destOrd="0" presId="urn:microsoft.com/office/officeart/2005/8/layout/hierarchy1"/>
    <dgm:cxn modelId="{DC2BD6ED-E17B-4A33-908E-7C374AEE6977}" type="presParOf" srcId="{B346FB07-E1FD-4FA6-9D1E-BF05C8E413C1}" destId="{54854F26-4FCC-40AF-B6A4-4950779EE793}" srcOrd="2" destOrd="0" presId="urn:microsoft.com/office/officeart/2005/8/layout/hierarchy1"/>
    <dgm:cxn modelId="{2245CB95-7F7F-4270-87AF-70EC077C3DFE}" type="presParOf" srcId="{54854F26-4FCC-40AF-B6A4-4950779EE793}" destId="{D09346FB-A615-4370-9D4F-2CD33869DCD2}" srcOrd="0" destOrd="0" presId="urn:microsoft.com/office/officeart/2005/8/layout/hierarchy1"/>
    <dgm:cxn modelId="{6D0F6AB1-163D-4505-8309-25CFAFA83865}" type="presParOf" srcId="{D09346FB-A615-4370-9D4F-2CD33869DCD2}" destId="{538E01FD-A442-4485-B5F9-15C9B5041AF0}" srcOrd="0" destOrd="0" presId="urn:microsoft.com/office/officeart/2005/8/layout/hierarchy1"/>
    <dgm:cxn modelId="{FAFDF419-E81B-4FF5-AA16-F4AE9BFD8873}" type="presParOf" srcId="{D09346FB-A615-4370-9D4F-2CD33869DCD2}" destId="{9FE12BC0-68DD-4009-8A8B-F76280ECCF64}" srcOrd="1" destOrd="0" presId="urn:microsoft.com/office/officeart/2005/8/layout/hierarchy1"/>
    <dgm:cxn modelId="{722CDC8F-4434-4A41-8241-9A52289A4D8C}" type="presParOf" srcId="{54854F26-4FCC-40AF-B6A4-4950779EE793}" destId="{62CA091E-B405-487F-A069-C9402601CBB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F3F599-EC5A-472F-938B-F139E8BCD543}"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3BF46E99-4857-4BDA-AD9A-41FCD8C0BFF8}">
      <dgm:prSet/>
      <dgm:spPr/>
      <dgm:t>
        <a:bodyPr/>
        <a:lstStyle/>
        <a:p>
          <a:r>
            <a:rPr lang="en-US" b="1" dirty="0"/>
            <a:t>2</a:t>
          </a:r>
          <a:r>
            <a:rPr lang="en-US" b="1" baseline="30000" dirty="0"/>
            <a:t>nd</a:t>
          </a:r>
          <a:r>
            <a:rPr lang="en-US" b="1" dirty="0"/>
            <a:t> most common neurodegenerative disorder in the US (affects about 630,000 individuals) </a:t>
          </a:r>
        </a:p>
      </dgm:t>
      <dgm:extLst>
        <a:ext uri="{E40237B7-FDA0-4F09-8148-C483321AD2D9}">
          <dgm14:cNvPr xmlns:dgm14="http://schemas.microsoft.com/office/drawing/2010/diagram" id="0" name="" descr="2nd most common neurodegenerative disorder in the US (affects about 630,000 individuals) &#10;"/>
        </a:ext>
      </dgm:extLst>
    </dgm:pt>
    <dgm:pt modelId="{146A15B0-9F3D-4B70-AF50-1FDFC6FB8566}" type="parTrans" cxnId="{5DAA7EA5-D9C9-45B7-9C2C-820C6DE50BE6}">
      <dgm:prSet/>
      <dgm:spPr/>
      <dgm:t>
        <a:bodyPr/>
        <a:lstStyle/>
        <a:p>
          <a:endParaRPr lang="en-US"/>
        </a:p>
      </dgm:t>
    </dgm:pt>
    <dgm:pt modelId="{4FD2E125-6C5B-4CDD-92E2-23C203075E88}" type="sibTrans" cxnId="{5DAA7EA5-D9C9-45B7-9C2C-820C6DE50BE6}">
      <dgm:prSet phldrT="1" phldr="0"/>
      <dgm:spPr/>
      <dgm:t>
        <a:bodyPr/>
        <a:lstStyle/>
        <a:p>
          <a:r>
            <a:rPr lang="en-US"/>
            <a:t>1</a:t>
          </a:r>
          <a:endParaRPr lang="en-US" dirty="0"/>
        </a:p>
      </dgm:t>
    </dgm:pt>
    <dgm:pt modelId="{9C634C98-FCF9-4163-B4A2-6E0AB0B65BD2}">
      <dgm:prSet/>
      <dgm:spPr/>
      <dgm:t>
        <a:bodyPr/>
        <a:lstStyle/>
        <a:p>
          <a:r>
            <a:rPr lang="en-US" b="1" dirty="0"/>
            <a:t>Symptoms include tremors, rigidity of the limbs and trunk, slowness in initiating movement, drooping posture, and impaired balance and coordination </a:t>
          </a:r>
        </a:p>
      </dgm:t>
      <dgm:extLst>
        <a:ext uri="{E40237B7-FDA0-4F09-8148-C483321AD2D9}">
          <dgm14:cNvPr xmlns:dgm14="http://schemas.microsoft.com/office/drawing/2010/diagram" id="0" name="" descr="Symptoms include tremors, rigidity of the limbs and trunk, slowness in initiating movement, drooping posture, and impaired balance and coordination &#10;"/>
        </a:ext>
      </dgm:extLst>
    </dgm:pt>
    <dgm:pt modelId="{22074062-B409-435A-B223-527B397B84CB}" type="parTrans" cxnId="{BA18EF76-1524-4563-9821-90A8D0D7B2FD}">
      <dgm:prSet/>
      <dgm:spPr/>
      <dgm:t>
        <a:bodyPr/>
        <a:lstStyle/>
        <a:p>
          <a:endParaRPr lang="en-US"/>
        </a:p>
      </dgm:t>
    </dgm:pt>
    <dgm:pt modelId="{1A60A8D2-920D-4540-8C50-61EF44DE3EDD}" type="sibTrans" cxnId="{BA18EF76-1524-4563-9821-90A8D0D7B2FD}">
      <dgm:prSet phldrT="2" phldr="0"/>
      <dgm:spPr/>
      <dgm:t>
        <a:bodyPr/>
        <a:lstStyle/>
        <a:p>
          <a:r>
            <a:rPr lang="en-US"/>
            <a:t>2</a:t>
          </a:r>
        </a:p>
      </dgm:t>
    </dgm:pt>
    <dgm:pt modelId="{9BF662E7-F4BB-4D82-82F6-C4A8CA9FCFDA}">
      <dgm:prSet/>
      <dgm:spPr/>
      <dgm:t>
        <a:bodyPr/>
        <a:lstStyle/>
        <a:p>
          <a:r>
            <a:rPr lang="en-US" b="1" dirty="0"/>
            <a:t>Motor symptoms occur about 1 year before the cognitive decline although there are individual differences </a:t>
          </a:r>
        </a:p>
      </dgm:t>
      <dgm:extLst>
        <a:ext uri="{E40237B7-FDA0-4F09-8148-C483321AD2D9}">
          <dgm14:cNvPr xmlns:dgm14="http://schemas.microsoft.com/office/drawing/2010/diagram" id="0" name="" descr="Motor symptoms occur about 1 year before the cognitive decline although there are individual differences &#10;"/>
        </a:ext>
      </dgm:extLst>
    </dgm:pt>
    <dgm:pt modelId="{97D64B25-F590-40F1-BE02-7673F1708BAE}" type="parTrans" cxnId="{9698A07C-8CBA-452E-93A7-E2907D1378F1}">
      <dgm:prSet/>
      <dgm:spPr/>
      <dgm:t>
        <a:bodyPr/>
        <a:lstStyle/>
        <a:p>
          <a:endParaRPr lang="en-US"/>
        </a:p>
      </dgm:t>
    </dgm:pt>
    <dgm:pt modelId="{C0FA9BA7-15C2-436F-8416-1EDD944B1C9D}" type="sibTrans" cxnId="{9698A07C-8CBA-452E-93A7-E2907D1378F1}">
      <dgm:prSet phldrT="3" phldr="0"/>
      <dgm:spPr/>
      <dgm:t>
        <a:bodyPr/>
        <a:lstStyle/>
        <a:p>
          <a:r>
            <a:rPr lang="en-US" dirty="0"/>
            <a:t>3</a:t>
          </a:r>
        </a:p>
      </dgm:t>
    </dgm:pt>
    <dgm:pt modelId="{BC483444-CCF1-4A19-921D-E96109483754}" type="pres">
      <dgm:prSet presAssocID="{B4F3F599-EC5A-472F-938B-F139E8BCD543}" presName="Name0" presStyleCnt="0">
        <dgm:presLayoutVars>
          <dgm:animLvl val="lvl"/>
          <dgm:resizeHandles val="exact"/>
        </dgm:presLayoutVars>
      </dgm:prSet>
      <dgm:spPr/>
    </dgm:pt>
    <dgm:pt modelId="{77F8E8B8-F3C9-4936-A983-423D43AD4FBF}" type="pres">
      <dgm:prSet presAssocID="{3BF46E99-4857-4BDA-AD9A-41FCD8C0BFF8}" presName="compositeNode" presStyleCnt="0">
        <dgm:presLayoutVars>
          <dgm:bulletEnabled val="1"/>
        </dgm:presLayoutVars>
      </dgm:prSet>
      <dgm:spPr/>
    </dgm:pt>
    <dgm:pt modelId="{D8E06874-0E69-4F68-83F5-34709360B357}" type="pres">
      <dgm:prSet presAssocID="{3BF46E99-4857-4BDA-AD9A-41FCD8C0BFF8}" presName="bgRect" presStyleLbl="bgAccFollowNode1" presStyleIdx="0" presStyleCnt="3"/>
      <dgm:spPr/>
    </dgm:pt>
    <dgm:pt modelId="{3B29AEC1-EC1F-4FD1-8835-B5B9709979B6}" type="pres">
      <dgm:prSet presAssocID="{4FD2E125-6C5B-4CDD-92E2-23C203075E88}" presName="sibTransNodeCircle" presStyleLbl="alignNode1" presStyleIdx="0" presStyleCnt="6">
        <dgm:presLayoutVars>
          <dgm:chMax val="0"/>
          <dgm:bulletEnabled/>
        </dgm:presLayoutVars>
      </dgm:prSet>
      <dgm:spPr/>
    </dgm:pt>
    <dgm:pt modelId="{4CB0681F-5788-49F2-94CA-FD60F4D65C83}" type="pres">
      <dgm:prSet presAssocID="{3BF46E99-4857-4BDA-AD9A-41FCD8C0BFF8}" presName="bottomLine" presStyleLbl="alignNode1" presStyleIdx="1" presStyleCnt="6">
        <dgm:presLayoutVars/>
      </dgm:prSet>
      <dgm:spPr/>
    </dgm:pt>
    <dgm:pt modelId="{40D84407-92A7-4720-95EB-51D70347922B}" type="pres">
      <dgm:prSet presAssocID="{3BF46E99-4857-4BDA-AD9A-41FCD8C0BFF8}" presName="nodeText" presStyleLbl="bgAccFollowNode1" presStyleIdx="0" presStyleCnt="3">
        <dgm:presLayoutVars>
          <dgm:bulletEnabled val="1"/>
        </dgm:presLayoutVars>
      </dgm:prSet>
      <dgm:spPr/>
    </dgm:pt>
    <dgm:pt modelId="{5ACBF553-E974-4057-8096-5DA21D097335}" type="pres">
      <dgm:prSet presAssocID="{4FD2E125-6C5B-4CDD-92E2-23C203075E88}" presName="sibTrans" presStyleCnt="0"/>
      <dgm:spPr/>
    </dgm:pt>
    <dgm:pt modelId="{15B5738E-393A-42DA-8B1D-29B900AF95F9}" type="pres">
      <dgm:prSet presAssocID="{9C634C98-FCF9-4163-B4A2-6E0AB0B65BD2}" presName="compositeNode" presStyleCnt="0">
        <dgm:presLayoutVars>
          <dgm:bulletEnabled val="1"/>
        </dgm:presLayoutVars>
      </dgm:prSet>
      <dgm:spPr/>
    </dgm:pt>
    <dgm:pt modelId="{67A62F9D-2C5F-45C9-B0EF-9BECF1E0A653}" type="pres">
      <dgm:prSet presAssocID="{9C634C98-FCF9-4163-B4A2-6E0AB0B65BD2}" presName="bgRect" presStyleLbl="bgAccFollowNode1" presStyleIdx="1" presStyleCnt="3"/>
      <dgm:spPr/>
    </dgm:pt>
    <dgm:pt modelId="{02394047-5799-4F6E-ADBE-4BF315E0D992}" type="pres">
      <dgm:prSet presAssocID="{1A60A8D2-920D-4540-8C50-61EF44DE3EDD}" presName="sibTransNodeCircle" presStyleLbl="alignNode1" presStyleIdx="2" presStyleCnt="6">
        <dgm:presLayoutVars>
          <dgm:chMax val="0"/>
          <dgm:bulletEnabled/>
        </dgm:presLayoutVars>
      </dgm:prSet>
      <dgm:spPr/>
    </dgm:pt>
    <dgm:pt modelId="{59DF5526-25B5-4913-A8C0-E74BF0FF6FCB}" type="pres">
      <dgm:prSet presAssocID="{9C634C98-FCF9-4163-B4A2-6E0AB0B65BD2}" presName="bottomLine" presStyleLbl="alignNode1" presStyleIdx="3" presStyleCnt="6">
        <dgm:presLayoutVars/>
      </dgm:prSet>
      <dgm:spPr/>
    </dgm:pt>
    <dgm:pt modelId="{E70FBCF0-3423-4865-A7B1-3BE4518C36B1}" type="pres">
      <dgm:prSet presAssocID="{9C634C98-FCF9-4163-B4A2-6E0AB0B65BD2}" presName="nodeText" presStyleLbl="bgAccFollowNode1" presStyleIdx="1" presStyleCnt="3">
        <dgm:presLayoutVars>
          <dgm:bulletEnabled val="1"/>
        </dgm:presLayoutVars>
      </dgm:prSet>
      <dgm:spPr/>
    </dgm:pt>
    <dgm:pt modelId="{5A5A20B4-88F3-4F8E-AF19-DC04141ACF69}" type="pres">
      <dgm:prSet presAssocID="{1A60A8D2-920D-4540-8C50-61EF44DE3EDD}" presName="sibTrans" presStyleCnt="0"/>
      <dgm:spPr/>
    </dgm:pt>
    <dgm:pt modelId="{9654F1DB-440C-4829-B3E7-75A3E31043D2}" type="pres">
      <dgm:prSet presAssocID="{9BF662E7-F4BB-4D82-82F6-C4A8CA9FCFDA}" presName="compositeNode" presStyleCnt="0">
        <dgm:presLayoutVars>
          <dgm:bulletEnabled val="1"/>
        </dgm:presLayoutVars>
      </dgm:prSet>
      <dgm:spPr/>
    </dgm:pt>
    <dgm:pt modelId="{BB0F215A-1B9A-4A09-8A16-1CC0A69CF2D2}" type="pres">
      <dgm:prSet presAssocID="{9BF662E7-F4BB-4D82-82F6-C4A8CA9FCFDA}" presName="bgRect" presStyleLbl="bgAccFollowNode1" presStyleIdx="2" presStyleCnt="3"/>
      <dgm:spPr/>
    </dgm:pt>
    <dgm:pt modelId="{5DD9CD55-11C7-4A0B-94CA-3B03C1235756}" type="pres">
      <dgm:prSet presAssocID="{C0FA9BA7-15C2-436F-8416-1EDD944B1C9D}" presName="sibTransNodeCircle" presStyleLbl="alignNode1" presStyleIdx="4" presStyleCnt="6">
        <dgm:presLayoutVars>
          <dgm:chMax val="0"/>
          <dgm:bulletEnabled/>
        </dgm:presLayoutVars>
      </dgm:prSet>
      <dgm:spPr/>
    </dgm:pt>
    <dgm:pt modelId="{DC1BBBB3-D6A2-4587-9771-1AEC54151158}" type="pres">
      <dgm:prSet presAssocID="{9BF662E7-F4BB-4D82-82F6-C4A8CA9FCFDA}" presName="bottomLine" presStyleLbl="alignNode1" presStyleIdx="5" presStyleCnt="6">
        <dgm:presLayoutVars/>
      </dgm:prSet>
      <dgm:spPr/>
    </dgm:pt>
    <dgm:pt modelId="{9541B659-5FFE-47B0-9817-712235E95F82}" type="pres">
      <dgm:prSet presAssocID="{9BF662E7-F4BB-4D82-82F6-C4A8CA9FCFDA}" presName="nodeText" presStyleLbl="bgAccFollowNode1" presStyleIdx="2" presStyleCnt="3">
        <dgm:presLayoutVars>
          <dgm:bulletEnabled val="1"/>
        </dgm:presLayoutVars>
      </dgm:prSet>
      <dgm:spPr/>
    </dgm:pt>
  </dgm:ptLst>
  <dgm:cxnLst>
    <dgm:cxn modelId="{6A8A343B-B157-46F9-AFF1-F6224A8B9B37}" type="presOf" srcId="{9BF662E7-F4BB-4D82-82F6-C4A8CA9FCFDA}" destId="{BB0F215A-1B9A-4A09-8A16-1CC0A69CF2D2}" srcOrd="0" destOrd="0" presId="urn:microsoft.com/office/officeart/2016/7/layout/BasicLinearProcessNumbered"/>
    <dgm:cxn modelId="{2A64796E-6AA3-4185-A370-D2C1A74905CD}" type="presOf" srcId="{B4F3F599-EC5A-472F-938B-F139E8BCD543}" destId="{BC483444-CCF1-4A19-921D-E96109483754}" srcOrd="0" destOrd="0" presId="urn:microsoft.com/office/officeart/2016/7/layout/BasicLinearProcessNumbered"/>
    <dgm:cxn modelId="{BA18EF76-1524-4563-9821-90A8D0D7B2FD}" srcId="{B4F3F599-EC5A-472F-938B-F139E8BCD543}" destId="{9C634C98-FCF9-4163-B4A2-6E0AB0B65BD2}" srcOrd="1" destOrd="0" parTransId="{22074062-B409-435A-B223-527B397B84CB}" sibTransId="{1A60A8D2-920D-4540-8C50-61EF44DE3EDD}"/>
    <dgm:cxn modelId="{7AADF578-EC08-48E3-930F-B6315E9D82C7}" type="presOf" srcId="{9C634C98-FCF9-4163-B4A2-6E0AB0B65BD2}" destId="{E70FBCF0-3423-4865-A7B1-3BE4518C36B1}" srcOrd="1" destOrd="0" presId="urn:microsoft.com/office/officeart/2016/7/layout/BasicLinearProcessNumbered"/>
    <dgm:cxn modelId="{9698A07C-8CBA-452E-93A7-E2907D1378F1}" srcId="{B4F3F599-EC5A-472F-938B-F139E8BCD543}" destId="{9BF662E7-F4BB-4D82-82F6-C4A8CA9FCFDA}" srcOrd="2" destOrd="0" parTransId="{97D64B25-F590-40F1-BE02-7673F1708BAE}" sibTransId="{C0FA9BA7-15C2-436F-8416-1EDD944B1C9D}"/>
    <dgm:cxn modelId="{C0592DA4-4E8A-4687-85C4-2026D0CFEEFE}" type="presOf" srcId="{3BF46E99-4857-4BDA-AD9A-41FCD8C0BFF8}" destId="{40D84407-92A7-4720-95EB-51D70347922B}" srcOrd="1" destOrd="0" presId="urn:microsoft.com/office/officeart/2016/7/layout/BasicLinearProcessNumbered"/>
    <dgm:cxn modelId="{5DAA7EA5-D9C9-45B7-9C2C-820C6DE50BE6}" srcId="{B4F3F599-EC5A-472F-938B-F139E8BCD543}" destId="{3BF46E99-4857-4BDA-AD9A-41FCD8C0BFF8}" srcOrd="0" destOrd="0" parTransId="{146A15B0-9F3D-4B70-AF50-1FDFC6FB8566}" sibTransId="{4FD2E125-6C5B-4CDD-92E2-23C203075E88}"/>
    <dgm:cxn modelId="{F7B1E2A8-70CE-4134-95DE-824E9CD5A7E7}" type="presOf" srcId="{4FD2E125-6C5B-4CDD-92E2-23C203075E88}" destId="{3B29AEC1-EC1F-4FD1-8835-B5B9709979B6}" srcOrd="0" destOrd="0" presId="urn:microsoft.com/office/officeart/2016/7/layout/BasicLinearProcessNumbered"/>
    <dgm:cxn modelId="{218250AA-F28F-4F02-9575-3950D63BCC40}" type="presOf" srcId="{9BF662E7-F4BB-4D82-82F6-C4A8CA9FCFDA}" destId="{9541B659-5FFE-47B0-9817-712235E95F82}" srcOrd="1" destOrd="0" presId="urn:microsoft.com/office/officeart/2016/7/layout/BasicLinearProcessNumbered"/>
    <dgm:cxn modelId="{FFD915BA-2C23-4193-9059-F57862C2DA7F}" type="presOf" srcId="{3BF46E99-4857-4BDA-AD9A-41FCD8C0BFF8}" destId="{D8E06874-0E69-4F68-83F5-34709360B357}" srcOrd="0" destOrd="0" presId="urn:microsoft.com/office/officeart/2016/7/layout/BasicLinearProcessNumbered"/>
    <dgm:cxn modelId="{8F70A8BC-3675-4090-B098-0BC1BA4113E6}" type="presOf" srcId="{9C634C98-FCF9-4163-B4A2-6E0AB0B65BD2}" destId="{67A62F9D-2C5F-45C9-B0EF-9BECF1E0A653}" srcOrd="0" destOrd="0" presId="urn:microsoft.com/office/officeart/2016/7/layout/BasicLinearProcessNumbered"/>
    <dgm:cxn modelId="{A0514ECB-37D7-4C4E-9011-6280E330112F}" type="presOf" srcId="{1A60A8D2-920D-4540-8C50-61EF44DE3EDD}" destId="{02394047-5799-4F6E-ADBE-4BF315E0D992}" srcOrd="0" destOrd="0" presId="urn:microsoft.com/office/officeart/2016/7/layout/BasicLinearProcessNumbered"/>
    <dgm:cxn modelId="{45BC28D5-B1CB-47E7-BB7C-F389A01EDF2F}" type="presOf" srcId="{C0FA9BA7-15C2-436F-8416-1EDD944B1C9D}" destId="{5DD9CD55-11C7-4A0B-94CA-3B03C1235756}" srcOrd="0" destOrd="0" presId="urn:microsoft.com/office/officeart/2016/7/layout/BasicLinearProcessNumbered"/>
    <dgm:cxn modelId="{2A27ABDE-43A7-46D5-9173-7337FAD733D4}" type="presParOf" srcId="{BC483444-CCF1-4A19-921D-E96109483754}" destId="{77F8E8B8-F3C9-4936-A983-423D43AD4FBF}" srcOrd="0" destOrd="0" presId="urn:microsoft.com/office/officeart/2016/7/layout/BasicLinearProcessNumbered"/>
    <dgm:cxn modelId="{98E3AA1F-0651-41BD-BFD8-51099B9F29DE}" type="presParOf" srcId="{77F8E8B8-F3C9-4936-A983-423D43AD4FBF}" destId="{D8E06874-0E69-4F68-83F5-34709360B357}" srcOrd="0" destOrd="0" presId="urn:microsoft.com/office/officeart/2016/7/layout/BasicLinearProcessNumbered"/>
    <dgm:cxn modelId="{8F63CC97-3E66-4811-AC8B-7EE98AA91F4B}" type="presParOf" srcId="{77F8E8B8-F3C9-4936-A983-423D43AD4FBF}" destId="{3B29AEC1-EC1F-4FD1-8835-B5B9709979B6}" srcOrd="1" destOrd="0" presId="urn:microsoft.com/office/officeart/2016/7/layout/BasicLinearProcessNumbered"/>
    <dgm:cxn modelId="{DC739E8E-0B08-47AB-8887-A5D4AE605707}" type="presParOf" srcId="{77F8E8B8-F3C9-4936-A983-423D43AD4FBF}" destId="{4CB0681F-5788-49F2-94CA-FD60F4D65C83}" srcOrd="2" destOrd="0" presId="urn:microsoft.com/office/officeart/2016/7/layout/BasicLinearProcessNumbered"/>
    <dgm:cxn modelId="{6327CB88-141F-44CE-B8A1-1F0B708A892C}" type="presParOf" srcId="{77F8E8B8-F3C9-4936-A983-423D43AD4FBF}" destId="{40D84407-92A7-4720-95EB-51D70347922B}" srcOrd="3" destOrd="0" presId="urn:microsoft.com/office/officeart/2016/7/layout/BasicLinearProcessNumbered"/>
    <dgm:cxn modelId="{6A99B45E-9D36-42CE-B127-698A4C49090D}" type="presParOf" srcId="{BC483444-CCF1-4A19-921D-E96109483754}" destId="{5ACBF553-E974-4057-8096-5DA21D097335}" srcOrd="1" destOrd="0" presId="urn:microsoft.com/office/officeart/2016/7/layout/BasicLinearProcessNumbered"/>
    <dgm:cxn modelId="{D44505F3-0256-4F9B-A38D-0B709CD93211}" type="presParOf" srcId="{BC483444-CCF1-4A19-921D-E96109483754}" destId="{15B5738E-393A-42DA-8B1D-29B900AF95F9}" srcOrd="2" destOrd="0" presId="urn:microsoft.com/office/officeart/2016/7/layout/BasicLinearProcessNumbered"/>
    <dgm:cxn modelId="{78FE275C-C47C-4D74-B851-4A264594DDE4}" type="presParOf" srcId="{15B5738E-393A-42DA-8B1D-29B900AF95F9}" destId="{67A62F9D-2C5F-45C9-B0EF-9BECF1E0A653}" srcOrd="0" destOrd="0" presId="urn:microsoft.com/office/officeart/2016/7/layout/BasicLinearProcessNumbered"/>
    <dgm:cxn modelId="{F4F6CAC5-59A3-4045-BDDE-0ACEFEE5D6AF}" type="presParOf" srcId="{15B5738E-393A-42DA-8B1D-29B900AF95F9}" destId="{02394047-5799-4F6E-ADBE-4BF315E0D992}" srcOrd="1" destOrd="0" presId="urn:microsoft.com/office/officeart/2016/7/layout/BasicLinearProcessNumbered"/>
    <dgm:cxn modelId="{089067B3-3063-4111-AB16-18598C8181B2}" type="presParOf" srcId="{15B5738E-393A-42DA-8B1D-29B900AF95F9}" destId="{59DF5526-25B5-4913-A8C0-E74BF0FF6FCB}" srcOrd="2" destOrd="0" presId="urn:microsoft.com/office/officeart/2016/7/layout/BasicLinearProcessNumbered"/>
    <dgm:cxn modelId="{BAF27A0A-ADB4-428C-B694-E52E7AF056EF}" type="presParOf" srcId="{15B5738E-393A-42DA-8B1D-29B900AF95F9}" destId="{E70FBCF0-3423-4865-A7B1-3BE4518C36B1}" srcOrd="3" destOrd="0" presId="urn:microsoft.com/office/officeart/2016/7/layout/BasicLinearProcessNumbered"/>
    <dgm:cxn modelId="{97CA962E-E28A-4D27-9D7E-6850D415F056}" type="presParOf" srcId="{BC483444-CCF1-4A19-921D-E96109483754}" destId="{5A5A20B4-88F3-4F8E-AF19-DC04141ACF69}" srcOrd="3" destOrd="0" presId="urn:microsoft.com/office/officeart/2016/7/layout/BasicLinearProcessNumbered"/>
    <dgm:cxn modelId="{83D6E477-E171-4D46-9AA3-72F6B949DF54}" type="presParOf" srcId="{BC483444-CCF1-4A19-921D-E96109483754}" destId="{9654F1DB-440C-4829-B3E7-75A3E31043D2}" srcOrd="4" destOrd="0" presId="urn:microsoft.com/office/officeart/2016/7/layout/BasicLinearProcessNumbered"/>
    <dgm:cxn modelId="{FBDE8FFA-0CFF-43C4-A447-70AB99DDA734}" type="presParOf" srcId="{9654F1DB-440C-4829-B3E7-75A3E31043D2}" destId="{BB0F215A-1B9A-4A09-8A16-1CC0A69CF2D2}" srcOrd="0" destOrd="0" presId="urn:microsoft.com/office/officeart/2016/7/layout/BasicLinearProcessNumbered"/>
    <dgm:cxn modelId="{DC51969B-AFE4-49A6-AADE-6E516DFBE061}" type="presParOf" srcId="{9654F1DB-440C-4829-B3E7-75A3E31043D2}" destId="{5DD9CD55-11C7-4A0B-94CA-3B03C1235756}" srcOrd="1" destOrd="0" presId="urn:microsoft.com/office/officeart/2016/7/layout/BasicLinearProcessNumbered"/>
    <dgm:cxn modelId="{B74F9D03-91E8-4C5A-B22F-078CB20D2E88}" type="presParOf" srcId="{9654F1DB-440C-4829-B3E7-75A3E31043D2}" destId="{DC1BBBB3-D6A2-4587-9771-1AEC54151158}" srcOrd="2" destOrd="0" presId="urn:microsoft.com/office/officeart/2016/7/layout/BasicLinearProcessNumbered"/>
    <dgm:cxn modelId="{1B3E6597-EC8B-4556-BBBC-0BDD18A453D3}" type="presParOf" srcId="{9654F1DB-440C-4829-B3E7-75A3E31043D2}" destId="{9541B659-5FFE-47B0-9817-712235E95F8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0F87B1-A614-46BE-8A3E-171DE3A6C81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349E2C-3BCE-4CDA-8390-BBBE99452EEE}">
      <dgm:prSet/>
      <dgm:spPr/>
      <dgm:t>
        <a:bodyPr/>
        <a:lstStyle/>
        <a:p>
          <a:pPr>
            <a:lnSpc>
              <a:spcPct val="100000"/>
            </a:lnSpc>
          </a:pPr>
          <a:r>
            <a:rPr lang="en-US" dirty="0"/>
            <a:t>3 mins  </a:t>
          </a:r>
          <a:r>
            <a:rPr lang="en-US" dirty="0">
              <a:hlinkClick xmlns:r="http://schemas.openxmlformats.org/officeDocument/2006/relationships" r:id="rId1"/>
            </a:rPr>
            <a:t>https://www.youtube.com/watch?v=5OLzuUVfoJ8</a:t>
          </a:r>
          <a:r>
            <a:rPr lang="en-US" dirty="0"/>
            <a:t>  M J Fox</a:t>
          </a:r>
        </a:p>
      </dgm:t>
    </dgm:pt>
    <dgm:pt modelId="{2648A10B-F6F7-4A1E-9A41-878E22FA2542}" type="parTrans" cxnId="{7F5FF3AA-A05A-478A-9C20-BB6FB8D4E6D3}">
      <dgm:prSet/>
      <dgm:spPr/>
      <dgm:t>
        <a:bodyPr/>
        <a:lstStyle/>
        <a:p>
          <a:endParaRPr lang="en-US"/>
        </a:p>
      </dgm:t>
    </dgm:pt>
    <dgm:pt modelId="{C4238B9E-EFE2-41A3-8AFC-A941534557C4}" type="sibTrans" cxnId="{7F5FF3AA-A05A-478A-9C20-BB6FB8D4E6D3}">
      <dgm:prSet/>
      <dgm:spPr/>
      <dgm:t>
        <a:bodyPr/>
        <a:lstStyle/>
        <a:p>
          <a:endParaRPr lang="en-US"/>
        </a:p>
      </dgm:t>
    </dgm:pt>
    <dgm:pt modelId="{71594659-6B0F-4329-BE33-26F8958BE542}">
      <dgm:prSet/>
      <dgm:spPr/>
      <dgm:t>
        <a:bodyPr/>
        <a:lstStyle/>
        <a:p>
          <a:pPr>
            <a:lnSpc>
              <a:spcPct val="100000"/>
            </a:lnSpc>
          </a:pPr>
          <a:r>
            <a:rPr lang="en-US"/>
            <a:t>8 mins  Cannabis and Parkinson’s  </a:t>
          </a:r>
          <a:r>
            <a:rPr lang="en-US">
              <a:hlinkClick xmlns:r="http://schemas.openxmlformats.org/officeDocument/2006/relationships" r:id="rId2"/>
            </a:rPr>
            <a:t>https://www.youtube.com/watch?v=e6dD81GhgiI</a:t>
          </a:r>
          <a:endParaRPr lang="en-US"/>
        </a:p>
      </dgm:t>
    </dgm:pt>
    <dgm:pt modelId="{A491CBEE-549C-41A3-A325-F1CD5255052A}" type="parTrans" cxnId="{246CE645-4333-4004-A79A-FDA6C0FEBF76}">
      <dgm:prSet/>
      <dgm:spPr/>
      <dgm:t>
        <a:bodyPr/>
        <a:lstStyle/>
        <a:p>
          <a:endParaRPr lang="en-US"/>
        </a:p>
      </dgm:t>
    </dgm:pt>
    <dgm:pt modelId="{A6FDC786-5C27-4D72-965B-51DFFC465898}" type="sibTrans" cxnId="{246CE645-4333-4004-A79A-FDA6C0FEBF76}">
      <dgm:prSet/>
      <dgm:spPr/>
      <dgm:t>
        <a:bodyPr/>
        <a:lstStyle/>
        <a:p>
          <a:endParaRPr lang="en-US"/>
        </a:p>
      </dgm:t>
    </dgm:pt>
    <dgm:pt modelId="{58CF5048-3FF6-4B08-A374-41B54BA59EE7}">
      <dgm:prSet/>
      <dgm:spPr/>
      <dgm:t>
        <a:bodyPr/>
        <a:lstStyle/>
        <a:p>
          <a:pPr>
            <a:lnSpc>
              <a:spcPct val="100000"/>
            </a:lnSpc>
          </a:pPr>
          <a:r>
            <a:rPr lang="en-US"/>
            <a:t>8:19 Exercises for Parkinson’s  </a:t>
          </a:r>
          <a:r>
            <a:rPr lang="en-US">
              <a:hlinkClick xmlns:r="http://schemas.openxmlformats.org/officeDocument/2006/relationships" r:id="rId3"/>
            </a:rPr>
            <a:t>https://www.youtube.com/watch?v=wkDiOCIX_xA</a:t>
          </a:r>
          <a:r>
            <a:rPr lang="en-US"/>
            <a:t>  </a:t>
          </a:r>
        </a:p>
      </dgm:t>
    </dgm:pt>
    <dgm:pt modelId="{C399F19D-A562-4049-826B-C8E158E12793}" type="parTrans" cxnId="{8EB4F303-1453-4574-8B9B-A07C331033B2}">
      <dgm:prSet/>
      <dgm:spPr/>
      <dgm:t>
        <a:bodyPr/>
        <a:lstStyle/>
        <a:p>
          <a:endParaRPr lang="en-US"/>
        </a:p>
      </dgm:t>
    </dgm:pt>
    <dgm:pt modelId="{7BF8BD45-0840-4167-A6E5-5786C16967F2}" type="sibTrans" cxnId="{8EB4F303-1453-4574-8B9B-A07C331033B2}">
      <dgm:prSet/>
      <dgm:spPr/>
      <dgm:t>
        <a:bodyPr/>
        <a:lstStyle/>
        <a:p>
          <a:endParaRPr lang="en-US"/>
        </a:p>
      </dgm:t>
    </dgm:pt>
    <dgm:pt modelId="{F0920CC1-CFA3-44A0-B309-AA73078BAEC9}" type="pres">
      <dgm:prSet presAssocID="{5C0F87B1-A614-46BE-8A3E-171DE3A6C81C}" presName="root" presStyleCnt="0">
        <dgm:presLayoutVars>
          <dgm:dir/>
          <dgm:resizeHandles val="exact"/>
        </dgm:presLayoutVars>
      </dgm:prSet>
      <dgm:spPr/>
    </dgm:pt>
    <dgm:pt modelId="{B1104D52-82CA-44E5-A726-48472F6B8271}" type="pres">
      <dgm:prSet presAssocID="{61349E2C-3BCE-4CDA-8390-BBBE99452EEE}" presName="compNode" presStyleCnt="0"/>
      <dgm:spPr/>
    </dgm:pt>
    <dgm:pt modelId="{7B8B1698-4CF1-4DA3-A9B7-9296EAAD8687}" type="pres">
      <dgm:prSet presAssocID="{61349E2C-3BCE-4CDA-8390-BBBE99452EEE}" presName="bgRect" presStyleLbl="bgShp" presStyleIdx="0" presStyleCnt="3"/>
      <dgm:spPr/>
    </dgm:pt>
    <dgm:pt modelId="{C81857BD-DA24-4DA4-83C9-5A1F03D1EC02}" type="pres">
      <dgm:prSet presAssocID="{61349E2C-3BCE-4CDA-8390-BBBE99452EEE}"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ker"/>
        </a:ext>
      </dgm:extLst>
    </dgm:pt>
    <dgm:pt modelId="{B8755775-B804-46AB-B479-5C3D7ECA571F}" type="pres">
      <dgm:prSet presAssocID="{61349E2C-3BCE-4CDA-8390-BBBE99452EEE}" presName="spaceRect" presStyleCnt="0"/>
      <dgm:spPr/>
    </dgm:pt>
    <dgm:pt modelId="{0DD533B3-2A94-4F9C-8514-FAD921F14E08}" type="pres">
      <dgm:prSet presAssocID="{61349E2C-3BCE-4CDA-8390-BBBE99452EEE}" presName="parTx" presStyleLbl="revTx" presStyleIdx="0" presStyleCnt="3">
        <dgm:presLayoutVars>
          <dgm:chMax val="0"/>
          <dgm:chPref val="0"/>
        </dgm:presLayoutVars>
      </dgm:prSet>
      <dgm:spPr/>
    </dgm:pt>
    <dgm:pt modelId="{8BBC8A13-D1C2-47C5-A25B-1E66E6087BFE}" type="pres">
      <dgm:prSet presAssocID="{C4238B9E-EFE2-41A3-8AFC-A941534557C4}" presName="sibTrans" presStyleCnt="0"/>
      <dgm:spPr/>
    </dgm:pt>
    <dgm:pt modelId="{2CB8810D-33F2-4692-BA3F-49E9494E843A}" type="pres">
      <dgm:prSet presAssocID="{71594659-6B0F-4329-BE33-26F8958BE542}" presName="compNode" presStyleCnt="0"/>
      <dgm:spPr/>
    </dgm:pt>
    <dgm:pt modelId="{4936DEE5-9DDB-46BD-BCD1-DE192E3994A8}" type="pres">
      <dgm:prSet presAssocID="{71594659-6B0F-4329-BE33-26F8958BE542}" presName="bgRect" presStyleLbl="bgShp" presStyleIdx="1" presStyleCnt="3"/>
      <dgm:spPr/>
    </dgm:pt>
    <dgm:pt modelId="{A3D30474-35C7-444D-93ED-4AF2AA0E3459}" type="pres">
      <dgm:prSet presAssocID="{71594659-6B0F-4329-BE33-26F8958BE542}"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topwatch"/>
        </a:ext>
      </dgm:extLst>
    </dgm:pt>
    <dgm:pt modelId="{2C78C7A4-719F-414E-B11E-9871E9E8BA75}" type="pres">
      <dgm:prSet presAssocID="{71594659-6B0F-4329-BE33-26F8958BE542}" presName="spaceRect" presStyleCnt="0"/>
      <dgm:spPr/>
    </dgm:pt>
    <dgm:pt modelId="{58AFEE9C-FDE0-4492-8F56-51BC6537DF2D}" type="pres">
      <dgm:prSet presAssocID="{71594659-6B0F-4329-BE33-26F8958BE542}" presName="parTx" presStyleLbl="revTx" presStyleIdx="1" presStyleCnt="3">
        <dgm:presLayoutVars>
          <dgm:chMax val="0"/>
          <dgm:chPref val="0"/>
        </dgm:presLayoutVars>
      </dgm:prSet>
      <dgm:spPr/>
    </dgm:pt>
    <dgm:pt modelId="{8E7C7411-6902-4E66-8F47-4B7B0910EEAA}" type="pres">
      <dgm:prSet presAssocID="{A6FDC786-5C27-4D72-965B-51DFFC465898}" presName="sibTrans" presStyleCnt="0"/>
      <dgm:spPr/>
    </dgm:pt>
    <dgm:pt modelId="{498E73EE-08FB-4873-9B1F-7FE90559F30D}" type="pres">
      <dgm:prSet presAssocID="{58CF5048-3FF6-4B08-A374-41B54BA59EE7}" presName="compNode" presStyleCnt="0"/>
      <dgm:spPr/>
    </dgm:pt>
    <dgm:pt modelId="{8D5690CD-EA92-4C42-B917-CC9672F96E2B}" type="pres">
      <dgm:prSet presAssocID="{58CF5048-3FF6-4B08-A374-41B54BA59EE7}" presName="bgRect" presStyleLbl="bgShp" presStyleIdx="2" presStyleCnt="3"/>
      <dgm:spPr/>
    </dgm:pt>
    <dgm:pt modelId="{0591B5A2-B783-431E-89FA-9D4A3CF7357C}" type="pres">
      <dgm:prSet presAssocID="{58CF5048-3FF6-4B08-A374-41B54BA59EE7}"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rain in head"/>
        </a:ext>
      </dgm:extLst>
    </dgm:pt>
    <dgm:pt modelId="{108F4007-C6DA-42B0-9D05-7C35C16EAA54}" type="pres">
      <dgm:prSet presAssocID="{58CF5048-3FF6-4B08-A374-41B54BA59EE7}" presName="spaceRect" presStyleCnt="0"/>
      <dgm:spPr/>
    </dgm:pt>
    <dgm:pt modelId="{F3AD15D4-E2B7-4116-A8F2-AA6988019132}" type="pres">
      <dgm:prSet presAssocID="{58CF5048-3FF6-4B08-A374-41B54BA59EE7}" presName="parTx" presStyleLbl="revTx" presStyleIdx="2" presStyleCnt="3">
        <dgm:presLayoutVars>
          <dgm:chMax val="0"/>
          <dgm:chPref val="0"/>
        </dgm:presLayoutVars>
      </dgm:prSet>
      <dgm:spPr/>
    </dgm:pt>
  </dgm:ptLst>
  <dgm:cxnLst>
    <dgm:cxn modelId="{8EB4F303-1453-4574-8B9B-A07C331033B2}" srcId="{5C0F87B1-A614-46BE-8A3E-171DE3A6C81C}" destId="{58CF5048-3FF6-4B08-A374-41B54BA59EE7}" srcOrd="2" destOrd="0" parTransId="{C399F19D-A562-4049-826B-C8E158E12793}" sibTransId="{7BF8BD45-0840-4167-A6E5-5786C16967F2}"/>
    <dgm:cxn modelId="{55FD4125-04B0-4451-8B6C-FC2B10CC7B5A}" type="presOf" srcId="{61349E2C-3BCE-4CDA-8390-BBBE99452EEE}" destId="{0DD533B3-2A94-4F9C-8514-FAD921F14E08}" srcOrd="0" destOrd="0" presId="urn:microsoft.com/office/officeart/2018/2/layout/IconVerticalSolidList"/>
    <dgm:cxn modelId="{246CE645-4333-4004-A79A-FDA6C0FEBF76}" srcId="{5C0F87B1-A614-46BE-8A3E-171DE3A6C81C}" destId="{71594659-6B0F-4329-BE33-26F8958BE542}" srcOrd="1" destOrd="0" parTransId="{A491CBEE-549C-41A3-A325-F1CD5255052A}" sibTransId="{A6FDC786-5C27-4D72-965B-51DFFC465898}"/>
    <dgm:cxn modelId="{C682198D-3D58-46C3-89BF-AD3A0699031F}" type="presOf" srcId="{58CF5048-3FF6-4B08-A374-41B54BA59EE7}" destId="{F3AD15D4-E2B7-4116-A8F2-AA6988019132}" srcOrd="0" destOrd="0" presId="urn:microsoft.com/office/officeart/2018/2/layout/IconVerticalSolidList"/>
    <dgm:cxn modelId="{8702B78F-4EEC-4F33-92FD-AFAF421E837C}" type="presOf" srcId="{5C0F87B1-A614-46BE-8A3E-171DE3A6C81C}" destId="{F0920CC1-CFA3-44A0-B309-AA73078BAEC9}" srcOrd="0" destOrd="0" presId="urn:microsoft.com/office/officeart/2018/2/layout/IconVerticalSolidList"/>
    <dgm:cxn modelId="{7F5FF3AA-A05A-478A-9C20-BB6FB8D4E6D3}" srcId="{5C0F87B1-A614-46BE-8A3E-171DE3A6C81C}" destId="{61349E2C-3BCE-4CDA-8390-BBBE99452EEE}" srcOrd="0" destOrd="0" parTransId="{2648A10B-F6F7-4A1E-9A41-878E22FA2542}" sibTransId="{C4238B9E-EFE2-41A3-8AFC-A941534557C4}"/>
    <dgm:cxn modelId="{1AA4E8E3-9A26-4098-A308-19C6C389322F}" type="presOf" srcId="{71594659-6B0F-4329-BE33-26F8958BE542}" destId="{58AFEE9C-FDE0-4492-8F56-51BC6537DF2D}" srcOrd="0" destOrd="0" presId="urn:microsoft.com/office/officeart/2018/2/layout/IconVerticalSolidList"/>
    <dgm:cxn modelId="{74653829-D11C-4ABF-83B1-DD41EEE0CB79}" type="presParOf" srcId="{F0920CC1-CFA3-44A0-B309-AA73078BAEC9}" destId="{B1104D52-82CA-44E5-A726-48472F6B8271}" srcOrd="0" destOrd="0" presId="urn:microsoft.com/office/officeart/2018/2/layout/IconVerticalSolidList"/>
    <dgm:cxn modelId="{9EF27143-3F50-4C01-B584-D6094B135884}" type="presParOf" srcId="{B1104D52-82CA-44E5-A726-48472F6B8271}" destId="{7B8B1698-4CF1-4DA3-A9B7-9296EAAD8687}" srcOrd="0" destOrd="0" presId="urn:microsoft.com/office/officeart/2018/2/layout/IconVerticalSolidList"/>
    <dgm:cxn modelId="{E05E8198-9B23-40FA-8D71-E6659FF51293}" type="presParOf" srcId="{B1104D52-82CA-44E5-A726-48472F6B8271}" destId="{C81857BD-DA24-4DA4-83C9-5A1F03D1EC02}" srcOrd="1" destOrd="0" presId="urn:microsoft.com/office/officeart/2018/2/layout/IconVerticalSolidList"/>
    <dgm:cxn modelId="{AA95A5B2-FBDE-4E6B-977C-2AA7CEEEB051}" type="presParOf" srcId="{B1104D52-82CA-44E5-A726-48472F6B8271}" destId="{B8755775-B804-46AB-B479-5C3D7ECA571F}" srcOrd="2" destOrd="0" presId="urn:microsoft.com/office/officeart/2018/2/layout/IconVerticalSolidList"/>
    <dgm:cxn modelId="{B0AA1EAF-1A96-4A14-A0E3-8B79EFB0F13A}" type="presParOf" srcId="{B1104D52-82CA-44E5-A726-48472F6B8271}" destId="{0DD533B3-2A94-4F9C-8514-FAD921F14E08}" srcOrd="3" destOrd="0" presId="urn:microsoft.com/office/officeart/2018/2/layout/IconVerticalSolidList"/>
    <dgm:cxn modelId="{1A06CDE3-5A4F-4961-AE6B-A83D3F6A2F52}" type="presParOf" srcId="{F0920CC1-CFA3-44A0-B309-AA73078BAEC9}" destId="{8BBC8A13-D1C2-47C5-A25B-1E66E6087BFE}" srcOrd="1" destOrd="0" presId="urn:microsoft.com/office/officeart/2018/2/layout/IconVerticalSolidList"/>
    <dgm:cxn modelId="{E0A82AC7-D132-43E0-9F2A-5AE7A98A5417}" type="presParOf" srcId="{F0920CC1-CFA3-44A0-B309-AA73078BAEC9}" destId="{2CB8810D-33F2-4692-BA3F-49E9494E843A}" srcOrd="2" destOrd="0" presId="urn:microsoft.com/office/officeart/2018/2/layout/IconVerticalSolidList"/>
    <dgm:cxn modelId="{8946689A-68A5-4549-8AF0-12C75AC4E53E}" type="presParOf" srcId="{2CB8810D-33F2-4692-BA3F-49E9494E843A}" destId="{4936DEE5-9DDB-46BD-BCD1-DE192E3994A8}" srcOrd="0" destOrd="0" presId="urn:microsoft.com/office/officeart/2018/2/layout/IconVerticalSolidList"/>
    <dgm:cxn modelId="{5CADDD95-FD09-454D-A672-3FCD27BB5ABB}" type="presParOf" srcId="{2CB8810D-33F2-4692-BA3F-49E9494E843A}" destId="{A3D30474-35C7-444D-93ED-4AF2AA0E3459}" srcOrd="1" destOrd="0" presId="urn:microsoft.com/office/officeart/2018/2/layout/IconVerticalSolidList"/>
    <dgm:cxn modelId="{4755B5B6-3545-448E-AB4D-8EAF7BA8C487}" type="presParOf" srcId="{2CB8810D-33F2-4692-BA3F-49E9494E843A}" destId="{2C78C7A4-719F-414E-B11E-9871E9E8BA75}" srcOrd="2" destOrd="0" presId="urn:microsoft.com/office/officeart/2018/2/layout/IconVerticalSolidList"/>
    <dgm:cxn modelId="{E526F1A0-44B9-4AF0-BD9E-0E823FDC4522}" type="presParOf" srcId="{2CB8810D-33F2-4692-BA3F-49E9494E843A}" destId="{58AFEE9C-FDE0-4492-8F56-51BC6537DF2D}" srcOrd="3" destOrd="0" presId="urn:microsoft.com/office/officeart/2018/2/layout/IconVerticalSolidList"/>
    <dgm:cxn modelId="{4B0E746C-C389-43B3-B41A-D95B02063810}" type="presParOf" srcId="{F0920CC1-CFA3-44A0-B309-AA73078BAEC9}" destId="{8E7C7411-6902-4E66-8F47-4B7B0910EEAA}" srcOrd="3" destOrd="0" presId="urn:microsoft.com/office/officeart/2018/2/layout/IconVerticalSolidList"/>
    <dgm:cxn modelId="{A43E0667-C78E-46FE-98BA-12F968683AC5}" type="presParOf" srcId="{F0920CC1-CFA3-44A0-B309-AA73078BAEC9}" destId="{498E73EE-08FB-4873-9B1F-7FE90559F30D}" srcOrd="4" destOrd="0" presId="urn:microsoft.com/office/officeart/2018/2/layout/IconVerticalSolidList"/>
    <dgm:cxn modelId="{A37B77D1-E518-4443-BCA9-21D8F1AFC602}" type="presParOf" srcId="{498E73EE-08FB-4873-9B1F-7FE90559F30D}" destId="{8D5690CD-EA92-4C42-B917-CC9672F96E2B}" srcOrd="0" destOrd="0" presId="urn:microsoft.com/office/officeart/2018/2/layout/IconVerticalSolidList"/>
    <dgm:cxn modelId="{EAAFD839-1685-4D8F-8A2F-4134BCE3763D}" type="presParOf" srcId="{498E73EE-08FB-4873-9B1F-7FE90559F30D}" destId="{0591B5A2-B783-431E-89FA-9D4A3CF7357C}" srcOrd="1" destOrd="0" presId="urn:microsoft.com/office/officeart/2018/2/layout/IconVerticalSolidList"/>
    <dgm:cxn modelId="{8637FC2C-87FA-4A79-8A0B-5F5C987A88C5}" type="presParOf" srcId="{498E73EE-08FB-4873-9B1F-7FE90559F30D}" destId="{108F4007-C6DA-42B0-9D05-7C35C16EAA54}" srcOrd="2" destOrd="0" presId="urn:microsoft.com/office/officeart/2018/2/layout/IconVerticalSolidList"/>
    <dgm:cxn modelId="{21AB40D4-BA79-4CDA-A2DC-D7CB0646CBE6}" type="presParOf" srcId="{498E73EE-08FB-4873-9B1F-7FE90559F30D}" destId="{F3AD15D4-E2B7-4116-A8F2-AA698801913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003D0A-AD5E-4841-AC9E-70F7C08D36B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6BD488F-284E-4416-BE87-97944F3A0A94}">
      <dgm:prSet/>
      <dgm:spPr/>
      <dgm:t>
        <a:bodyPr/>
        <a:lstStyle/>
        <a:p>
          <a:r>
            <a:rPr lang="en-US" b="1"/>
            <a:t>A rare, genetic disorder which involves involuntary movement, progressive dementia, and emotional instability </a:t>
          </a:r>
        </a:p>
      </dgm:t>
      <dgm:extLst>
        <a:ext uri="{E40237B7-FDA0-4F09-8148-C483321AD2D9}">
          <dgm14:cNvPr xmlns:dgm14="http://schemas.microsoft.com/office/drawing/2010/diagram" id="0" name="" descr="A rare, genetic disorder which involves involuntary movement, progressive dementia, and emotional instability &#10;"/>
        </a:ext>
      </dgm:extLst>
    </dgm:pt>
    <dgm:pt modelId="{18670847-9DAC-47C3-9E13-E1B4C5E938ED}" type="parTrans" cxnId="{60065B57-1CD6-48A0-B0CC-EC4A5943AA99}">
      <dgm:prSet/>
      <dgm:spPr/>
      <dgm:t>
        <a:bodyPr/>
        <a:lstStyle/>
        <a:p>
          <a:endParaRPr lang="en-US"/>
        </a:p>
      </dgm:t>
    </dgm:pt>
    <dgm:pt modelId="{221B7FAB-F4EC-42BE-8C49-F0DEA3F3E173}" type="sibTrans" cxnId="{60065B57-1CD6-48A0-B0CC-EC4A5943AA99}">
      <dgm:prSet/>
      <dgm:spPr/>
      <dgm:t>
        <a:bodyPr/>
        <a:lstStyle/>
        <a:p>
          <a:endParaRPr lang="en-US"/>
        </a:p>
      </dgm:t>
    </dgm:pt>
    <dgm:pt modelId="{0497DADB-E745-4FE7-937C-9F6A11653300}">
      <dgm:prSet/>
      <dgm:spPr/>
      <dgm:t>
        <a:bodyPr/>
        <a:lstStyle/>
        <a:p>
          <a:r>
            <a:rPr lang="en-US" b="1" dirty="0"/>
            <a:t>Onset is often in middle adulthood </a:t>
          </a:r>
        </a:p>
      </dgm:t>
      <dgm:extLst>
        <a:ext uri="{E40237B7-FDA0-4F09-8148-C483321AD2D9}">
          <dgm14:cNvPr xmlns:dgm14="http://schemas.microsoft.com/office/drawing/2010/diagram" id="0" name="" descr="Onset is often in middle adulthood &#10;"/>
        </a:ext>
      </dgm:extLst>
    </dgm:pt>
    <dgm:pt modelId="{BACEF108-2BAB-4B4D-9056-6AFAA6B6EC55}" type="parTrans" cxnId="{1BD87539-5A66-405C-B6A7-9CBB066802F2}">
      <dgm:prSet/>
      <dgm:spPr/>
      <dgm:t>
        <a:bodyPr/>
        <a:lstStyle/>
        <a:p>
          <a:endParaRPr lang="en-US"/>
        </a:p>
      </dgm:t>
    </dgm:pt>
    <dgm:pt modelId="{3731AEA4-283E-4214-8DFB-6E616D995CD4}" type="sibTrans" cxnId="{1BD87539-5A66-405C-B6A7-9CBB066802F2}">
      <dgm:prSet/>
      <dgm:spPr/>
      <dgm:t>
        <a:bodyPr/>
        <a:lstStyle/>
        <a:p>
          <a:endParaRPr lang="en-US"/>
        </a:p>
      </dgm:t>
    </dgm:pt>
    <dgm:pt modelId="{7F2EDB55-2496-45B8-99AE-687B76E7D00E}">
      <dgm:prSet/>
      <dgm:spPr/>
      <dgm:t>
        <a:bodyPr/>
        <a:lstStyle/>
        <a:p>
          <a:r>
            <a:rPr lang="en-US" b="1" dirty="0"/>
            <a:t>Symptoms include facial grimaces, difficulty speaking, and repetitive movements </a:t>
          </a:r>
        </a:p>
      </dgm:t>
      <dgm:extLst>
        <a:ext uri="{E40237B7-FDA0-4F09-8148-C483321AD2D9}">
          <dgm14:cNvPr xmlns:dgm14="http://schemas.microsoft.com/office/drawing/2010/diagram" id="0" name="" descr="Symptoms include facial grimaces, difficulty speaking, and repetitive movements &#10;"/>
        </a:ext>
      </dgm:extLst>
    </dgm:pt>
    <dgm:pt modelId="{6F8DAECF-916E-47E7-A7FF-32F34D53A3FC}" type="parTrans" cxnId="{366E3E42-8FFA-4474-A498-B9CBAC9F24EF}">
      <dgm:prSet/>
      <dgm:spPr/>
      <dgm:t>
        <a:bodyPr/>
        <a:lstStyle/>
        <a:p>
          <a:endParaRPr lang="en-US"/>
        </a:p>
      </dgm:t>
    </dgm:pt>
    <dgm:pt modelId="{F0A1E47B-32DD-4433-999C-3E88BF27F0BC}" type="sibTrans" cxnId="{366E3E42-8FFA-4474-A498-B9CBAC9F24EF}">
      <dgm:prSet/>
      <dgm:spPr/>
      <dgm:t>
        <a:bodyPr/>
        <a:lstStyle/>
        <a:p>
          <a:endParaRPr lang="en-US"/>
        </a:p>
      </dgm:t>
    </dgm:pt>
    <dgm:pt modelId="{3943D50B-ED18-4DA7-9AB4-BB5EF5C0BCD2}">
      <dgm:prSet/>
      <dgm:spPr/>
      <dgm:t>
        <a:bodyPr/>
        <a:lstStyle/>
        <a:p>
          <a:r>
            <a:rPr lang="en-US" b="1" dirty="0"/>
            <a:t>Death typically occurs 15-20 years post-onset of symptoms and there is no treatment</a:t>
          </a:r>
        </a:p>
      </dgm:t>
      <dgm:extLst>
        <a:ext uri="{E40237B7-FDA0-4F09-8148-C483321AD2D9}">
          <dgm14:cNvPr xmlns:dgm14="http://schemas.microsoft.com/office/drawing/2010/diagram" id="0" name="" descr="Death typically occurs 15-20 years post-onset of symptoms and there is no treatment&#10;"/>
        </a:ext>
      </dgm:extLst>
    </dgm:pt>
    <dgm:pt modelId="{115A5E87-1BE6-4F68-88D9-27FEE0E7A11D}" type="parTrans" cxnId="{D7C2C2FF-A3F2-4DE4-921A-DB8F9EE9BDC5}">
      <dgm:prSet/>
      <dgm:spPr/>
      <dgm:t>
        <a:bodyPr/>
        <a:lstStyle/>
        <a:p>
          <a:endParaRPr lang="en-US"/>
        </a:p>
      </dgm:t>
    </dgm:pt>
    <dgm:pt modelId="{A5D286B4-07CF-4974-9834-B77C45F13AD5}" type="sibTrans" cxnId="{D7C2C2FF-A3F2-4DE4-921A-DB8F9EE9BDC5}">
      <dgm:prSet/>
      <dgm:spPr/>
      <dgm:t>
        <a:bodyPr/>
        <a:lstStyle/>
        <a:p>
          <a:endParaRPr lang="en-US"/>
        </a:p>
      </dgm:t>
    </dgm:pt>
    <dgm:pt modelId="{96216203-C2A4-404B-80F1-270D0EA4897D}" type="pres">
      <dgm:prSet presAssocID="{D8003D0A-AD5E-4841-AC9E-70F7C08D36B9}" presName="linear" presStyleCnt="0">
        <dgm:presLayoutVars>
          <dgm:animLvl val="lvl"/>
          <dgm:resizeHandles val="exact"/>
        </dgm:presLayoutVars>
      </dgm:prSet>
      <dgm:spPr/>
    </dgm:pt>
    <dgm:pt modelId="{509E8E70-97B7-4E2A-8339-5394525427A0}" type="pres">
      <dgm:prSet presAssocID="{76BD488F-284E-4416-BE87-97944F3A0A94}" presName="parentText" presStyleLbl="node1" presStyleIdx="0" presStyleCnt="4">
        <dgm:presLayoutVars>
          <dgm:chMax val="0"/>
          <dgm:bulletEnabled val="1"/>
        </dgm:presLayoutVars>
      </dgm:prSet>
      <dgm:spPr/>
    </dgm:pt>
    <dgm:pt modelId="{962CD034-82E4-4F50-94E3-96C345F04A5B}" type="pres">
      <dgm:prSet presAssocID="{221B7FAB-F4EC-42BE-8C49-F0DEA3F3E173}" presName="spacer" presStyleCnt="0"/>
      <dgm:spPr/>
    </dgm:pt>
    <dgm:pt modelId="{B62BBFE6-4092-4D02-94DB-E2063F36E6CB}" type="pres">
      <dgm:prSet presAssocID="{0497DADB-E745-4FE7-937C-9F6A11653300}" presName="parentText" presStyleLbl="node1" presStyleIdx="1" presStyleCnt="4">
        <dgm:presLayoutVars>
          <dgm:chMax val="0"/>
          <dgm:bulletEnabled val="1"/>
        </dgm:presLayoutVars>
      </dgm:prSet>
      <dgm:spPr/>
    </dgm:pt>
    <dgm:pt modelId="{9B0386C2-9CE6-4D4C-B683-390D923367A5}" type="pres">
      <dgm:prSet presAssocID="{3731AEA4-283E-4214-8DFB-6E616D995CD4}" presName="spacer" presStyleCnt="0"/>
      <dgm:spPr/>
    </dgm:pt>
    <dgm:pt modelId="{8793EAAB-A695-471B-B606-40A685689D12}" type="pres">
      <dgm:prSet presAssocID="{7F2EDB55-2496-45B8-99AE-687B76E7D00E}" presName="parentText" presStyleLbl="node1" presStyleIdx="2" presStyleCnt="4">
        <dgm:presLayoutVars>
          <dgm:chMax val="0"/>
          <dgm:bulletEnabled val="1"/>
        </dgm:presLayoutVars>
      </dgm:prSet>
      <dgm:spPr/>
    </dgm:pt>
    <dgm:pt modelId="{7F5D417D-28EC-4E17-A3ED-D39F66AF2D59}" type="pres">
      <dgm:prSet presAssocID="{F0A1E47B-32DD-4433-999C-3E88BF27F0BC}" presName="spacer" presStyleCnt="0"/>
      <dgm:spPr/>
    </dgm:pt>
    <dgm:pt modelId="{1FF60D30-D842-4A2B-A1B8-206106523D44}" type="pres">
      <dgm:prSet presAssocID="{3943D50B-ED18-4DA7-9AB4-BB5EF5C0BCD2}" presName="parentText" presStyleLbl="node1" presStyleIdx="3" presStyleCnt="4">
        <dgm:presLayoutVars>
          <dgm:chMax val="0"/>
          <dgm:bulletEnabled val="1"/>
        </dgm:presLayoutVars>
      </dgm:prSet>
      <dgm:spPr/>
    </dgm:pt>
  </dgm:ptLst>
  <dgm:cxnLst>
    <dgm:cxn modelId="{AC0CED1A-F8A8-4B2C-BD04-58DD0FC8EEC3}" type="presOf" srcId="{0497DADB-E745-4FE7-937C-9F6A11653300}" destId="{B62BBFE6-4092-4D02-94DB-E2063F36E6CB}" srcOrd="0" destOrd="0" presId="urn:microsoft.com/office/officeart/2005/8/layout/vList2"/>
    <dgm:cxn modelId="{1BD87539-5A66-405C-B6A7-9CBB066802F2}" srcId="{D8003D0A-AD5E-4841-AC9E-70F7C08D36B9}" destId="{0497DADB-E745-4FE7-937C-9F6A11653300}" srcOrd="1" destOrd="0" parTransId="{BACEF108-2BAB-4B4D-9056-6AFAA6B6EC55}" sibTransId="{3731AEA4-283E-4214-8DFB-6E616D995CD4}"/>
    <dgm:cxn modelId="{9E20965D-77B9-4C32-9F03-7D75FB3A9D91}" type="presOf" srcId="{76BD488F-284E-4416-BE87-97944F3A0A94}" destId="{509E8E70-97B7-4E2A-8339-5394525427A0}" srcOrd="0" destOrd="0" presId="urn:microsoft.com/office/officeart/2005/8/layout/vList2"/>
    <dgm:cxn modelId="{366E3E42-8FFA-4474-A498-B9CBAC9F24EF}" srcId="{D8003D0A-AD5E-4841-AC9E-70F7C08D36B9}" destId="{7F2EDB55-2496-45B8-99AE-687B76E7D00E}" srcOrd="2" destOrd="0" parTransId="{6F8DAECF-916E-47E7-A7FF-32F34D53A3FC}" sibTransId="{F0A1E47B-32DD-4433-999C-3E88BF27F0BC}"/>
    <dgm:cxn modelId="{C493A44A-0AED-4338-BD42-6A8D79E48AB3}" type="presOf" srcId="{3943D50B-ED18-4DA7-9AB4-BB5EF5C0BCD2}" destId="{1FF60D30-D842-4A2B-A1B8-206106523D44}" srcOrd="0" destOrd="0" presId="urn:microsoft.com/office/officeart/2005/8/layout/vList2"/>
    <dgm:cxn modelId="{60065B57-1CD6-48A0-B0CC-EC4A5943AA99}" srcId="{D8003D0A-AD5E-4841-AC9E-70F7C08D36B9}" destId="{76BD488F-284E-4416-BE87-97944F3A0A94}" srcOrd="0" destOrd="0" parTransId="{18670847-9DAC-47C3-9E13-E1B4C5E938ED}" sibTransId="{221B7FAB-F4EC-42BE-8C49-F0DEA3F3E173}"/>
    <dgm:cxn modelId="{4F0FD5AF-FA85-4929-8265-B37708971F52}" type="presOf" srcId="{D8003D0A-AD5E-4841-AC9E-70F7C08D36B9}" destId="{96216203-C2A4-404B-80F1-270D0EA4897D}" srcOrd="0" destOrd="0" presId="urn:microsoft.com/office/officeart/2005/8/layout/vList2"/>
    <dgm:cxn modelId="{18E7C8B6-FC54-496E-BD1F-AAAB57D48963}" type="presOf" srcId="{7F2EDB55-2496-45B8-99AE-687B76E7D00E}" destId="{8793EAAB-A695-471B-B606-40A685689D12}" srcOrd="0" destOrd="0" presId="urn:microsoft.com/office/officeart/2005/8/layout/vList2"/>
    <dgm:cxn modelId="{D7C2C2FF-A3F2-4DE4-921A-DB8F9EE9BDC5}" srcId="{D8003D0A-AD5E-4841-AC9E-70F7C08D36B9}" destId="{3943D50B-ED18-4DA7-9AB4-BB5EF5C0BCD2}" srcOrd="3" destOrd="0" parTransId="{115A5E87-1BE6-4F68-88D9-27FEE0E7A11D}" sibTransId="{A5D286B4-07CF-4974-9834-B77C45F13AD5}"/>
    <dgm:cxn modelId="{80ECE30E-D551-405E-8A7E-417B00E1E796}" type="presParOf" srcId="{96216203-C2A4-404B-80F1-270D0EA4897D}" destId="{509E8E70-97B7-4E2A-8339-5394525427A0}" srcOrd="0" destOrd="0" presId="urn:microsoft.com/office/officeart/2005/8/layout/vList2"/>
    <dgm:cxn modelId="{E4240A1A-CA0C-46F3-9701-481F103DAADF}" type="presParOf" srcId="{96216203-C2A4-404B-80F1-270D0EA4897D}" destId="{962CD034-82E4-4F50-94E3-96C345F04A5B}" srcOrd="1" destOrd="0" presId="urn:microsoft.com/office/officeart/2005/8/layout/vList2"/>
    <dgm:cxn modelId="{B2C712EE-CF90-4BED-946D-EA1398FDD38B}" type="presParOf" srcId="{96216203-C2A4-404B-80F1-270D0EA4897D}" destId="{B62BBFE6-4092-4D02-94DB-E2063F36E6CB}" srcOrd="2" destOrd="0" presId="urn:microsoft.com/office/officeart/2005/8/layout/vList2"/>
    <dgm:cxn modelId="{B4C573F8-B926-40A6-9034-400C9AF8F3BF}" type="presParOf" srcId="{96216203-C2A4-404B-80F1-270D0EA4897D}" destId="{9B0386C2-9CE6-4D4C-B683-390D923367A5}" srcOrd="3" destOrd="0" presId="urn:microsoft.com/office/officeart/2005/8/layout/vList2"/>
    <dgm:cxn modelId="{BB4C4D15-0938-46F7-B979-1473D117B537}" type="presParOf" srcId="{96216203-C2A4-404B-80F1-270D0EA4897D}" destId="{8793EAAB-A695-471B-B606-40A685689D12}" srcOrd="4" destOrd="0" presId="urn:microsoft.com/office/officeart/2005/8/layout/vList2"/>
    <dgm:cxn modelId="{9474EA78-143A-4F59-A767-5AE54A26832A}" type="presParOf" srcId="{96216203-C2A4-404B-80F1-270D0EA4897D}" destId="{7F5D417D-28EC-4E17-A3ED-D39F66AF2D59}" srcOrd="5" destOrd="0" presId="urn:microsoft.com/office/officeart/2005/8/layout/vList2"/>
    <dgm:cxn modelId="{A2F986FF-390A-4397-82B7-80DD40A286C1}" type="presParOf" srcId="{96216203-C2A4-404B-80F1-270D0EA4897D}" destId="{1FF60D30-D842-4A2B-A1B8-206106523D4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BC0B3F-FDAF-40B1-AA0C-0C0DFBAD3D34}"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DE4FFAA6-0DC9-4F8F-AC38-7467F9721F49}">
      <dgm:prSet/>
      <dgm:spPr/>
      <dgm:t>
        <a:bodyPr/>
        <a:lstStyle/>
        <a:p>
          <a:r>
            <a:rPr lang="en-US"/>
            <a:t>23 mins  </a:t>
          </a:r>
          <a:r>
            <a:rPr lang="en-US">
              <a:hlinkClick xmlns:r="http://schemas.openxmlformats.org/officeDocument/2006/relationships" r:id="rId1"/>
            </a:rPr>
            <a:t>https://www.youtube.com/watch?v=NPriSKMnQ1E</a:t>
          </a:r>
          <a:r>
            <a:rPr lang="en-US"/>
            <a:t>  </a:t>
          </a:r>
        </a:p>
      </dgm:t>
    </dgm:pt>
    <dgm:pt modelId="{68F55893-41ED-4AC1-83EE-3E7067530E45}" type="parTrans" cxnId="{A26FF517-B5EB-4024-BB1F-B4CFABA88061}">
      <dgm:prSet/>
      <dgm:spPr/>
      <dgm:t>
        <a:bodyPr/>
        <a:lstStyle/>
        <a:p>
          <a:endParaRPr lang="en-US"/>
        </a:p>
      </dgm:t>
    </dgm:pt>
    <dgm:pt modelId="{E02FB8DD-10AA-42E4-BA6A-D125C4B19AB9}" type="sibTrans" cxnId="{A26FF517-B5EB-4024-BB1F-B4CFABA88061}">
      <dgm:prSet/>
      <dgm:spPr/>
      <dgm:t>
        <a:bodyPr/>
        <a:lstStyle/>
        <a:p>
          <a:endParaRPr lang="en-US"/>
        </a:p>
      </dgm:t>
    </dgm:pt>
    <dgm:pt modelId="{EF66C1F2-8724-488D-A084-26AF0169E651}">
      <dgm:prSet/>
      <dgm:spPr/>
      <dgm:t>
        <a:bodyPr/>
        <a:lstStyle/>
        <a:p>
          <a:r>
            <a:rPr lang="en-US"/>
            <a:t>7 mins  Parkinson’s versus Hungtington’s  </a:t>
          </a:r>
          <a:r>
            <a:rPr lang="en-US">
              <a:hlinkClick xmlns:r="http://schemas.openxmlformats.org/officeDocument/2006/relationships" r:id="rId2"/>
            </a:rPr>
            <a:t>https://www.youtube.com/watch?v=EOSUbuEvWeE</a:t>
          </a:r>
          <a:endParaRPr lang="en-US"/>
        </a:p>
      </dgm:t>
    </dgm:pt>
    <dgm:pt modelId="{08580D3B-94A1-47A2-972E-7D069DE36180}" type="parTrans" cxnId="{6577EE4B-4627-4957-8C23-4ADF8197856B}">
      <dgm:prSet/>
      <dgm:spPr/>
      <dgm:t>
        <a:bodyPr/>
        <a:lstStyle/>
        <a:p>
          <a:endParaRPr lang="en-US"/>
        </a:p>
      </dgm:t>
    </dgm:pt>
    <dgm:pt modelId="{7F5600FF-D87A-44AB-90B6-F690FAF507B4}" type="sibTrans" cxnId="{6577EE4B-4627-4957-8C23-4ADF8197856B}">
      <dgm:prSet/>
      <dgm:spPr/>
      <dgm:t>
        <a:bodyPr/>
        <a:lstStyle/>
        <a:p>
          <a:endParaRPr lang="en-US"/>
        </a:p>
      </dgm:t>
    </dgm:pt>
    <dgm:pt modelId="{FB14CDBC-9474-4864-909E-4E72D927588C}">
      <dgm:prSet/>
      <dgm:spPr/>
      <dgm:t>
        <a:bodyPr/>
        <a:lstStyle/>
        <a:p>
          <a:r>
            <a:rPr lang="en-US"/>
            <a:t>3:20  Gene therapy? </a:t>
          </a:r>
          <a:r>
            <a:rPr lang="en-US">
              <a:hlinkClick xmlns:r="http://schemas.openxmlformats.org/officeDocument/2006/relationships" r:id="rId3"/>
            </a:rPr>
            <a:t>https://www.youtube.com/watch?v=LD5iX7OzUJs</a:t>
          </a:r>
          <a:r>
            <a:rPr lang="en-US"/>
            <a:t>  </a:t>
          </a:r>
        </a:p>
      </dgm:t>
    </dgm:pt>
    <dgm:pt modelId="{42A8D069-1064-4F70-B43D-91ED013B1ECA}" type="parTrans" cxnId="{029D8E5E-F455-4E75-99F2-9CBE7EF97A00}">
      <dgm:prSet/>
      <dgm:spPr/>
      <dgm:t>
        <a:bodyPr/>
        <a:lstStyle/>
        <a:p>
          <a:endParaRPr lang="en-US"/>
        </a:p>
      </dgm:t>
    </dgm:pt>
    <dgm:pt modelId="{4E29B5EF-8830-4DAB-B505-2D53D791D8FA}" type="sibTrans" cxnId="{029D8E5E-F455-4E75-99F2-9CBE7EF97A00}">
      <dgm:prSet/>
      <dgm:spPr/>
      <dgm:t>
        <a:bodyPr/>
        <a:lstStyle/>
        <a:p>
          <a:endParaRPr lang="en-US"/>
        </a:p>
      </dgm:t>
    </dgm:pt>
    <dgm:pt modelId="{7E91054E-5E1E-447E-8E61-8C35AF231758}">
      <dgm:prSet/>
      <dgm:spPr/>
      <dgm:t>
        <a:bodyPr/>
        <a:lstStyle/>
        <a:p>
          <a:r>
            <a:rPr lang="en-US"/>
            <a:t>7 mins, End of life, assisted suicide  Hungtington’s  </a:t>
          </a:r>
          <a:r>
            <a:rPr lang="en-US">
              <a:hlinkClick xmlns:r="http://schemas.openxmlformats.org/officeDocument/2006/relationships" r:id="rId4"/>
            </a:rPr>
            <a:t>https://www.youtube.com/watch?v=xJt0F0okcv0</a:t>
          </a:r>
          <a:r>
            <a:rPr lang="en-US"/>
            <a:t>  </a:t>
          </a:r>
        </a:p>
      </dgm:t>
    </dgm:pt>
    <dgm:pt modelId="{37940CBF-D628-46A5-8BFC-B69D369A4CA6}" type="parTrans" cxnId="{5B7EAB4C-54BD-496F-943A-0BBB129F0189}">
      <dgm:prSet/>
      <dgm:spPr/>
      <dgm:t>
        <a:bodyPr/>
        <a:lstStyle/>
        <a:p>
          <a:endParaRPr lang="en-US"/>
        </a:p>
      </dgm:t>
    </dgm:pt>
    <dgm:pt modelId="{CC0996A7-E56F-4FE6-8D48-8E35F1EA12A3}" type="sibTrans" cxnId="{5B7EAB4C-54BD-496F-943A-0BBB129F0189}">
      <dgm:prSet/>
      <dgm:spPr/>
      <dgm:t>
        <a:bodyPr/>
        <a:lstStyle/>
        <a:p>
          <a:endParaRPr lang="en-US"/>
        </a:p>
      </dgm:t>
    </dgm:pt>
    <dgm:pt modelId="{D8E17287-71C6-426D-BD11-AB67CFD89108}" type="pres">
      <dgm:prSet presAssocID="{5ABC0B3F-FDAF-40B1-AA0C-0C0DFBAD3D34}" presName="vert0" presStyleCnt="0">
        <dgm:presLayoutVars>
          <dgm:dir/>
          <dgm:animOne val="branch"/>
          <dgm:animLvl val="lvl"/>
        </dgm:presLayoutVars>
      </dgm:prSet>
      <dgm:spPr/>
    </dgm:pt>
    <dgm:pt modelId="{CC58B627-D4F8-4450-B1C5-65C51D84B590}" type="pres">
      <dgm:prSet presAssocID="{DE4FFAA6-0DC9-4F8F-AC38-7467F9721F49}" presName="thickLine" presStyleLbl="alignNode1" presStyleIdx="0" presStyleCnt="4"/>
      <dgm:spPr/>
    </dgm:pt>
    <dgm:pt modelId="{7F0ACB60-F3D9-4EB8-A466-211DD607FA67}" type="pres">
      <dgm:prSet presAssocID="{DE4FFAA6-0DC9-4F8F-AC38-7467F9721F49}" presName="horz1" presStyleCnt="0"/>
      <dgm:spPr/>
    </dgm:pt>
    <dgm:pt modelId="{50125D5E-6950-491F-AE9D-E3FEC4C38CA8}" type="pres">
      <dgm:prSet presAssocID="{DE4FFAA6-0DC9-4F8F-AC38-7467F9721F49}" presName="tx1" presStyleLbl="revTx" presStyleIdx="0" presStyleCnt="4"/>
      <dgm:spPr/>
    </dgm:pt>
    <dgm:pt modelId="{D320E398-78A3-45C7-AC80-05D8CF5A2D92}" type="pres">
      <dgm:prSet presAssocID="{DE4FFAA6-0DC9-4F8F-AC38-7467F9721F49}" presName="vert1" presStyleCnt="0"/>
      <dgm:spPr/>
    </dgm:pt>
    <dgm:pt modelId="{40D7944D-AFC3-43A5-837A-A144E909C32E}" type="pres">
      <dgm:prSet presAssocID="{EF66C1F2-8724-488D-A084-26AF0169E651}" presName="thickLine" presStyleLbl="alignNode1" presStyleIdx="1" presStyleCnt="4"/>
      <dgm:spPr/>
    </dgm:pt>
    <dgm:pt modelId="{A110E155-5AC1-4294-827A-E0BE000758CF}" type="pres">
      <dgm:prSet presAssocID="{EF66C1F2-8724-488D-A084-26AF0169E651}" presName="horz1" presStyleCnt="0"/>
      <dgm:spPr/>
    </dgm:pt>
    <dgm:pt modelId="{4B769607-E22A-4756-BBD7-4A37C5023C88}" type="pres">
      <dgm:prSet presAssocID="{EF66C1F2-8724-488D-A084-26AF0169E651}" presName="tx1" presStyleLbl="revTx" presStyleIdx="1" presStyleCnt="4"/>
      <dgm:spPr/>
    </dgm:pt>
    <dgm:pt modelId="{B53C8454-B825-432A-BEE3-932736AFC0FE}" type="pres">
      <dgm:prSet presAssocID="{EF66C1F2-8724-488D-A084-26AF0169E651}" presName="vert1" presStyleCnt="0"/>
      <dgm:spPr/>
    </dgm:pt>
    <dgm:pt modelId="{A64FC8BE-0F79-48B3-8222-8EDCACB9EF59}" type="pres">
      <dgm:prSet presAssocID="{FB14CDBC-9474-4864-909E-4E72D927588C}" presName="thickLine" presStyleLbl="alignNode1" presStyleIdx="2" presStyleCnt="4"/>
      <dgm:spPr/>
    </dgm:pt>
    <dgm:pt modelId="{D25A23F2-1E4F-4D48-B723-AA473B4B7D81}" type="pres">
      <dgm:prSet presAssocID="{FB14CDBC-9474-4864-909E-4E72D927588C}" presName="horz1" presStyleCnt="0"/>
      <dgm:spPr/>
    </dgm:pt>
    <dgm:pt modelId="{CBAB66DA-6EC8-4DBE-9E15-2A7B1441DE9A}" type="pres">
      <dgm:prSet presAssocID="{FB14CDBC-9474-4864-909E-4E72D927588C}" presName="tx1" presStyleLbl="revTx" presStyleIdx="2" presStyleCnt="4"/>
      <dgm:spPr/>
    </dgm:pt>
    <dgm:pt modelId="{51045888-D1E2-4607-BBD5-9215035C5FF6}" type="pres">
      <dgm:prSet presAssocID="{FB14CDBC-9474-4864-909E-4E72D927588C}" presName="vert1" presStyleCnt="0"/>
      <dgm:spPr/>
    </dgm:pt>
    <dgm:pt modelId="{85D84434-62B6-4353-8D77-57CB98991AEA}" type="pres">
      <dgm:prSet presAssocID="{7E91054E-5E1E-447E-8E61-8C35AF231758}" presName="thickLine" presStyleLbl="alignNode1" presStyleIdx="3" presStyleCnt="4"/>
      <dgm:spPr/>
    </dgm:pt>
    <dgm:pt modelId="{7264EE04-8322-46DD-926A-B2EB28F90965}" type="pres">
      <dgm:prSet presAssocID="{7E91054E-5E1E-447E-8E61-8C35AF231758}" presName="horz1" presStyleCnt="0"/>
      <dgm:spPr/>
    </dgm:pt>
    <dgm:pt modelId="{5168BF7A-BCDE-4FB7-85C2-A6C47E6FFA5E}" type="pres">
      <dgm:prSet presAssocID="{7E91054E-5E1E-447E-8E61-8C35AF231758}" presName="tx1" presStyleLbl="revTx" presStyleIdx="3" presStyleCnt="4"/>
      <dgm:spPr/>
    </dgm:pt>
    <dgm:pt modelId="{F4022185-4371-4B75-85F8-DDD6C06BD968}" type="pres">
      <dgm:prSet presAssocID="{7E91054E-5E1E-447E-8E61-8C35AF231758}" presName="vert1" presStyleCnt="0"/>
      <dgm:spPr/>
    </dgm:pt>
  </dgm:ptLst>
  <dgm:cxnLst>
    <dgm:cxn modelId="{A26FF517-B5EB-4024-BB1F-B4CFABA88061}" srcId="{5ABC0B3F-FDAF-40B1-AA0C-0C0DFBAD3D34}" destId="{DE4FFAA6-0DC9-4F8F-AC38-7467F9721F49}" srcOrd="0" destOrd="0" parTransId="{68F55893-41ED-4AC1-83EE-3E7067530E45}" sibTransId="{E02FB8DD-10AA-42E4-BA6A-D125C4B19AB9}"/>
    <dgm:cxn modelId="{78769D33-1041-4457-BAF6-9FDE8C7E9523}" type="presOf" srcId="{FB14CDBC-9474-4864-909E-4E72D927588C}" destId="{CBAB66DA-6EC8-4DBE-9E15-2A7B1441DE9A}" srcOrd="0" destOrd="0" presId="urn:microsoft.com/office/officeart/2008/layout/LinedList"/>
    <dgm:cxn modelId="{029D8E5E-F455-4E75-99F2-9CBE7EF97A00}" srcId="{5ABC0B3F-FDAF-40B1-AA0C-0C0DFBAD3D34}" destId="{FB14CDBC-9474-4864-909E-4E72D927588C}" srcOrd="2" destOrd="0" parTransId="{42A8D069-1064-4F70-B43D-91ED013B1ECA}" sibTransId="{4E29B5EF-8830-4DAB-B505-2D53D791D8FA}"/>
    <dgm:cxn modelId="{252B5B45-277E-4937-AB02-46D486E2446B}" type="presOf" srcId="{EF66C1F2-8724-488D-A084-26AF0169E651}" destId="{4B769607-E22A-4756-BBD7-4A37C5023C88}" srcOrd="0" destOrd="0" presId="urn:microsoft.com/office/officeart/2008/layout/LinedList"/>
    <dgm:cxn modelId="{6577EE4B-4627-4957-8C23-4ADF8197856B}" srcId="{5ABC0B3F-FDAF-40B1-AA0C-0C0DFBAD3D34}" destId="{EF66C1F2-8724-488D-A084-26AF0169E651}" srcOrd="1" destOrd="0" parTransId="{08580D3B-94A1-47A2-972E-7D069DE36180}" sibTransId="{7F5600FF-D87A-44AB-90B6-F690FAF507B4}"/>
    <dgm:cxn modelId="{5B7EAB4C-54BD-496F-943A-0BBB129F0189}" srcId="{5ABC0B3F-FDAF-40B1-AA0C-0C0DFBAD3D34}" destId="{7E91054E-5E1E-447E-8E61-8C35AF231758}" srcOrd="3" destOrd="0" parTransId="{37940CBF-D628-46A5-8BFC-B69D369A4CA6}" sibTransId="{CC0996A7-E56F-4FE6-8D48-8E35F1EA12A3}"/>
    <dgm:cxn modelId="{4AC81A7E-1E70-4211-A993-2E1A8A25D0AC}" type="presOf" srcId="{DE4FFAA6-0DC9-4F8F-AC38-7467F9721F49}" destId="{50125D5E-6950-491F-AE9D-E3FEC4C38CA8}" srcOrd="0" destOrd="0" presId="urn:microsoft.com/office/officeart/2008/layout/LinedList"/>
    <dgm:cxn modelId="{8B4BF5D1-AB02-466E-B788-A561622F27D1}" type="presOf" srcId="{7E91054E-5E1E-447E-8E61-8C35AF231758}" destId="{5168BF7A-BCDE-4FB7-85C2-A6C47E6FFA5E}" srcOrd="0" destOrd="0" presId="urn:microsoft.com/office/officeart/2008/layout/LinedList"/>
    <dgm:cxn modelId="{EA95F8D2-C4C0-4C1E-ADCC-469154588C58}" type="presOf" srcId="{5ABC0B3F-FDAF-40B1-AA0C-0C0DFBAD3D34}" destId="{D8E17287-71C6-426D-BD11-AB67CFD89108}" srcOrd="0" destOrd="0" presId="urn:microsoft.com/office/officeart/2008/layout/LinedList"/>
    <dgm:cxn modelId="{FB917520-C12D-49E7-813F-4C34143ADFEB}" type="presParOf" srcId="{D8E17287-71C6-426D-BD11-AB67CFD89108}" destId="{CC58B627-D4F8-4450-B1C5-65C51D84B590}" srcOrd="0" destOrd="0" presId="urn:microsoft.com/office/officeart/2008/layout/LinedList"/>
    <dgm:cxn modelId="{D1477153-CD8F-4A77-AC9A-CA066E5358CD}" type="presParOf" srcId="{D8E17287-71C6-426D-BD11-AB67CFD89108}" destId="{7F0ACB60-F3D9-4EB8-A466-211DD607FA67}" srcOrd="1" destOrd="0" presId="urn:microsoft.com/office/officeart/2008/layout/LinedList"/>
    <dgm:cxn modelId="{5D064BAD-C333-48E4-9587-B7867E9F7631}" type="presParOf" srcId="{7F0ACB60-F3D9-4EB8-A466-211DD607FA67}" destId="{50125D5E-6950-491F-AE9D-E3FEC4C38CA8}" srcOrd="0" destOrd="0" presId="urn:microsoft.com/office/officeart/2008/layout/LinedList"/>
    <dgm:cxn modelId="{82F4B9A4-8D6E-464A-92DA-7356B39A2BD3}" type="presParOf" srcId="{7F0ACB60-F3D9-4EB8-A466-211DD607FA67}" destId="{D320E398-78A3-45C7-AC80-05D8CF5A2D92}" srcOrd="1" destOrd="0" presId="urn:microsoft.com/office/officeart/2008/layout/LinedList"/>
    <dgm:cxn modelId="{DB245C79-DCD6-479F-B4B7-EAE088688B0A}" type="presParOf" srcId="{D8E17287-71C6-426D-BD11-AB67CFD89108}" destId="{40D7944D-AFC3-43A5-837A-A144E909C32E}" srcOrd="2" destOrd="0" presId="urn:microsoft.com/office/officeart/2008/layout/LinedList"/>
    <dgm:cxn modelId="{B70A7914-83AF-4991-9AA5-FDEE43D5CA96}" type="presParOf" srcId="{D8E17287-71C6-426D-BD11-AB67CFD89108}" destId="{A110E155-5AC1-4294-827A-E0BE000758CF}" srcOrd="3" destOrd="0" presId="urn:microsoft.com/office/officeart/2008/layout/LinedList"/>
    <dgm:cxn modelId="{285F0B57-CC5C-4DC3-8E52-DB67A8262F71}" type="presParOf" srcId="{A110E155-5AC1-4294-827A-E0BE000758CF}" destId="{4B769607-E22A-4756-BBD7-4A37C5023C88}" srcOrd="0" destOrd="0" presId="urn:microsoft.com/office/officeart/2008/layout/LinedList"/>
    <dgm:cxn modelId="{1D27E5EC-E593-4186-AF0B-A3D0E5466680}" type="presParOf" srcId="{A110E155-5AC1-4294-827A-E0BE000758CF}" destId="{B53C8454-B825-432A-BEE3-932736AFC0FE}" srcOrd="1" destOrd="0" presId="urn:microsoft.com/office/officeart/2008/layout/LinedList"/>
    <dgm:cxn modelId="{D5F35DF5-3826-443F-875E-795BFC9A44F9}" type="presParOf" srcId="{D8E17287-71C6-426D-BD11-AB67CFD89108}" destId="{A64FC8BE-0F79-48B3-8222-8EDCACB9EF59}" srcOrd="4" destOrd="0" presId="urn:microsoft.com/office/officeart/2008/layout/LinedList"/>
    <dgm:cxn modelId="{A601BAF0-35BA-4C1C-884A-CECF8E2831D0}" type="presParOf" srcId="{D8E17287-71C6-426D-BD11-AB67CFD89108}" destId="{D25A23F2-1E4F-4D48-B723-AA473B4B7D81}" srcOrd="5" destOrd="0" presId="urn:microsoft.com/office/officeart/2008/layout/LinedList"/>
    <dgm:cxn modelId="{54564710-376D-4C03-9B0B-F673B59831E9}" type="presParOf" srcId="{D25A23F2-1E4F-4D48-B723-AA473B4B7D81}" destId="{CBAB66DA-6EC8-4DBE-9E15-2A7B1441DE9A}" srcOrd="0" destOrd="0" presId="urn:microsoft.com/office/officeart/2008/layout/LinedList"/>
    <dgm:cxn modelId="{3B315307-3092-4A21-AC47-7B3683F7A1DC}" type="presParOf" srcId="{D25A23F2-1E4F-4D48-B723-AA473B4B7D81}" destId="{51045888-D1E2-4607-BBD5-9215035C5FF6}" srcOrd="1" destOrd="0" presId="urn:microsoft.com/office/officeart/2008/layout/LinedList"/>
    <dgm:cxn modelId="{59501D83-AE1A-42BC-9106-4DFE1C591114}" type="presParOf" srcId="{D8E17287-71C6-426D-BD11-AB67CFD89108}" destId="{85D84434-62B6-4353-8D77-57CB98991AEA}" srcOrd="6" destOrd="0" presId="urn:microsoft.com/office/officeart/2008/layout/LinedList"/>
    <dgm:cxn modelId="{A0C29C8A-4A81-4C6C-8601-E75762F3D938}" type="presParOf" srcId="{D8E17287-71C6-426D-BD11-AB67CFD89108}" destId="{7264EE04-8322-46DD-926A-B2EB28F90965}" srcOrd="7" destOrd="0" presId="urn:microsoft.com/office/officeart/2008/layout/LinedList"/>
    <dgm:cxn modelId="{A95B515D-1EB8-4D5E-B0D9-2D232C790FA7}" type="presParOf" srcId="{7264EE04-8322-46DD-926A-B2EB28F90965}" destId="{5168BF7A-BCDE-4FB7-85C2-A6C47E6FFA5E}" srcOrd="0" destOrd="0" presId="urn:microsoft.com/office/officeart/2008/layout/LinedList"/>
    <dgm:cxn modelId="{58F8F5E2-32D0-4075-B52B-94D6069228C9}" type="presParOf" srcId="{7264EE04-8322-46DD-926A-B2EB28F90965}" destId="{F4022185-4371-4B75-85F8-DDD6C06BD96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4A9BE-AA86-4CF8-AE9A-51531B010FA3}">
      <dsp:nvSpPr>
        <dsp:cNvPr id="0" name=""/>
        <dsp:cNvSpPr/>
      </dsp:nvSpPr>
      <dsp:spPr>
        <a:xfrm>
          <a:off x="0" y="2798728"/>
          <a:ext cx="5913437" cy="183626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Includes dementia, which is a major decline in cognition and self-help skills due to age </a:t>
          </a:r>
          <a:endParaRPr lang="en-US" sz="2100" kern="1200"/>
        </a:p>
      </dsp:txBody>
      <dsp:txXfrm>
        <a:off x="0" y="2798728"/>
        <a:ext cx="5913437" cy="991585"/>
      </dsp:txXfrm>
    </dsp:sp>
    <dsp:sp modelId="{1F82F69F-FBD9-421A-9CD3-FA81033FC632}">
      <dsp:nvSpPr>
        <dsp:cNvPr id="0" name=""/>
        <dsp:cNvSpPr/>
      </dsp:nvSpPr>
      <dsp:spPr>
        <a:xfrm>
          <a:off x="0" y="3753588"/>
          <a:ext cx="5913437" cy="84468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b="1" kern="1200" baseline="0"/>
            <a:t>Not a good term to describe those with similar symptoms caused by injury or illness </a:t>
          </a:r>
          <a:endParaRPr lang="en-US" sz="2100" kern="1200"/>
        </a:p>
      </dsp:txBody>
      <dsp:txXfrm>
        <a:off x="0" y="3753588"/>
        <a:ext cx="5913437" cy="844683"/>
      </dsp:txXfrm>
    </dsp:sp>
    <dsp:sp modelId="{A626C830-8261-47C9-8D36-D2A0B0533AB9}">
      <dsp:nvSpPr>
        <dsp:cNvPr id="0" name=""/>
        <dsp:cNvSpPr/>
      </dsp:nvSpPr>
      <dsp:spPr>
        <a:xfrm rot="10800000">
          <a:off x="0" y="2090"/>
          <a:ext cx="5913437" cy="2824181"/>
        </a:xfrm>
        <a:prstGeom prst="upArrowCallou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An individual would show significant decline in both overall cognitive functioning as well as the ability to independently meet the demands of daily living such as paying bills, taking medications, or caring for oneself</a:t>
          </a:r>
          <a:endParaRPr lang="en-US" sz="2100" kern="1200"/>
        </a:p>
      </dsp:txBody>
      <dsp:txXfrm rot="10800000">
        <a:off x="0" y="2090"/>
        <a:ext cx="5913437" cy="18350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140D9-859A-440F-A1B8-CE8889125D1B}">
      <dsp:nvSpPr>
        <dsp:cNvPr id="0" name=""/>
        <dsp:cNvSpPr/>
      </dsp:nvSpPr>
      <dsp:spPr>
        <a:xfrm>
          <a:off x="0" y="480"/>
          <a:ext cx="6900512" cy="27272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Symptoms include slower mental processing, difficulty with complex tasks, and difficulty concentrating/learning new information</a:t>
          </a:r>
          <a:endParaRPr lang="en-US" sz="2800" kern="1200" dirty="0"/>
        </a:p>
      </dsp:txBody>
      <dsp:txXfrm>
        <a:off x="133134" y="133614"/>
        <a:ext cx="6634244" cy="2461002"/>
      </dsp:txXfrm>
    </dsp:sp>
    <dsp:sp modelId="{B8EC484F-F3BE-42C9-8CDD-D68E2DF900CA}">
      <dsp:nvSpPr>
        <dsp:cNvPr id="0" name=""/>
        <dsp:cNvSpPr/>
      </dsp:nvSpPr>
      <dsp:spPr>
        <a:xfrm>
          <a:off x="0" y="2808390"/>
          <a:ext cx="6900512" cy="272727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Antiretroviral therapies used to treat HIV have been found effective in reducing and preventing the onset of severe cognitive impairments although symptoms still occur in about 50% of patients</a:t>
          </a:r>
          <a:endParaRPr lang="en-US" sz="2800" kern="1200" dirty="0"/>
        </a:p>
      </dsp:txBody>
      <dsp:txXfrm>
        <a:off x="133134" y="2941524"/>
        <a:ext cx="6634244" cy="2461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815F9-C96F-4E4A-871D-B8A650A4ED9C}">
      <dsp:nvSpPr>
        <dsp:cNvPr id="0" name=""/>
        <dsp:cNvSpPr/>
      </dsp:nvSpPr>
      <dsp:spPr>
        <a:xfrm>
          <a:off x="461" y="1195914"/>
          <a:ext cx="1871048" cy="224525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818" tIns="0" rIns="184818" bIns="330200" numCol="1" spcCol="1270" anchor="t" anchorCtr="0">
          <a:noAutofit/>
        </a:bodyPr>
        <a:lstStyle/>
        <a:p>
          <a:pPr marL="0" lvl="0" indent="0" algn="l" defTabSz="488950">
            <a:lnSpc>
              <a:spcPct val="90000"/>
            </a:lnSpc>
            <a:spcBef>
              <a:spcPct val="0"/>
            </a:spcBef>
            <a:spcAft>
              <a:spcPct val="35000"/>
            </a:spcAft>
            <a:buNone/>
          </a:pPr>
          <a:r>
            <a:rPr lang="en-US" sz="1100" b="1" kern="1200"/>
            <a:t>Individuals demonstrate a modest decline in cognition</a:t>
          </a:r>
          <a:endParaRPr lang="en-US" sz="1100" kern="1200"/>
        </a:p>
      </dsp:txBody>
      <dsp:txXfrm>
        <a:off x="461" y="2094018"/>
        <a:ext cx="1871048" cy="1347154"/>
      </dsp:txXfrm>
    </dsp:sp>
    <dsp:sp modelId="{FD2F2518-A9CE-4BA5-BABB-851CB9A4A739}">
      <dsp:nvSpPr>
        <dsp:cNvPr id="0" name=""/>
        <dsp:cNvSpPr/>
      </dsp:nvSpPr>
      <dsp:spPr>
        <a:xfrm>
          <a:off x="461" y="1195914"/>
          <a:ext cx="1871048" cy="898103"/>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84818" tIns="165100" rIns="184818" bIns="165100" numCol="1" spcCol="1270" anchor="ctr" anchorCtr="0">
          <a:noAutofit/>
        </a:bodyPr>
        <a:lstStyle/>
        <a:p>
          <a:pPr marL="0" lvl="0" indent="0" algn="l" defTabSz="1866900">
            <a:lnSpc>
              <a:spcPct val="90000"/>
            </a:lnSpc>
            <a:spcBef>
              <a:spcPct val="0"/>
            </a:spcBef>
            <a:spcAft>
              <a:spcPct val="35000"/>
            </a:spcAft>
            <a:buNone/>
          </a:pPr>
          <a:r>
            <a:rPr lang="en-US" sz="4200" kern="1200"/>
            <a:t>01</a:t>
          </a:r>
        </a:p>
      </dsp:txBody>
      <dsp:txXfrm>
        <a:off x="461" y="1195914"/>
        <a:ext cx="1871048" cy="898103"/>
      </dsp:txXfrm>
    </dsp:sp>
    <dsp:sp modelId="{09A202BE-975D-4A25-8C65-97F000805959}">
      <dsp:nvSpPr>
        <dsp:cNvPr id="0" name=""/>
        <dsp:cNvSpPr/>
      </dsp:nvSpPr>
      <dsp:spPr>
        <a:xfrm>
          <a:off x="2021194" y="1195914"/>
          <a:ext cx="1871048" cy="2245258"/>
        </a:xfrm>
        <a:prstGeom prst="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w="9525" cap="flat" cmpd="sng" algn="ctr">
          <a:solidFill>
            <a:schemeClr val="accent2">
              <a:hueOff val="-1696488"/>
              <a:satOff val="5592"/>
              <a:lumOff val="598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818" tIns="0" rIns="184818" bIns="330200" numCol="1" spcCol="1270" anchor="t" anchorCtr="0">
          <a:noAutofit/>
        </a:bodyPr>
        <a:lstStyle/>
        <a:p>
          <a:pPr marL="0" lvl="0" indent="0" algn="l" defTabSz="488950">
            <a:lnSpc>
              <a:spcPct val="90000"/>
            </a:lnSpc>
            <a:spcBef>
              <a:spcPct val="0"/>
            </a:spcBef>
            <a:spcAft>
              <a:spcPct val="35000"/>
            </a:spcAft>
            <a:buNone/>
          </a:pPr>
          <a:r>
            <a:rPr lang="en-US" sz="1100" b="1" kern="1200"/>
            <a:t>Do not have trouble independently engaging in daily activities although they may require extra assistance or extra time </a:t>
          </a:r>
          <a:endParaRPr lang="en-US" sz="1100" kern="1200"/>
        </a:p>
      </dsp:txBody>
      <dsp:txXfrm>
        <a:off x="2021194" y="2094018"/>
        <a:ext cx="1871048" cy="1347154"/>
      </dsp:txXfrm>
    </dsp:sp>
    <dsp:sp modelId="{3105D8F7-5E82-421E-8304-3850D57AE6DB}">
      <dsp:nvSpPr>
        <dsp:cNvPr id="0" name=""/>
        <dsp:cNvSpPr/>
      </dsp:nvSpPr>
      <dsp:spPr>
        <a:xfrm>
          <a:off x="2021194" y="1195914"/>
          <a:ext cx="1871048" cy="898103"/>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84818" tIns="165100" rIns="184818" bIns="165100" numCol="1" spcCol="1270" anchor="ctr" anchorCtr="0">
          <a:noAutofit/>
        </a:bodyPr>
        <a:lstStyle/>
        <a:p>
          <a:pPr marL="0" lvl="0" indent="0" algn="l" defTabSz="1866900">
            <a:lnSpc>
              <a:spcPct val="90000"/>
            </a:lnSpc>
            <a:spcBef>
              <a:spcPct val="0"/>
            </a:spcBef>
            <a:spcAft>
              <a:spcPct val="35000"/>
            </a:spcAft>
            <a:buNone/>
          </a:pPr>
          <a:r>
            <a:rPr lang="en-US" sz="4200" kern="1200"/>
            <a:t>02</a:t>
          </a:r>
        </a:p>
      </dsp:txBody>
      <dsp:txXfrm>
        <a:off x="2021194" y="1195914"/>
        <a:ext cx="1871048" cy="898103"/>
      </dsp:txXfrm>
    </dsp:sp>
    <dsp:sp modelId="{9F54210A-F506-4B25-B8B7-8EA0129226FE}">
      <dsp:nvSpPr>
        <dsp:cNvPr id="0" name=""/>
        <dsp:cNvSpPr/>
      </dsp:nvSpPr>
      <dsp:spPr>
        <a:xfrm>
          <a:off x="4041926" y="1195914"/>
          <a:ext cx="1871048" cy="2245258"/>
        </a:xfrm>
        <a:prstGeom prst="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w="9525" cap="flat" cmpd="sng" algn="ctr">
          <a:solidFill>
            <a:schemeClr val="accent2">
              <a:hueOff val="-3392975"/>
              <a:satOff val="11185"/>
              <a:lumOff val="1196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818" tIns="0" rIns="184818" bIns="330200" numCol="1" spcCol="1270" anchor="t" anchorCtr="0">
          <a:noAutofit/>
        </a:bodyPr>
        <a:lstStyle/>
        <a:p>
          <a:pPr marL="0" lvl="0" indent="0" algn="l" defTabSz="488950">
            <a:lnSpc>
              <a:spcPct val="90000"/>
            </a:lnSpc>
            <a:spcBef>
              <a:spcPct val="0"/>
            </a:spcBef>
            <a:spcAft>
              <a:spcPct val="35000"/>
            </a:spcAft>
            <a:buNone/>
          </a:pPr>
          <a:r>
            <a:rPr lang="en-US" sz="1100" b="1" kern="1200"/>
            <a:t>Patients can recover from major neurocognitive disorders and be diagnosed with a mild neurocognitive disorder </a:t>
          </a:r>
          <a:endParaRPr lang="en-US" sz="1100" kern="1200"/>
        </a:p>
        <a:p>
          <a:pPr marL="57150" lvl="1" indent="-57150" algn="l" defTabSz="400050">
            <a:lnSpc>
              <a:spcPct val="90000"/>
            </a:lnSpc>
            <a:spcBef>
              <a:spcPct val="0"/>
            </a:spcBef>
            <a:spcAft>
              <a:spcPct val="15000"/>
            </a:spcAft>
            <a:buChar char="•"/>
          </a:pPr>
          <a:r>
            <a:rPr lang="en-US" sz="900" b="1" kern="1200" baseline="0"/>
            <a:t>In other words, they may have a sequential relationship</a:t>
          </a:r>
          <a:endParaRPr lang="en-US" sz="900" kern="1200"/>
        </a:p>
      </dsp:txBody>
      <dsp:txXfrm>
        <a:off x="4041926" y="2094018"/>
        <a:ext cx="1871048" cy="1347154"/>
      </dsp:txXfrm>
    </dsp:sp>
    <dsp:sp modelId="{188F12AC-19E5-48F0-A434-170BF4B0EEA1}">
      <dsp:nvSpPr>
        <dsp:cNvPr id="0" name=""/>
        <dsp:cNvSpPr/>
      </dsp:nvSpPr>
      <dsp:spPr>
        <a:xfrm>
          <a:off x="4041926" y="1195914"/>
          <a:ext cx="1871048" cy="898103"/>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84818" tIns="165100" rIns="184818" bIns="165100" numCol="1" spcCol="1270" anchor="ctr" anchorCtr="0">
          <a:noAutofit/>
        </a:bodyPr>
        <a:lstStyle/>
        <a:p>
          <a:pPr marL="0" lvl="0" indent="0" algn="l" defTabSz="1866900">
            <a:lnSpc>
              <a:spcPct val="90000"/>
            </a:lnSpc>
            <a:spcBef>
              <a:spcPct val="0"/>
            </a:spcBef>
            <a:spcAft>
              <a:spcPct val="35000"/>
            </a:spcAft>
            <a:buNone/>
          </a:pPr>
          <a:r>
            <a:rPr lang="en-US" sz="4200" kern="1200"/>
            <a:t>03</a:t>
          </a:r>
        </a:p>
      </dsp:txBody>
      <dsp:txXfrm>
        <a:off x="4041926" y="1195914"/>
        <a:ext cx="1871048" cy="898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8CE6D-2F89-43D1-B375-853A4084CF34}">
      <dsp:nvSpPr>
        <dsp:cNvPr id="0" name=""/>
        <dsp:cNvSpPr/>
      </dsp:nvSpPr>
      <dsp:spPr>
        <a:xfrm>
          <a:off x="1172"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83AB2F3-84C2-4094-89A1-DD6ECF9CAD2F}">
      <dsp:nvSpPr>
        <dsp:cNvPr id="0" name=""/>
        <dsp:cNvSpPr/>
      </dsp:nvSpPr>
      <dsp:spPr>
        <a:xfrm>
          <a:off x="458411"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Prevalence in general community is 1-2%</a:t>
          </a:r>
        </a:p>
      </dsp:txBody>
      <dsp:txXfrm>
        <a:off x="534947" y="649409"/>
        <a:ext cx="3962083" cy="2460051"/>
      </dsp:txXfrm>
    </dsp:sp>
    <dsp:sp modelId="{B5D4E663-988B-41B0-8A7B-07E2FB634754}">
      <dsp:nvSpPr>
        <dsp:cNvPr id="0" name=""/>
        <dsp:cNvSpPr/>
      </dsp:nvSpPr>
      <dsp:spPr>
        <a:xfrm>
          <a:off x="5030807"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C47F3DA-2F5F-4577-B03A-6488769D6CF2}">
      <dsp:nvSpPr>
        <dsp:cNvPr id="0" name=""/>
        <dsp:cNvSpPr/>
      </dsp:nvSpPr>
      <dsp:spPr>
        <a:xfrm>
          <a:off x="5488046"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For older individuals:</a:t>
          </a:r>
        </a:p>
        <a:p>
          <a:pPr marL="0" lvl="0" indent="0" algn="ctr" defTabSz="889000">
            <a:lnSpc>
              <a:spcPct val="90000"/>
            </a:lnSpc>
            <a:spcBef>
              <a:spcPct val="0"/>
            </a:spcBef>
            <a:spcAft>
              <a:spcPct val="35000"/>
            </a:spcAft>
            <a:buNone/>
          </a:pPr>
          <a:r>
            <a:rPr lang="en-US" sz="2000" b="1" kern="1200" dirty="0"/>
            <a:t>8-17% for those presenting to emergency departments</a:t>
          </a:r>
        </a:p>
        <a:p>
          <a:pPr marL="0" lvl="0" indent="0" algn="ctr" defTabSz="889000">
            <a:lnSpc>
              <a:spcPct val="90000"/>
            </a:lnSpc>
            <a:spcBef>
              <a:spcPct val="0"/>
            </a:spcBef>
            <a:spcAft>
              <a:spcPct val="35000"/>
            </a:spcAft>
            <a:buNone/>
          </a:pPr>
          <a:r>
            <a:rPr lang="en-US" sz="2000" b="1" kern="1200" dirty="0"/>
            <a:t>20-22% for those in nursing homes or post-acute care</a:t>
          </a:r>
        </a:p>
        <a:p>
          <a:pPr marL="0" lvl="0" indent="0" algn="ctr" defTabSz="889000">
            <a:lnSpc>
              <a:spcPct val="90000"/>
            </a:lnSpc>
            <a:spcBef>
              <a:spcPct val="0"/>
            </a:spcBef>
            <a:spcAft>
              <a:spcPct val="35000"/>
            </a:spcAft>
            <a:buNone/>
          </a:pPr>
          <a:r>
            <a:rPr lang="en-US" sz="2000" b="1" kern="1200" dirty="0"/>
            <a:t>88% for those with terminal illnesses</a:t>
          </a:r>
        </a:p>
        <a:p>
          <a:pPr marL="0" lvl="0" indent="0" algn="ctr" defTabSz="889000">
            <a:lnSpc>
              <a:spcPct val="90000"/>
            </a:lnSpc>
            <a:spcBef>
              <a:spcPct val="0"/>
            </a:spcBef>
            <a:spcAft>
              <a:spcPct val="35000"/>
            </a:spcAft>
            <a:buNone/>
          </a:pPr>
          <a:endParaRPr lang="en-US" sz="2000" kern="1200" dirty="0"/>
        </a:p>
      </dsp:txBody>
      <dsp:txXfrm>
        <a:off x="5564582" y="649409"/>
        <a:ext cx="3962083" cy="24600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0A2D1-8A93-424F-A9A2-6A7BEC2456E9}">
      <dsp:nvSpPr>
        <dsp:cNvPr id="0" name=""/>
        <dsp:cNvSpPr/>
      </dsp:nvSpPr>
      <dsp:spPr>
        <a:xfrm>
          <a:off x="0" y="32133"/>
          <a:ext cx="5913437" cy="298584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Dementia occurs in 1-2% of individuals age 65+ and 30% of those age 85+ </a:t>
          </a:r>
          <a:endParaRPr lang="en-US" sz="3100" kern="1200"/>
        </a:p>
      </dsp:txBody>
      <dsp:txXfrm>
        <a:off x="145757" y="177890"/>
        <a:ext cx="5621923" cy="2694326"/>
      </dsp:txXfrm>
    </dsp:sp>
    <dsp:sp modelId="{BAC38764-F4C1-4C61-8FAF-5E1775CB9ED9}">
      <dsp:nvSpPr>
        <dsp:cNvPr id="0" name=""/>
        <dsp:cNvSpPr/>
      </dsp:nvSpPr>
      <dsp:spPr>
        <a:xfrm>
          <a:off x="0" y="3155914"/>
          <a:ext cx="5913437" cy="73162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Higher prevalence in women</a:t>
          </a:r>
          <a:endParaRPr lang="en-US" sz="3100" kern="1200" dirty="0"/>
        </a:p>
      </dsp:txBody>
      <dsp:txXfrm>
        <a:off x="35715" y="3191629"/>
        <a:ext cx="5842007" cy="660190"/>
      </dsp:txXfrm>
    </dsp:sp>
    <dsp:sp modelId="{7FF8CD82-E7F3-4C54-B29E-AB5756FF6F92}">
      <dsp:nvSpPr>
        <dsp:cNvPr id="0" name=""/>
        <dsp:cNvSpPr/>
      </dsp:nvSpPr>
      <dsp:spPr>
        <a:xfrm>
          <a:off x="0" y="3876314"/>
          <a:ext cx="5913437"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dsp:txBody>
      <dsp:txXfrm>
        <a:off x="0" y="3876314"/>
        <a:ext cx="5913437" cy="728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4C479-C6BE-404B-BF56-5E096E758545}">
      <dsp:nvSpPr>
        <dsp:cNvPr id="0" name=""/>
        <dsp:cNvSpPr/>
      </dsp:nvSpPr>
      <dsp:spPr>
        <a:xfrm>
          <a:off x="0" y="724613"/>
          <a:ext cx="2701230" cy="171528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69EFA-AD63-49E3-89B1-AE00E3482C83}">
      <dsp:nvSpPr>
        <dsp:cNvPr id="0" name=""/>
        <dsp:cNvSpPr/>
      </dsp:nvSpPr>
      <dsp:spPr>
        <a:xfrm>
          <a:off x="300136" y="1009743"/>
          <a:ext cx="2701230" cy="171528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Causes progressive declines in language or behavior due to the degeneration in the frontal and temporal lobes of the brain </a:t>
          </a:r>
        </a:p>
      </dsp:txBody>
      <dsp:txXfrm>
        <a:off x="350375" y="1059982"/>
        <a:ext cx="2600752" cy="1614803"/>
      </dsp:txXfrm>
    </dsp:sp>
    <dsp:sp modelId="{15A32AF6-C73C-408E-8A90-E9DFF6277088}">
      <dsp:nvSpPr>
        <dsp:cNvPr id="0" name=""/>
        <dsp:cNvSpPr/>
      </dsp:nvSpPr>
      <dsp:spPr>
        <a:xfrm>
          <a:off x="3301503" y="724613"/>
          <a:ext cx="2701230" cy="171528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29CA0-E955-4BF0-A2DB-6EBAA96538C1}">
      <dsp:nvSpPr>
        <dsp:cNvPr id="0" name=""/>
        <dsp:cNvSpPr/>
      </dsp:nvSpPr>
      <dsp:spPr>
        <a:xfrm>
          <a:off x="3601640" y="1009743"/>
          <a:ext cx="2701230" cy="171528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Symptoms include significant changes in behavior and/or language, apathy or disinhibition, loss of empathy and sympathy, compulsive behaviors </a:t>
          </a:r>
        </a:p>
      </dsp:txBody>
      <dsp:txXfrm>
        <a:off x="3651879" y="1059982"/>
        <a:ext cx="2600752" cy="1614803"/>
      </dsp:txXfrm>
    </dsp:sp>
    <dsp:sp modelId="{538E01FD-A442-4485-B5F9-15C9B5041AF0}">
      <dsp:nvSpPr>
        <dsp:cNvPr id="0" name=""/>
        <dsp:cNvSpPr/>
      </dsp:nvSpPr>
      <dsp:spPr>
        <a:xfrm>
          <a:off x="6603007" y="724613"/>
          <a:ext cx="2701230" cy="171528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12BC0-68DD-4009-8A8B-F76280ECCF64}">
      <dsp:nvSpPr>
        <dsp:cNvPr id="0" name=""/>
        <dsp:cNvSpPr/>
      </dsp:nvSpPr>
      <dsp:spPr>
        <a:xfrm>
          <a:off x="6903144" y="1009743"/>
          <a:ext cx="2701230" cy="171528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Also includes a decline in executive functions (e.g., poor planning and organization, distractibility, and poor judgement) </a:t>
          </a:r>
        </a:p>
      </dsp:txBody>
      <dsp:txXfrm>
        <a:off x="6953383" y="1059982"/>
        <a:ext cx="2600752" cy="1614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6874-0E69-4F68-83F5-34709360B357}">
      <dsp:nvSpPr>
        <dsp:cNvPr id="0" name=""/>
        <dsp:cNvSpPr/>
      </dsp:nvSpPr>
      <dsp:spPr>
        <a:xfrm>
          <a:off x="0" y="0"/>
          <a:ext cx="3001367" cy="344963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98" tIns="330200" rIns="233998" bIns="330200" numCol="1" spcCol="1270" anchor="t" anchorCtr="0">
          <a:noAutofit/>
        </a:bodyPr>
        <a:lstStyle/>
        <a:p>
          <a:pPr marL="0" lvl="0" indent="0" algn="l" defTabSz="666750">
            <a:lnSpc>
              <a:spcPct val="90000"/>
            </a:lnSpc>
            <a:spcBef>
              <a:spcPct val="0"/>
            </a:spcBef>
            <a:spcAft>
              <a:spcPct val="35000"/>
            </a:spcAft>
            <a:buNone/>
          </a:pPr>
          <a:r>
            <a:rPr lang="en-US" sz="1500" b="1" kern="1200" dirty="0"/>
            <a:t>2</a:t>
          </a:r>
          <a:r>
            <a:rPr lang="en-US" sz="1500" b="1" kern="1200" baseline="30000" dirty="0"/>
            <a:t>nd</a:t>
          </a:r>
          <a:r>
            <a:rPr lang="en-US" sz="1500" b="1" kern="1200" dirty="0"/>
            <a:t> most common neurodegenerative disorder in the US (affects about 630,000 individuals) </a:t>
          </a:r>
        </a:p>
      </dsp:txBody>
      <dsp:txXfrm>
        <a:off x="0" y="1310862"/>
        <a:ext cx="3001367" cy="2069782"/>
      </dsp:txXfrm>
    </dsp:sp>
    <dsp:sp modelId="{3B29AEC1-EC1F-4FD1-8835-B5B9709979B6}">
      <dsp:nvSpPr>
        <dsp:cNvPr id="0" name=""/>
        <dsp:cNvSpPr/>
      </dsp:nvSpPr>
      <dsp:spPr>
        <a:xfrm>
          <a:off x="983237" y="344963"/>
          <a:ext cx="1034891" cy="10348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84" tIns="12700" rIns="8068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134793" y="496519"/>
        <a:ext cx="731779" cy="731779"/>
      </dsp:txXfrm>
    </dsp:sp>
    <dsp:sp modelId="{4CB0681F-5788-49F2-94CA-FD60F4D65C83}">
      <dsp:nvSpPr>
        <dsp:cNvPr id="0" name=""/>
        <dsp:cNvSpPr/>
      </dsp:nvSpPr>
      <dsp:spPr>
        <a:xfrm>
          <a:off x="0" y="3449566"/>
          <a:ext cx="3001367" cy="72"/>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62F9D-2C5F-45C9-B0EF-9BECF1E0A653}">
      <dsp:nvSpPr>
        <dsp:cNvPr id="0" name=""/>
        <dsp:cNvSpPr/>
      </dsp:nvSpPr>
      <dsp:spPr>
        <a:xfrm>
          <a:off x="3301503" y="0"/>
          <a:ext cx="3001367" cy="3449638"/>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98" tIns="330200" rIns="233998" bIns="330200" numCol="1" spcCol="1270" anchor="t" anchorCtr="0">
          <a:noAutofit/>
        </a:bodyPr>
        <a:lstStyle/>
        <a:p>
          <a:pPr marL="0" lvl="0" indent="0" algn="l" defTabSz="666750">
            <a:lnSpc>
              <a:spcPct val="90000"/>
            </a:lnSpc>
            <a:spcBef>
              <a:spcPct val="0"/>
            </a:spcBef>
            <a:spcAft>
              <a:spcPct val="35000"/>
            </a:spcAft>
            <a:buNone/>
          </a:pPr>
          <a:r>
            <a:rPr lang="en-US" sz="1500" b="1" kern="1200" dirty="0"/>
            <a:t>Symptoms include tremors, rigidity of the limbs and trunk, slowness in initiating movement, drooping posture, and impaired balance and coordination </a:t>
          </a:r>
        </a:p>
      </dsp:txBody>
      <dsp:txXfrm>
        <a:off x="3301503" y="1310862"/>
        <a:ext cx="3001367" cy="2069782"/>
      </dsp:txXfrm>
    </dsp:sp>
    <dsp:sp modelId="{02394047-5799-4F6E-ADBE-4BF315E0D992}">
      <dsp:nvSpPr>
        <dsp:cNvPr id="0" name=""/>
        <dsp:cNvSpPr/>
      </dsp:nvSpPr>
      <dsp:spPr>
        <a:xfrm>
          <a:off x="4284741" y="344963"/>
          <a:ext cx="1034891" cy="1034891"/>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84" tIns="12700" rIns="8068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436297" y="496519"/>
        <a:ext cx="731779" cy="731779"/>
      </dsp:txXfrm>
    </dsp:sp>
    <dsp:sp modelId="{59DF5526-25B5-4913-A8C0-E74BF0FF6FCB}">
      <dsp:nvSpPr>
        <dsp:cNvPr id="0" name=""/>
        <dsp:cNvSpPr/>
      </dsp:nvSpPr>
      <dsp:spPr>
        <a:xfrm>
          <a:off x="3301503" y="3449566"/>
          <a:ext cx="3001367" cy="72"/>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F215A-1B9A-4A09-8A16-1CC0A69CF2D2}">
      <dsp:nvSpPr>
        <dsp:cNvPr id="0" name=""/>
        <dsp:cNvSpPr/>
      </dsp:nvSpPr>
      <dsp:spPr>
        <a:xfrm>
          <a:off x="6603007" y="0"/>
          <a:ext cx="3001367" cy="3449638"/>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98" tIns="330200" rIns="233998" bIns="330200" numCol="1" spcCol="1270" anchor="t" anchorCtr="0">
          <a:noAutofit/>
        </a:bodyPr>
        <a:lstStyle/>
        <a:p>
          <a:pPr marL="0" lvl="0" indent="0" algn="l" defTabSz="666750">
            <a:lnSpc>
              <a:spcPct val="90000"/>
            </a:lnSpc>
            <a:spcBef>
              <a:spcPct val="0"/>
            </a:spcBef>
            <a:spcAft>
              <a:spcPct val="35000"/>
            </a:spcAft>
            <a:buNone/>
          </a:pPr>
          <a:r>
            <a:rPr lang="en-US" sz="1500" b="1" kern="1200" dirty="0"/>
            <a:t>Motor symptoms occur about 1 year before the cognitive decline although there are individual differences </a:t>
          </a:r>
        </a:p>
      </dsp:txBody>
      <dsp:txXfrm>
        <a:off x="6603007" y="1310862"/>
        <a:ext cx="3001367" cy="2069782"/>
      </dsp:txXfrm>
    </dsp:sp>
    <dsp:sp modelId="{5DD9CD55-11C7-4A0B-94CA-3B03C1235756}">
      <dsp:nvSpPr>
        <dsp:cNvPr id="0" name=""/>
        <dsp:cNvSpPr/>
      </dsp:nvSpPr>
      <dsp:spPr>
        <a:xfrm>
          <a:off x="7586245" y="344963"/>
          <a:ext cx="1034891" cy="1034891"/>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84" tIns="12700" rIns="8068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7737801" y="496519"/>
        <a:ext cx="731779" cy="731779"/>
      </dsp:txXfrm>
    </dsp:sp>
    <dsp:sp modelId="{DC1BBBB3-D6A2-4587-9771-1AEC54151158}">
      <dsp:nvSpPr>
        <dsp:cNvPr id="0" name=""/>
        <dsp:cNvSpPr/>
      </dsp:nvSpPr>
      <dsp:spPr>
        <a:xfrm>
          <a:off x="6603007" y="3449566"/>
          <a:ext cx="3001367"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B1698-4CF1-4DA3-A9B7-9296EAAD8687}">
      <dsp:nvSpPr>
        <dsp:cNvPr id="0" name=""/>
        <dsp:cNvSpPr/>
      </dsp:nvSpPr>
      <dsp:spPr>
        <a:xfrm>
          <a:off x="0" y="566"/>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1857BD-DA24-4DA4-83C9-5A1F03D1EC02}">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D533B3-2A94-4F9C-8514-FAD921F14E08}">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666750">
            <a:lnSpc>
              <a:spcPct val="100000"/>
            </a:lnSpc>
            <a:spcBef>
              <a:spcPct val="0"/>
            </a:spcBef>
            <a:spcAft>
              <a:spcPct val="35000"/>
            </a:spcAft>
            <a:buNone/>
          </a:pPr>
          <a:r>
            <a:rPr lang="en-US" sz="1500" kern="1200" dirty="0"/>
            <a:t>3 mins  </a:t>
          </a:r>
          <a:r>
            <a:rPr lang="en-US" sz="1500" kern="1200" dirty="0">
              <a:hlinkClick xmlns:r="http://schemas.openxmlformats.org/officeDocument/2006/relationships" r:id="rId3"/>
            </a:rPr>
            <a:t>https://www.youtube.com/watch?v=5OLzuUVfoJ8</a:t>
          </a:r>
          <a:r>
            <a:rPr lang="en-US" sz="1500" kern="1200" dirty="0"/>
            <a:t>  M J Fox</a:t>
          </a:r>
        </a:p>
      </dsp:txBody>
      <dsp:txXfrm>
        <a:off x="1529865" y="566"/>
        <a:ext cx="4383571" cy="1324558"/>
      </dsp:txXfrm>
    </dsp:sp>
    <dsp:sp modelId="{4936DEE5-9DDB-46BD-BCD1-DE192E3994A8}">
      <dsp:nvSpPr>
        <dsp:cNvPr id="0" name=""/>
        <dsp:cNvSpPr/>
      </dsp:nvSpPr>
      <dsp:spPr>
        <a:xfrm>
          <a:off x="0" y="1656264"/>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30474-35C7-444D-93ED-4AF2AA0E3459}">
      <dsp:nvSpPr>
        <dsp:cNvPr id="0" name=""/>
        <dsp:cNvSpPr/>
      </dsp:nvSpPr>
      <dsp:spPr>
        <a:xfrm>
          <a:off x="400679" y="1954290"/>
          <a:ext cx="728507" cy="72850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AFEE9C-FDE0-4492-8F56-51BC6537DF2D}">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666750">
            <a:lnSpc>
              <a:spcPct val="100000"/>
            </a:lnSpc>
            <a:spcBef>
              <a:spcPct val="0"/>
            </a:spcBef>
            <a:spcAft>
              <a:spcPct val="35000"/>
            </a:spcAft>
            <a:buNone/>
          </a:pPr>
          <a:r>
            <a:rPr lang="en-US" sz="1500" kern="1200"/>
            <a:t>8 mins  Cannabis and Parkinson’s  </a:t>
          </a:r>
          <a:r>
            <a:rPr lang="en-US" sz="1500" kern="1200">
              <a:hlinkClick xmlns:r="http://schemas.openxmlformats.org/officeDocument/2006/relationships" r:id="rId6"/>
            </a:rPr>
            <a:t>https://www.youtube.com/watch?v=e6dD81GhgiI</a:t>
          </a:r>
          <a:endParaRPr lang="en-US" sz="1500" kern="1200"/>
        </a:p>
      </dsp:txBody>
      <dsp:txXfrm>
        <a:off x="1529865" y="1656264"/>
        <a:ext cx="4383571" cy="1324558"/>
      </dsp:txXfrm>
    </dsp:sp>
    <dsp:sp modelId="{8D5690CD-EA92-4C42-B917-CC9672F96E2B}">
      <dsp:nvSpPr>
        <dsp:cNvPr id="0" name=""/>
        <dsp:cNvSpPr/>
      </dsp:nvSpPr>
      <dsp:spPr>
        <a:xfrm>
          <a:off x="0" y="3311963"/>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1B5A2-B783-431E-89FA-9D4A3CF7357C}">
      <dsp:nvSpPr>
        <dsp:cNvPr id="0" name=""/>
        <dsp:cNvSpPr/>
      </dsp:nvSpPr>
      <dsp:spPr>
        <a:xfrm>
          <a:off x="400679" y="3609988"/>
          <a:ext cx="728507" cy="728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AD15D4-E2B7-4116-A8F2-AA6988019132}">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666750">
            <a:lnSpc>
              <a:spcPct val="100000"/>
            </a:lnSpc>
            <a:spcBef>
              <a:spcPct val="0"/>
            </a:spcBef>
            <a:spcAft>
              <a:spcPct val="35000"/>
            </a:spcAft>
            <a:buNone/>
          </a:pPr>
          <a:r>
            <a:rPr lang="en-US" sz="1500" kern="1200"/>
            <a:t>8:19 Exercises for Parkinson’s  </a:t>
          </a:r>
          <a:r>
            <a:rPr lang="en-US" sz="1500" kern="1200">
              <a:hlinkClick xmlns:r="http://schemas.openxmlformats.org/officeDocument/2006/relationships" r:id="rId9"/>
            </a:rPr>
            <a:t>https://www.youtube.com/watch?v=wkDiOCIX_xA</a:t>
          </a:r>
          <a:r>
            <a:rPr lang="en-US" sz="1500" kern="1200"/>
            <a:t>  </a:t>
          </a:r>
        </a:p>
      </dsp:txBody>
      <dsp:txXfrm>
        <a:off x="1529865" y="3311963"/>
        <a:ext cx="4383571" cy="13245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E8E70-97B7-4E2A-8339-5394525427A0}">
      <dsp:nvSpPr>
        <dsp:cNvPr id="0" name=""/>
        <dsp:cNvSpPr/>
      </dsp:nvSpPr>
      <dsp:spPr>
        <a:xfrm>
          <a:off x="0" y="12479"/>
          <a:ext cx="9604375" cy="81080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A rare, genetic disorder which involves involuntary movement, progressive dementia, and emotional instability </a:t>
          </a:r>
        </a:p>
      </dsp:txBody>
      <dsp:txXfrm>
        <a:off x="39580" y="52059"/>
        <a:ext cx="9525215" cy="731649"/>
      </dsp:txXfrm>
    </dsp:sp>
    <dsp:sp modelId="{B62BBFE6-4092-4D02-94DB-E2063F36E6CB}">
      <dsp:nvSpPr>
        <dsp:cNvPr id="0" name=""/>
        <dsp:cNvSpPr/>
      </dsp:nvSpPr>
      <dsp:spPr>
        <a:xfrm>
          <a:off x="0" y="883769"/>
          <a:ext cx="9604375" cy="81080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Onset is often in middle adulthood </a:t>
          </a:r>
        </a:p>
      </dsp:txBody>
      <dsp:txXfrm>
        <a:off x="39580" y="923349"/>
        <a:ext cx="9525215" cy="731649"/>
      </dsp:txXfrm>
    </dsp:sp>
    <dsp:sp modelId="{8793EAAB-A695-471B-B606-40A685689D12}">
      <dsp:nvSpPr>
        <dsp:cNvPr id="0" name=""/>
        <dsp:cNvSpPr/>
      </dsp:nvSpPr>
      <dsp:spPr>
        <a:xfrm>
          <a:off x="0" y="1755059"/>
          <a:ext cx="9604375" cy="81080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Symptoms include facial grimaces, difficulty speaking, and repetitive movements </a:t>
          </a:r>
        </a:p>
      </dsp:txBody>
      <dsp:txXfrm>
        <a:off x="39580" y="1794639"/>
        <a:ext cx="9525215" cy="731649"/>
      </dsp:txXfrm>
    </dsp:sp>
    <dsp:sp modelId="{1FF60D30-D842-4A2B-A1B8-206106523D44}">
      <dsp:nvSpPr>
        <dsp:cNvPr id="0" name=""/>
        <dsp:cNvSpPr/>
      </dsp:nvSpPr>
      <dsp:spPr>
        <a:xfrm>
          <a:off x="0" y="2626349"/>
          <a:ext cx="9604375" cy="81080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Death typically occurs 15-20 years post-onset of symptoms and there is no treatment</a:t>
          </a:r>
        </a:p>
      </dsp:txBody>
      <dsp:txXfrm>
        <a:off x="39580" y="2665929"/>
        <a:ext cx="9525215" cy="7316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8B627-D4F8-4450-B1C5-65C51D84B590}">
      <dsp:nvSpPr>
        <dsp:cNvPr id="0" name=""/>
        <dsp:cNvSpPr/>
      </dsp:nvSpPr>
      <dsp:spPr>
        <a:xfrm>
          <a:off x="0" y="0"/>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0125D5E-6950-491F-AE9D-E3FEC4C38CA8}">
      <dsp:nvSpPr>
        <dsp:cNvPr id="0" name=""/>
        <dsp:cNvSpPr/>
      </dsp:nvSpPr>
      <dsp:spPr>
        <a:xfrm>
          <a:off x="0" y="0"/>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23 mins  </a:t>
          </a:r>
          <a:r>
            <a:rPr lang="en-US" sz="2100" kern="1200">
              <a:hlinkClick xmlns:r="http://schemas.openxmlformats.org/officeDocument/2006/relationships" r:id="rId1"/>
            </a:rPr>
            <a:t>https://www.youtube.com/watch?v=NPriSKMnQ1E</a:t>
          </a:r>
          <a:r>
            <a:rPr lang="en-US" sz="2100" kern="1200"/>
            <a:t>  </a:t>
          </a:r>
        </a:p>
      </dsp:txBody>
      <dsp:txXfrm>
        <a:off x="0" y="0"/>
        <a:ext cx="5913437" cy="1159272"/>
      </dsp:txXfrm>
    </dsp:sp>
    <dsp:sp modelId="{40D7944D-AFC3-43A5-837A-A144E909C32E}">
      <dsp:nvSpPr>
        <dsp:cNvPr id="0" name=""/>
        <dsp:cNvSpPr/>
      </dsp:nvSpPr>
      <dsp:spPr>
        <a:xfrm>
          <a:off x="0" y="1159272"/>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B769607-E22A-4756-BBD7-4A37C5023C88}">
      <dsp:nvSpPr>
        <dsp:cNvPr id="0" name=""/>
        <dsp:cNvSpPr/>
      </dsp:nvSpPr>
      <dsp:spPr>
        <a:xfrm>
          <a:off x="0" y="1159272"/>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7 mins  Parkinson’s versus Hungtington’s  </a:t>
          </a:r>
          <a:r>
            <a:rPr lang="en-US" sz="2100" kern="1200">
              <a:hlinkClick xmlns:r="http://schemas.openxmlformats.org/officeDocument/2006/relationships" r:id="rId2"/>
            </a:rPr>
            <a:t>https://www.youtube.com/watch?v=EOSUbuEvWeE</a:t>
          </a:r>
          <a:endParaRPr lang="en-US" sz="2100" kern="1200"/>
        </a:p>
      </dsp:txBody>
      <dsp:txXfrm>
        <a:off x="0" y="1159272"/>
        <a:ext cx="5913437" cy="1159272"/>
      </dsp:txXfrm>
    </dsp:sp>
    <dsp:sp modelId="{A64FC8BE-0F79-48B3-8222-8EDCACB9EF59}">
      <dsp:nvSpPr>
        <dsp:cNvPr id="0" name=""/>
        <dsp:cNvSpPr/>
      </dsp:nvSpPr>
      <dsp:spPr>
        <a:xfrm>
          <a:off x="0" y="2318544"/>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BAB66DA-6EC8-4DBE-9E15-2A7B1441DE9A}">
      <dsp:nvSpPr>
        <dsp:cNvPr id="0" name=""/>
        <dsp:cNvSpPr/>
      </dsp:nvSpPr>
      <dsp:spPr>
        <a:xfrm>
          <a:off x="0" y="2318544"/>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3:20  Gene therapy? </a:t>
          </a:r>
          <a:r>
            <a:rPr lang="en-US" sz="2100" kern="1200">
              <a:hlinkClick xmlns:r="http://schemas.openxmlformats.org/officeDocument/2006/relationships" r:id="rId3"/>
            </a:rPr>
            <a:t>https://www.youtube.com/watch?v=LD5iX7OzUJs</a:t>
          </a:r>
          <a:r>
            <a:rPr lang="en-US" sz="2100" kern="1200"/>
            <a:t>  </a:t>
          </a:r>
        </a:p>
      </dsp:txBody>
      <dsp:txXfrm>
        <a:off x="0" y="2318544"/>
        <a:ext cx="5913437" cy="1159272"/>
      </dsp:txXfrm>
    </dsp:sp>
    <dsp:sp modelId="{85D84434-62B6-4353-8D77-57CB98991AEA}">
      <dsp:nvSpPr>
        <dsp:cNvPr id="0" name=""/>
        <dsp:cNvSpPr/>
      </dsp:nvSpPr>
      <dsp:spPr>
        <a:xfrm>
          <a:off x="0" y="3477816"/>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168BF7A-BCDE-4FB7-85C2-A6C47E6FFA5E}">
      <dsp:nvSpPr>
        <dsp:cNvPr id="0" name=""/>
        <dsp:cNvSpPr/>
      </dsp:nvSpPr>
      <dsp:spPr>
        <a:xfrm>
          <a:off x="0" y="3477816"/>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7 mins, End of life, assisted suicide  Hungtington’s  </a:t>
          </a:r>
          <a:r>
            <a:rPr lang="en-US" sz="2100" kern="1200">
              <a:hlinkClick xmlns:r="http://schemas.openxmlformats.org/officeDocument/2006/relationships" r:id="rId4"/>
            </a:rPr>
            <a:t>https://www.youtube.com/watch?v=xJt0F0okcv0</a:t>
          </a:r>
          <a:r>
            <a:rPr lang="en-US" sz="2100" kern="1200"/>
            <a:t>  </a:t>
          </a:r>
        </a:p>
      </dsp:txBody>
      <dsp:txXfrm>
        <a:off x="0" y="3477816"/>
        <a:ext cx="5913437" cy="11592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B3790-4273-46F6-AE38-AC2CB887CA1D}"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5E6D5-6D32-4FD4-AA49-6CB32F96443A}" type="slidenum">
              <a:rPr lang="en-US" smtClean="0"/>
              <a:t>‹#›</a:t>
            </a:fld>
            <a:endParaRPr lang="en-US"/>
          </a:p>
        </p:txBody>
      </p:sp>
    </p:spTree>
    <p:extLst>
      <p:ext uri="{BB962C8B-B14F-4D97-AF65-F5344CB8AC3E}">
        <p14:creationId xmlns:p14="http://schemas.microsoft.com/office/powerpoint/2010/main" val="268900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Neurocognitive Disorders often result from disease processes or medical conditions</a:t>
            </a:r>
          </a:p>
        </p:txBody>
      </p:sp>
      <p:sp>
        <p:nvSpPr>
          <p:cNvPr id="4" name="Slide Number Placeholder 3"/>
          <p:cNvSpPr>
            <a:spLocks noGrp="1"/>
          </p:cNvSpPr>
          <p:nvPr>
            <p:ph type="sldNum" sz="quarter" idx="5"/>
          </p:nvPr>
        </p:nvSpPr>
        <p:spPr/>
        <p:txBody>
          <a:bodyPr/>
          <a:lstStyle/>
          <a:p>
            <a:fld id="{F2A5E6D5-6D32-4FD4-AA49-6CB32F96443A}" type="slidenum">
              <a:rPr lang="en-US" smtClean="0"/>
              <a:t>1</a:t>
            </a:fld>
            <a:endParaRPr lang="en-US"/>
          </a:p>
        </p:txBody>
      </p:sp>
    </p:spTree>
    <p:extLst>
      <p:ext uri="{BB962C8B-B14F-4D97-AF65-F5344CB8AC3E}">
        <p14:creationId xmlns:p14="http://schemas.microsoft.com/office/powerpoint/2010/main" val="397975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5E6D5-6D32-4FD4-AA49-6CB32F96443A}" type="slidenum">
              <a:rPr lang="en-US" smtClean="0"/>
              <a:t>27</a:t>
            </a:fld>
            <a:endParaRPr lang="en-US"/>
          </a:p>
        </p:txBody>
      </p:sp>
    </p:spTree>
    <p:extLst>
      <p:ext uri="{BB962C8B-B14F-4D97-AF65-F5344CB8AC3E}">
        <p14:creationId xmlns:p14="http://schemas.microsoft.com/office/powerpoint/2010/main" val="173707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Mostly try to treat the symptoms</a:t>
            </a:r>
          </a:p>
        </p:txBody>
      </p:sp>
      <p:sp>
        <p:nvSpPr>
          <p:cNvPr id="4" name="Slide Number Placeholder 3"/>
          <p:cNvSpPr>
            <a:spLocks noGrp="1"/>
          </p:cNvSpPr>
          <p:nvPr>
            <p:ph type="sldNum" sz="quarter" idx="5"/>
          </p:nvPr>
        </p:nvSpPr>
        <p:spPr/>
        <p:txBody>
          <a:bodyPr/>
          <a:lstStyle/>
          <a:p>
            <a:fld id="{F2A5E6D5-6D32-4FD4-AA49-6CB32F96443A}" type="slidenum">
              <a:rPr lang="en-US" smtClean="0"/>
              <a:t>33</a:t>
            </a:fld>
            <a:endParaRPr lang="en-US"/>
          </a:p>
        </p:txBody>
      </p:sp>
    </p:spTree>
    <p:extLst>
      <p:ext uri="{BB962C8B-B14F-4D97-AF65-F5344CB8AC3E}">
        <p14:creationId xmlns:p14="http://schemas.microsoft.com/office/powerpoint/2010/main" val="64227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5E6D5-6D32-4FD4-AA49-6CB32F96443A}" type="slidenum">
              <a:rPr lang="en-US" smtClean="0"/>
              <a:t>35</a:t>
            </a:fld>
            <a:endParaRPr lang="en-US"/>
          </a:p>
        </p:txBody>
      </p:sp>
    </p:spTree>
    <p:extLst>
      <p:ext uri="{BB962C8B-B14F-4D97-AF65-F5344CB8AC3E}">
        <p14:creationId xmlns:p14="http://schemas.microsoft.com/office/powerpoint/2010/main" val="62397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5E6D5-6D32-4FD4-AA49-6CB32F96443A}" type="slidenum">
              <a:rPr lang="en-US" smtClean="0"/>
              <a:t>37</a:t>
            </a:fld>
            <a:endParaRPr lang="en-US"/>
          </a:p>
        </p:txBody>
      </p:sp>
    </p:spTree>
    <p:extLst>
      <p:ext uri="{BB962C8B-B14F-4D97-AF65-F5344CB8AC3E}">
        <p14:creationId xmlns:p14="http://schemas.microsoft.com/office/powerpoint/2010/main" val="363756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5E6D5-6D32-4FD4-AA49-6CB32F96443A}" type="slidenum">
              <a:rPr lang="en-US" smtClean="0"/>
              <a:t>2</a:t>
            </a:fld>
            <a:endParaRPr lang="en-US"/>
          </a:p>
        </p:txBody>
      </p:sp>
    </p:spTree>
    <p:extLst>
      <p:ext uri="{BB962C8B-B14F-4D97-AF65-F5344CB8AC3E}">
        <p14:creationId xmlns:p14="http://schemas.microsoft.com/office/powerpoint/2010/main" val="82894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include the following, with a brief explanation of what it is:</a:t>
            </a:r>
          </a:p>
          <a:p>
            <a:endParaRPr lang="en-US" dirty="0"/>
          </a:p>
          <a:p>
            <a:pPr>
              <a:buFont typeface="+mj-lt"/>
              <a:buAutoNum type="arabicPeriod"/>
            </a:pPr>
            <a:r>
              <a:rPr lang="en-US" dirty="0"/>
              <a:t>Complex attention – Sustained, divided, or selective attention and processing speed</a:t>
            </a:r>
          </a:p>
          <a:p>
            <a:pPr>
              <a:buFont typeface="+mj-lt"/>
              <a:buAutoNum type="arabicPeriod"/>
            </a:pPr>
            <a:r>
              <a:rPr lang="en-US" dirty="0"/>
              <a:t>Executive function – planning, decision-making, overriding habits, mental flexibility, and responding to feedback/error correction</a:t>
            </a:r>
          </a:p>
          <a:p>
            <a:pPr>
              <a:buFont typeface="+mj-lt"/>
              <a:buAutoNum type="arabicPeriod"/>
            </a:pPr>
            <a:r>
              <a:rPr lang="en-US" dirty="0"/>
              <a:t>Learning and memory – includes cued recall, immediate or long-term memory, and implicit learning</a:t>
            </a:r>
          </a:p>
          <a:p>
            <a:pPr>
              <a:buFont typeface="+mj-lt"/>
              <a:buAutoNum type="arabicPeriod"/>
            </a:pPr>
            <a:r>
              <a:rPr lang="en-US" dirty="0"/>
              <a:t>Language – Includes expressive language and receptive language</a:t>
            </a:r>
          </a:p>
          <a:p>
            <a:pPr>
              <a:buFont typeface="+mj-lt"/>
              <a:buAutoNum type="arabicPeriod"/>
            </a:pPr>
            <a:r>
              <a:rPr lang="en-US" dirty="0"/>
              <a:t>Perceptual-motor – Includes any abilities related to visual perception, gnosis, perceptual-motor praxis, or visuo-constructional</a:t>
            </a:r>
          </a:p>
          <a:p>
            <a:pPr>
              <a:buFont typeface="+mj-lt"/>
              <a:buAutoNum type="arabicPeriod"/>
            </a:pPr>
            <a:r>
              <a:rPr lang="en-US" dirty="0"/>
              <a:t>Social cognition – Includes recognition of emotions and theory of mind</a:t>
            </a:r>
          </a:p>
          <a:p>
            <a:endParaRPr lang="en-US" dirty="0"/>
          </a:p>
        </p:txBody>
      </p:sp>
      <p:sp>
        <p:nvSpPr>
          <p:cNvPr id="4" name="Slide Number Placeholder 3"/>
          <p:cNvSpPr>
            <a:spLocks noGrp="1"/>
          </p:cNvSpPr>
          <p:nvPr>
            <p:ph type="sldNum" sz="quarter" idx="5"/>
          </p:nvPr>
        </p:nvSpPr>
        <p:spPr/>
        <p:txBody>
          <a:bodyPr/>
          <a:lstStyle/>
          <a:p>
            <a:fld id="{F2A5E6D5-6D32-4FD4-AA49-6CB32F96443A}" type="slidenum">
              <a:rPr lang="en-US" smtClean="0"/>
              <a:t>4</a:t>
            </a:fld>
            <a:endParaRPr lang="en-US"/>
          </a:p>
        </p:txBody>
      </p:sp>
    </p:spTree>
    <p:extLst>
      <p:ext uri="{BB962C8B-B14F-4D97-AF65-F5344CB8AC3E}">
        <p14:creationId xmlns:p14="http://schemas.microsoft.com/office/powerpoint/2010/main" val="202857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5E6D5-6D32-4FD4-AA49-6CB32F96443A}" type="slidenum">
              <a:rPr lang="en-US" smtClean="0"/>
              <a:t>10</a:t>
            </a:fld>
            <a:endParaRPr lang="en-US"/>
          </a:p>
        </p:txBody>
      </p:sp>
    </p:spTree>
    <p:extLst>
      <p:ext uri="{BB962C8B-B14F-4D97-AF65-F5344CB8AC3E}">
        <p14:creationId xmlns:p14="http://schemas.microsoft.com/office/powerpoint/2010/main" val="60780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listed under mild neurocognitive disorders, TBIs can fall under major neurocognitive disorders, too</a:t>
            </a:r>
          </a:p>
        </p:txBody>
      </p:sp>
      <p:sp>
        <p:nvSpPr>
          <p:cNvPr id="4" name="Slide Number Placeholder 3"/>
          <p:cNvSpPr>
            <a:spLocks noGrp="1"/>
          </p:cNvSpPr>
          <p:nvPr>
            <p:ph type="sldNum" sz="quarter" idx="5"/>
          </p:nvPr>
        </p:nvSpPr>
        <p:spPr/>
        <p:txBody>
          <a:bodyPr/>
          <a:lstStyle/>
          <a:p>
            <a:fld id="{F2A5E6D5-6D32-4FD4-AA49-6CB32F96443A}" type="slidenum">
              <a:rPr lang="en-US" smtClean="0"/>
              <a:t>12</a:t>
            </a:fld>
            <a:endParaRPr lang="en-US"/>
          </a:p>
        </p:txBody>
      </p:sp>
    </p:spTree>
    <p:extLst>
      <p:ext uri="{BB962C8B-B14F-4D97-AF65-F5344CB8AC3E}">
        <p14:creationId xmlns:p14="http://schemas.microsoft.com/office/powerpoint/2010/main" val="344278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symptom is the gradual progression of impairment in cognition</a:t>
            </a:r>
          </a:p>
          <a:p>
            <a:r>
              <a:rPr lang="en-US" dirty="0"/>
              <a:t>Can be tested via genetic testing or through clear evidence of cognitive decline over time by repeated, standardized evaluations </a:t>
            </a:r>
          </a:p>
          <a:p>
            <a:r>
              <a:rPr lang="en-US" dirty="0"/>
              <a:t>Irreversible decline</a:t>
            </a:r>
          </a:p>
          <a:p>
            <a:r>
              <a:rPr lang="en-US" dirty="0"/>
              <a:t>Remember that acetylcholine is crucial to memory formation </a:t>
            </a:r>
          </a:p>
        </p:txBody>
      </p:sp>
      <p:sp>
        <p:nvSpPr>
          <p:cNvPr id="4" name="Slide Number Placeholder 3"/>
          <p:cNvSpPr>
            <a:spLocks noGrp="1"/>
          </p:cNvSpPr>
          <p:nvPr>
            <p:ph type="sldNum" sz="quarter" idx="5"/>
          </p:nvPr>
        </p:nvSpPr>
        <p:spPr/>
        <p:txBody>
          <a:bodyPr/>
          <a:lstStyle/>
          <a:p>
            <a:fld id="{F2A5E6D5-6D32-4FD4-AA49-6CB32F96443A}" type="slidenum">
              <a:rPr lang="en-US" smtClean="0"/>
              <a:t>16</a:t>
            </a:fld>
            <a:endParaRPr lang="en-US"/>
          </a:p>
        </p:txBody>
      </p:sp>
    </p:spTree>
    <p:extLst>
      <p:ext uri="{BB962C8B-B14F-4D97-AF65-F5344CB8AC3E}">
        <p14:creationId xmlns:p14="http://schemas.microsoft.com/office/powerpoint/2010/main" val="17973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CTE is most seen in athletes and military personnel and can feature (along with the symptoms above) depression and poor impulse control and an increased risk of developing dementia</a:t>
            </a:r>
          </a:p>
        </p:txBody>
      </p:sp>
      <p:sp>
        <p:nvSpPr>
          <p:cNvPr id="4" name="Slide Number Placeholder 3"/>
          <p:cNvSpPr>
            <a:spLocks noGrp="1"/>
          </p:cNvSpPr>
          <p:nvPr>
            <p:ph type="sldNum" sz="quarter" idx="5"/>
          </p:nvPr>
        </p:nvSpPr>
        <p:spPr/>
        <p:txBody>
          <a:bodyPr/>
          <a:lstStyle/>
          <a:p>
            <a:fld id="{F2A5E6D5-6D32-4FD4-AA49-6CB32F96443A}" type="slidenum">
              <a:rPr lang="en-US" smtClean="0"/>
              <a:t>17</a:t>
            </a:fld>
            <a:endParaRPr lang="en-US"/>
          </a:p>
        </p:txBody>
      </p:sp>
    </p:spTree>
    <p:extLst>
      <p:ext uri="{BB962C8B-B14F-4D97-AF65-F5344CB8AC3E}">
        <p14:creationId xmlns:p14="http://schemas.microsoft.com/office/powerpoint/2010/main" val="11690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5E6D5-6D32-4FD4-AA49-6CB32F96443A}" type="slidenum">
              <a:rPr lang="en-US" smtClean="0"/>
              <a:t>19</a:t>
            </a:fld>
            <a:endParaRPr lang="en-US"/>
          </a:p>
        </p:txBody>
      </p:sp>
    </p:spTree>
    <p:extLst>
      <p:ext uri="{BB962C8B-B14F-4D97-AF65-F5344CB8AC3E}">
        <p14:creationId xmlns:p14="http://schemas.microsoft.com/office/powerpoint/2010/main" val="17148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5E6D5-6D32-4FD4-AA49-6CB32F96443A}" type="slidenum">
              <a:rPr lang="en-US" smtClean="0"/>
              <a:t>23</a:t>
            </a:fld>
            <a:endParaRPr lang="en-US"/>
          </a:p>
        </p:txBody>
      </p:sp>
    </p:spTree>
    <p:extLst>
      <p:ext uri="{BB962C8B-B14F-4D97-AF65-F5344CB8AC3E}">
        <p14:creationId xmlns:p14="http://schemas.microsoft.com/office/powerpoint/2010/main" val="233753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8/30/2023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7CD31F4-64FA-4BA0-9498-67783267A8C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744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940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02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85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65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94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439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267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5117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642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2345051-2045-45DA-935E-2E3CA1A69ADC}" type="datetimeFigureOut">
              <a:rPr lang="en-US" smtClean="0"/>
              <a:t>8/30/2023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257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2345051-2045-45DA-935E-2E3CA1A69ADC}" type="datetimeFigureOut">
              <a:rPr lang="en-US" smtClean="0"/>
              <a:t>8/30/2023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7CD31F4-64FA-4BA0-9498-67783267A8C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72620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jFPPJd8Qsxg" TargetMode="External"/><Relationship Id="rId2" Type="http://schemas.openxmlformats.org/officeDocument/2006/relationships/hyperlink" Target="https://www.youtube.com/watch?v=9Wl4-nNOGJ0" TargetMode="External"/><Relationship Id="rId1" Type="http://schemas.openxmlformats.org/officeDocument/2006/relationships/slideLayout" Target="../slideLayouts/slideLayout2.xml"/><Relationship Id="rId6" Type="http://schemas.openxmlformats.org/officeDocument/2006/relationships/hyperlink" Target="https://www.youtube.com/watch?v=l3bmHJTWKRw" TargetMode="External"/><Relationship Id="rId5" Type="http://schemas.openxmlformats.org/officeDocument/2006/relationships/hyperlink" Target="https://www.youtube.com/watch?v=4b7app--K4A" TargetMode="External"/><Relationship Id="rId4" Type="http://schemas.openxmlformats.org/officeDocument/2006/relationships/hyperlink" Target="https://www.youtube.com/watch?v=z9IkPak6bm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6U6E_6LloE8" TargetMode="External"/><Relationship Id="rId2" Type="http://schemas.openxmlformats.org/officeDocument/2006/relationships/hyperlink" Target="https://www.youtube.com/watch?v=mkpbbWZvYm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Kp4OJXYpDr8" TargetMode="External"/><Relationship Id="rId2" Type="http://schemas.openxmlformats.org/officeDocument/2006/relationships/hyperlink" Target="https://www.ted.com/talks/jill_bolte_taylor_s_powerful_stroke_of_insight/transcript?About" TargetMode="External"/><Relationship Id="rId1" Type="http://schemas.openxmlformats.org/officeDocument/2006/relationships/slideLayout" Target="../slideLayouts/slideLayout2.xml"/><Relationship Id="rId4" Type="http://schemas.openxmlformats.org/officeDocument/2006/relationships/hyperlink" Target="https://www.youtube.com/watch?v=9Q62kvUp8qI"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rRklkA70O1w" TargetMode="External"/><Relationship Id="rId7" Type="http://schemas.openxmlformats.org/officeDocument/2006/relationships/hyperlink" Target="https://www.youtube.com/watch?v=zIGyj79u-bQ" TargetMode="External"/><Relationship Id="rId2" Type="http://schemas.openxmlformats.org/officeDocument/2006/relationships/hyperlink" Target="https://www.youtube.com/watch?v=WZZNtQmsj3A" TargetMode="External"/><Relationship Id="rId1" Type="http://schemas.openxmlformats.org/officeDocument/2006/relationships/slideLayout" Target="../slideLayouts/slideLayout2.xml"/><Relationship Id="rId6" Type="http://schemas.openxmlformats.org/officeDocument/2006/relationships/hyperlink" Target="https://www.youtube.com/watch?v=a3kXCC3h1dw" TargetMode="External"/><Relationship Id="rId5" Type="http://schemas.openxmlformats.org/officeDocument/2006/relationships/hyperlink" Target="https://www.youtube.com/watch?v=Vx4ph33Ddmc" TargetMode="External"/><Relationship Id="rId4" Type="http://schemas.openxmlformats.org/officeDocument/2006/relationships/hyperlink" Target="https://www.youtube.com/watch?v=bSHkJClIlWc"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lRh7yTlq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FnrVk2InT3Y" TargetMode="External"/><Relationship Id="rId2" Type="http://schemas.openxmlformats.org/officeDocument/2006/relationships/hyperlink" Target="https://www.youtube.com/watch?v=lBsEiZX5w8U"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www.abruzzo24ore.tv/news/Robin-Williams-E-Battaglia-Legale-Per-L-Eredita-Tra-Moglie-E-Figli-RobinWilliams/151556.htm" TargetMode="Externa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www.youtube.com/watch?v=dMlZHh7_0Qg"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g"/><Relationship Id="rId7" Type="http://schemas.openxmlformats.org/officeDocument/2006/relationships/diagramColors" Target="../diagrams/colors7.xml"/><Relationship Id="rId2" Type="http://schemas.openxmlformats.org/officeDocument/2006/relationships/hyperlink" Target="https://www.youtube.com/watch?v=_btZffZyvGI" TargetMode="Externa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youtube.com/watch?v=36m1o-tM05g" TargetMode="Externa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www.youtube.com/watch?v=Q2WrbUSCVxg" TargetMode="External"/><Relationship Id="rId5" Type="http://schemas.openxmlformats.org/officeDocument/2006/relationships/hyperlink" Target="https://www.youtube.com/watch?v=1zrg2Vanfco" TargetMode="External"/><Relationship Id="rId4" Type="http://schemas.openxmlformats.org/officeDocument/2006/relationships/hyperlink" Target="https://www.ted.com/talks/allan_jones_a_map_of_the_brai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95508B-8322-4C25-BE01-92B48BE7D091}"/>
              </a:ext>
              <a:ext uri="{C183D7F6-B498-43B3-948B-1728B52AA6E4}">
                <adec:decorative xmlns:adec="http://schemas.microsoft.com/office/drawing/2017/decorative" val="1"/>
              </a:ext>
            </a:extLst>
          </p:cNvPr>
          <p:cNvPicPr>
            <a:picLocks noChangeAspect="1"/>
          </p:cNvPicPr>
          <p:nvPr/>
        </p:nvPicPr>
        <p:blipFill rotWithShape="1">
          <a:blip r:embed="rId4">
            <a:duotone>
              <a:prstClr val="black"/>
              <a:schemeClr val="accent5">
                <a:tint val="45000"/>
                <a:satMod val="400000"/>
              </a:schemeClr>
            </a:duotone>
            <a:alphaModFix amt="25000"/>
          </a:blip>
          <a:srcRect t="17687" r="9091" b="5704"/>
          <a:stretch/>
        </p:blipFill>
        <p:spPr>
          <a:xfrm>
            <a:off x="20" y="11230"/>
            <a:ext cx="12191980" cy="6857990"/>
          </a:xfrm>
          <a:prstGeom prst="rect">
            <a:avLst/>
          </a:prstGeom>
        </p:spPr>
      </p:pic>
      <p:sp>
        <p:nvSpPr>
          <p:cNvPr id="2" name="Title 1">
            <a:extLst>
              <a:ext uri="{FF2B5EF4-FFF2-40B4-BE49-F238E27FC236}">
                <a16:creationId xmlns:a16="http://schemas.microsoft.com/office/drawing/2014/main" id="{B74B1701-20DA-4B4D-B5DE-9150DF8D4EDE}"/>
              </a:ext>
            </a:extLst>
          </p:cNvPr>
          <p:cNvSpPr>
            <a:spLocks noGrp="1"/>
          </p:cNvSpPr>
          <p:nvPr>
            <p:ph type="ctrTitle"/>
          </p:nvPr>
        </p:nvSpPr>
        <p:spPr/>
        <p:txBody>
          <a:bodyPr>
            <a:normAutofit/>
          </a:bodyPr>
          <a:lstStyle/>
          <a:p>
            <a:r>
              <a:rPr lang="en-US"/>
              <a:t>Neurocognitive Disorders</a:t>
            </a:r>
          </a:p>
        </p:txBody>
      </p:sp>
      <p:sp>
        <p:nvSpPr>
          <p:cNvPr id="3" name="Subtitle 2">
            <a:extLst>
              <a:ext uri="{FF2B5EF4-FFF2-40B4-BE49-F238E27FC236}">
                <a16:creationId xmlns:a16="http://schemas.microsoft.com/office/drawing/2014/main" id="{38E352F2-272A-45B0-9A21-A3C3B715AEB6}"/>
              </a:ext>
            </a:extLst>
          </p:cNvPr>
          <p:cNvSpPr>
            <a:spLocks noGrp="1"/>
          </p:cNvSpPr>
          <p:nvPr>
            <p:ph type="subTitle" idx="1"/>
          </p:nvPr>
        </p:nvSpPr>
        <p:spPr>
          <a:xfrm>
            <a:off x="2417780" y="3531204"/>
            <a:ext cx="8637072" cy="1237140"/>
          </a:xfrm>
        </p:spPr>
        <p:txBody>
          <a:bodyPr>
            <a:normAutofit/>
          </a:bodyPr>
          <a:lstStyle/>
          <a:p>
            <a:pPr>
              <a:lnSpc>
                <a:spcPct val="90000"/>
              </a:lnSpc>
            </a:pPr>
            <a:r>
              <a:rPr lang="en-US" sz="1400" b="1" dirty="0"/>
              <a:t>Module 14</a:t>
            </a:r>
          </a:p>
          <a:p>
            <a:pPr>
              <a:lnSpc>
                <a:spcPct val="90000"/>
              </a:lnSpc>
            </a:pPr>
            <a:r>
              <a:rPr lang="en-US" sz="1400" b="1" dirty="0"/>
              <a:t>Presentation by Madeleine Stewart</a:t>
            </a:r>
          </a:p>
          <a:p>
            <a:pPr>
              <a:lnSpc>
                <a:spcPct val="90000"/>
              </a:lnSpc>
            </a:pPr>
            <a:r>
              <a:rPr lang="en-US" sz="1400" dirty="0"/>
              <a:t>Cat Floyd-Jennings, MA, with video added content </a:t>
            </a:r>
            <a:endParaRPr lang="en-US" sz="1400" b="1" dirty="0"/>
          </a:p>
        </p:txBody>
      </p:sp>
    </p:spTree>
    <p:extLst>
      <p:ext uri="{BB962C8B-B14F-4D97-AF65-F5344CB8AC3E}">
        <p14:creationId xmlns:p14="http://schemas.microsoft.com/office/powerpoint/2010/main" val="40956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A08A-F2A7-4E90-9A67-DE25BADDFEF3}"/>
              </a:ext>
            </a:extLst>
          </p:cNvPr>
          <p:cNvSpPr>
            <a:spLocks noGrp="1"/>
          </p:cNvSpPr>
          <p:nvPr>
            <p:ph type="title"/>
          </p:nvPr>
        </p:nvSpPr>
        <p:spPr>
          <a:xfrm>
            <a:off x="1451579" y="804519"/>
            <a:ext cx="9603275" cy="1049235"/>
          </a:xfrm>
        </p:spPr>
        <p:txBody>
          <a:bodyPr>
            <a:normAutofit/>
          </a:bodyPr>
          <a:lstStyle/>
          <a:p>
            <a:r>
              <a:rPr lang="en-US" dirty="0"/>
              <a:t>14.2 Delirium</a:t>
            </a:r>
          </a:p>
        </p:txBody>
      </p:sp>
      <p:graphicFrame>
        <p:nvGraphicFramePr>
          <p:cNvPr id="5" name="Content Placeholder 2">
            <a:extLst>
              <a:ext uri="{FF2B5EF4-FFF2-40B4-BE49-F238E27FC236}">
                <a16:creationId xmlns:a16="http://schemas.microsoft.com/office/drawing/2014/main" id="{1DD7B029-E344-3861-BAF2-44195F170B6C}"/>
              </a:ext>
            </a:extLst>
          </p:cNvPr>
          <p:cNvGraphicFramePr>
            <a:graphicFrameLocks noGrp="1"/>
          </p:cNvGraphicFramePr>
          <p:nvPr>
            <p:ph idx="1"/>
            <p:extLst>
              <p:ext uri="{D42A27DB-BD31-4B8C-83A1-F6EECF244321}">
                <p14:modId xmlns:p14="http://schemas.microsoft.com/office/powerpoint/2010/main" val="2193924004"/>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982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25A85DF-CD13-4996-994F-27DC6C56EE10}"/>
              </a:ext>
            </a:extLst>
          </p:cNvPr>
          <p:cNvSpPr>
            <a:spLocks noGrp="1"/>
          </p:cNvSpPr>
          <p:nvPr>
            <p:ph type="title"/>
          </p:nvPr>
        </p:nvSpPr>
        <p:spPr>
          <a:xfrm>
            <a:off x="1451579" y="2303047"/>
            <a:ext cx="3272093" cy="2674198"/>
          </a:xfrm>
        </p:spPr>
        <p:txBody>
          <a:bodyPr anchor="t">
            <a:normAutofit/>
          </a:bodyPr>
          <a:lstStyle/>
          <a:p>
            <a:r>
              <a:rPr lang="en-US" dirty="0"/>
              <a:t>Major and mild NCD :  Epidemiology</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764C71B-173C-3EF3-A903-62FB244C89A4}"/>
              </a:ext>
            </a:extLst>
          </p:cNvPr>
          <p:cNvGraphicFramePr>
            <a:graphicFrameLocks noGrp="1"/>
          </p:cNvGraphicFramePr>
          <p:nvPr>
            <p:ph idx="1"/>
            <p:extLst>
              <p:ext uri="{D42A27DB-BD31-4B8C-83A1-F6EECF244321}">
                <p14:modId xmlns:p14="http://schemas.microsoft.com/office/powerpoint/2010/main" val="280464437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30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1F5B-DA40-496C-A49F-4A0976212029}"/>
              </a:ext>
            </a:extLst>
          </p:cNvPr>
          <p:cNvSpPr>
            <a:spLocks noGrp="1"/>
          </p:cNvSpPr>
          <p:nvPr>
            <p:ph type="title"/>
          </p:nvPr>
        </p:nvSpPr>
        <p:spPr>
          <a:xfrm>
            <a:off x="1571970" y="953668"/>
            <a:ext cx="7006998" cy="854135"/>
          </a:xfrm>
        </p:spPr>
        <p:txBody>
          <a:bodyPr anchor="t">
            <a:normAutofit/>
          </a:bodyPr>
          <a:lstStyle/>
          <a:p>
            <a:r>
              <a:rPr lang="en-US" dirty="0">
                <a:solidFill>
                  <a:srgbClr val="FFFFFF"/>
                </a:solidFill>
              </a:rPr>
              <a:t>TBI:  Epidemiology</a:t>
            </a:r>
          </a:p>
        </p:txBody>
      </p:sp>
      <p:sp>
        <p:nvSpPr>
          <p:cNvPr id="3" name="Content Placeholder 2">
            <a:extLst>
              <a:ext uri="{FF2B5EF4-FFF2-40B4-BE49-F238E27FC236}">
                <a16:creationId xmlns:a16="http://schemas.microsoft.com/office/drawing/2014/main" id="{C0945121-2A61-4A0A-9EAC-54F59584073B}"/>
              </a:ext>
            </a:extLst>
          </p:cNvPr>
          <p:cNvSpPr>
            <a:spLocks noGrp="1"/>
          </p:cNvSpPr>
          <p:nvPr>
            <p:ph idx="1"/>
          </p:nvPr>
        </p:nvSpPr>
        <p:spPr>
          <a:xfrm>
            <a:off x="1470991" y="2070998"/>
            <a:ext cx="9518637" cy="2888080"/>
          </a:xfrm>
        </p:spPr>
        <p:txBody>
          <a:bodyPr anchor="b">
            <a:normAutofit/>
          </a:bodyPr>
          <a:lstStyle/>
          <a:p>
            <a:r>
              <a:rPr lang="en-US" sz="2400" b="1" dirty="0">
                <a:solidFill>
                  <a:srgbClr val="FFFFFF"/>
                </a:solidFill>
              </a:rPr>
              <a:t>About 2.87 million Traumatic Brain Injuries (TBIs) happen each year in the US, 40% of which occur in males </a:t>
            </a:r>
          </a:p>
          <a:p>
            <a:pPr lvl="1"/>
            <a:r>
              <a:rPr lang="en-US" sz="2400" b="1" dirty="0">
                <a:solidFill>
                  <a:srgbClr val="FFFFFF"/>
                </a:solidFill>
              </a:rPr>
              <a:t>Most commonly include </a:t>
            </a:r>
            <a:r>
              <a:rPr lang="en-US" sz="2400" dirty="0"/>
              <a:t>falls followed by collision with a moving or stationary object, automobile accidents, and assaults</a:t>
            </a:r>
          </a:p>
          <a:p>
            <a:pPr lvl="1"/>
            <a:r>
              <a:rPr lang="en-US" sz="2400" dirty="0"/>
              <a:t>It has also become increasingly recognized that concussion in sport causes mild TBI (APA, 2022)</a:t>
            </a:r>
            <a:endParaRPr lang="en-US" sz="2400" b="1" dirty="0">
              <a:solidFill>
                <a:srgbClr val="FFFFFF"/>
              </a:solidFill>
            </a:endParaRPr>
          </a:p>
        </p:txBody>
      </p:sp>
    </p:spTree>
    <p:extLst>
      <p:ext uri="{BB962C8B-B14F-4D97-AF65-F5344CB8AC3E}">
        <p14:creationId xmlns:p14="http://schemas.microsoft.com/office/powerpoint/2010/main" val="173572580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7A5E-995C-DB45-12A5-FA8A1F71C53A}"/>
              </a:ext>
            </a:extLst>
          </p:cNvPr>
          <p:cNvSpPr>
            <a:spLocks noGrp="1"/>
          </p:cNvSpPr>
          <p:nvPr>
            <p:ph type="title"/>
          </p:nvPr>
        </p:nvSpPr>
        <p:spPr/>
        <p:txBody>
          <a:bodyPr/>
          <a:lstStyle/>
          <a:p>
            <a:r>
              <a:rPr lang="en-US" dirty="0"/>
              <a:t>Review question 14.2</a:t>
            </a:r>
          </a:p>
        </p:txBody>
      </p:sp>
      <p:sp>
        <p:nvSpPr>
          <p:cNvPr id="3" name="Content Placeholder 2">
            <a:extLst>
              <a:ext uri="{FF2B5EF4-FFF2-40B4-BE49-F238E27FC236}">
                <a16:creationId xmlns:a16="http://schemas.microsoft.com/office/drawing/2014/main" id="{D69F7903-7CFA-C906-C2A0-AC695DDC29B0}"/>
              </a:ext>
            </a:extLst>
          </p:cNvPr>
          <p:cNvSpPr>
            <a:spLocks noGrp="1"/>
          </p:cNvSpPr>
          <p:nvPr>
            <p:ph idx="1"/>
          </p:nvPr>
        </p:nvSpPr>
        <p:spPr/>
        <p:txBody>
          <a:bodyPr>
            <a:normAutofit/>
          </a:bodyPr>
          <a:lstStyle/>
          <a:p>
            <a:pPr algn="l"/>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1. What is the rate of occurrence of the neurocognitive disorders? </a:t>
            </a:r>
          </a:p>
          <a:p>
            <a:endParaRPr lang="en-US" sz="2800" dirty="0"/>
          </a:p>
        </p:txBody>
      </p:sp>
    </p:spTree>
    <p:extLst>
      <p:ext uri="{BB962C8B-B14F-4D97-AF65-F5344CB8AC3E}">
        <p14:creationId xmlns:p14="http://schemas.microsoft.com/office/powerpoint/2010/main" val="212847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4B55-4D93-2A7B-3B29-6FA55C16B02C}"/>
              </a:ext>
            </a:extLst>
          </p:cNvPr>
          <p:cNvSpPr>
            <a:spLocks noGrp="1"/>
          </p:cNvSpPr>
          <p:nvPr>
            <p:ph type="title"/>
          </p:nvPr>
        </p:nvSpPr>
        <p:spPr/>
        <p:txBody>
          <a:bodyPr/>
          <a:lstStyle/>
          <a:p>
            <a:r>
              <a:rPr lang="en-US" dirty="0"/>
              <a:t>14.3 Etiology </a:t>
            </a:r>
          </a:p>
        </p:txBody>
      </p:sp>
      <p:sp>
        <p:nvSpPr>
          <p:cNvPr id="4" name="Text Placeholder 3">
            <a:extLst>
              <a:ext uri="{FF2B5EF4-FFF2-40B4-BE49-F238E27FC236}">
                <a16:creationId xmlns:a16="http://schemas.microsoft.com/office/drawing/2014/main" id="{DEE1347D-680E-581A-F237-D331F1DD61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029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EE485E7-7D6D-4CB0-A3AD-261D97B2E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5E3208-F0C4-4962-8946-065C94F89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D71F6D73-135D-445A-B3C1-DD6E5EEEFC0D}"/>
              </a:ext>
            </a:extLst>
          </p:cNvPr>
          <p:cNvSpPr>
            <a:spLocks noGrp="1"/>
          </p:cNvSpPr>
          <p:nvPr>
            <p:ph type="title"/>
          </p:nvPr>
        </p:nvSpPr>
        <p:spPr>
          <a:xfrm>
            <a:off x="5140235" y="1027937"/>
            <a:ext cx="6083708" cy="3711894"/>
          </a:xfrm>
        </p:spPr>
        <p:txBody>
          <a:bodyPr vert="horz" lIns="91440" tIns="45720" rIns="91440" bIns="0" rtlCol="0" anchor="ctr">
            <a:normAutofit/>
          </a:bodyPr>
          <a:lstStyle/>
          <a:p>
            <a:r>
              <a:rPr lang="en-US" sz="5400" spc="200"/>
              <a:t>What does degenerative mean?</a:t>
            </a:r>
          </a:p>
        </p:txBody>
      </p:sp>
      <p:sp>
        <p:nvSpPr>
          <p:cNvPr id="3" name="Content Placeholder 2">
            <a:extLst>
              <a:ext uri="{FF2B5EF4-FFF2-40B4-BE49-F238E27FC236}">
                <a16:creationId xmlns:a16="http://schemas.microsoft.com/office/drawing/2014/main" id="{08A009BF-6B1A-43F3-928B-BF9AAE8829A2}"/>
              </a:ext>
            </a:extLst>
          </p:cNvPr>
          <p:cNvSpPr>
            <a:spLocks noGrp="1"/>
          </p:cNvSpPr>
          <p:nvPr>
            <p:ph idx="1"/>
          </p:nvPr>
        </p:nvSpPr>
        <p:spPr>
          <a:xfrm>
            <a:off x="968057" y="1027937"/>
            <a:ext cx="3254899" cy="3711894"/>
          </a:xfrm>
        </p:spPr>
        <p:txBody>
          <a:bodyPr vert="horz" lIns="91440" tIns="91440" rIns="91440" bIns="91440" rtlCol="0" anchor="ctr">
            <a:normAutofit/>
          </a:bodyPr>
          <a:lstStyle/>
          <a:p>
            <a:pPr marL="0" indent="0" algn="r">
              <a:buNone/>
            </a:pPr>
            <a:r>
              <a:rPr lang="en-US" sz="1800" cap="all"/>
              <a:t>Means that the symptoms and cognitive deficits become worse over time</a:t>
            </a:r>
          </a:p>
        </p:txBody>
      </p:sp>
      <p:cxnSp>
        <p:nvCxnSpPr>
          <p:cNvPr id="20" name="Straight Connector 19">
            <a:extLst>
              <a:ext uri="{FF2B5EF4-FFF2-40B4-BE49-F238E27FC236}">
                <a16:creationId xmlns:a16="http://schemas.microsoft.com/office/drawing/2014/main" id="{4FAE17D3-C2DC-4665-AF20-33C5BACD5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375124"/>
            <a:ext cx="0" cy="301752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021C573-B3FF-44B8-A5DE-AB39E9AA6B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50B0CCD4-E9B0-43B2-806F-05EDF57A7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21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22FB-9C0B-4782-BC87-2C5BEFB1884B}"/>
              </a:ext>
            </a:extLst>
          </p:cNvPr>
          <p:cNvSpPr>
            <a:spLocks noGrp="1"/>
          </p:cNvSpPr>
          <p:nvPr>
            <p:ph type="title"/>
          </p:nvPr>
        </p:nvSpPr>
        <p:spPr/>
        <p:txBody>
          <a:bodyPr/>
          <a:lstStyle/>
          <a:p>
            <a:r>
              <a:rPr lang="en-US" dirty="0"/>
              <a:t>Alzheimer’s Disease</a:t>
            </a:r>
          </a:p>
        </p:txBody>
      </p:sp>
      <p:sp>
        <p:nvSpPr>
          <p:cNvPr id="4" name="Text Placeholder 3">
            <a:extLst>
              <a:ext uri="{FF2B5EF4-FFF2-40B4-BE49-F238E27FC236}">
                <a16:creationId xmlns:a16="http://schemas.microsoft.com/office/drawing/2014/main" id="{2709D0FF-409E-48AE-BE3A-1367D7899B48}"/>
              </a:ext>
            </a:extLst>
          </p:cNvPr>
          <p:cNvSpPr>
            <a:spLocks noGrp="1"/>
          </p:cNvSpPr>
          <p:nvPr>
            <p:ph type="body" idx="1"/>
          </p:nvPr>
        </p:nvSpPr>
        <p:spPr>
          <a:xfrm>
            <a:off x="839788" y="1828798"/>
            <a:ext cx="5157787" cy="665192"/>
          </a:xfrm>
        </p:spPr>
        <p:txBody>
          <a:bodyPr/>
          <a:lstStyle/>
          <a:p>
            <a:r>
              <a:rPr lang="en-US" dirty="0"/>
              <a:t>Causes	</a:t>
            </a:r>
          </a:p>
        </p:txBody>
      </p:sp>
      <p:sp>
        <p:nvSpPr>
          <p:cNvPr id="5" name="Content Placeholder 4">
            <a:extLst>
              <a:ext uri="{FF2B5EF4-FFF2-40B4-BE49-F238E27FC236}">
                <a16:creationId xmlns:a16="http://schemas.microsoft.com/office/drawing/2014/main" id="{3C798DF0-6F12-4260-BF1A-E00B05B7A1B0}"/>
              </a:ext>
            </a:extLst>
          </p:cNvPr>
          <p:cNvSpPr>
            <a:spLocks noGrp="1"/>
          </p:cNvSpPr>
          <p:nvPr>
            <p:ph sz="half" idx="2"/>
          </p:nvPr>
        </p:nvSpPr>
        <p:spPr>
          <a:xfrm>
            <a:off x="839788" y="2493990"/>
            <a:ext cx="5157787" cy="3998885"/>
          </a:xfrm>
        </p:spPr>
        <p:txBody>
          <a:bodyPr>
            <a:normAutofit fontScale="62500" lnSpcReduction="20000"/>
          </a:bodyPr>
          <a:lstStyle/>
          <a:p>
            <a:r>
              <a:rPr lang="en-US" sz="2400" b="1" dirty="0"/>
              <a:t>Abnormal brain structures responsible for neuron death, inflammation, and loss of cellular connections</a:t>
            </a:r>
          </a:p>
          <a:p>
            <a:pPr lvl="1"/>
            <a:r>
              <a:rPr lang="en-US" sz="1800" b="1" dirty="0"/>
              <a:t>Beta-amyloid plaques – appear before onset between neurons</a:t>
            </a:r>
          </a:p>
          <a:p>
            <a:pPr lvl="1"/>
            <a:r>
              <a:rPr lang="en-US" sz="1800" b="1" dirty="0"/>
              <a:t>Neurofibrillary tangles – appear after onset inside neurons</a:t>
            </a:r>
          </a:p>
          <a:p>
            <a:r>
              <a:rPr lang="en-US" sz="2400" b="1" dirty="0"/>
              <a:t>Genetics </a:t>
            </a:r>
          </a:p>
          <a:p>
            <a:pPr lvl="1"/>
            <a:r>
              <a:rPr lang="en-US" sz="1800" b="1" dirty="0"/>
              <a:t>Apolipoprotein E (ApoE) – helps to eliminate beta-amyloid by-products</a:t>
            </a:r>
          </a:p>
          <a:p>
            <a:pPr lvl="1"/>
            <a:r>
              <a:rPr lang="en-US" sz="1800" b="1" dirty="0"/>
              <a:t>e4 allele reduces ApoE production</a:t>
            </a:r>
          </a:p>
          <a:p>
            <a:r>
              <a:rPr lang="en-US" sz="2400" b="1" dirty="0"/>
              <a:t>Other</a:t>
            </a:r>
          </a:p>
          <a:p>
            <a:pPr lvl="1"/>
            <a:r>
              <a:rPr lang="en-US" sz="1800" b="1" dirty="0"/>
              <a:t>Hypothalamus, thalamus, and locus ceruleus shrink</a:t>
            </a:r>
          </a:p>
          <a:p>
            <a:pPr lvl="1"/>
            <a:r>
              <a:rPr lang="en-US" sz="1800" b="1" dirty="0"/>
              <a:t>Acetylcholine-secreting neurons with the basal forebrain shrink or die </a:t>
            </a:r>
          </a:p>
          <a:p>
            <a:pPr lvl="1"/>
            <a:r>
              <a:rPr lang="en-US" sz="1800" b="1" dirty="0"/>
              <a:t>Environmental toxins (e.g., zincs)</a:t>
            </a:r>
          </a:p>
        </p:txBody>
      </p:sp>
      <p:sp>
        <p:nvSpPr>
          <p:cNvPr id="6" name="Text Placeholder 5">
            <a:extLst>
              <a:ext uri="{FF2B5EF4-FFF2-40B4-BE49-F238E27FC236}">
                <a16:creationId xmlns:a16="http://schemas.microsoft.com/office/drawing/2014/main" id="{5038D5A6-C68A-4C3E-BD00-599A56D6CD0B}"/>
              </a:ext>
            </a:extLst>
          </p:cNvPr>
          <p:cNvSpPr>
            <a:spLocks noGrp="1"/>
          </p:cNvSpPr>
          <p:nvPr>
            <p:ph type="body" sz="quarter" idx="3"/>
          </p:nvPr>
        </p:nvSpPr>
        <p:spPr>
          <a:xfrm>
            <a:off x="6169024" y="1828798"/>
            <a:ext cx="5183188" cy="665193"/>
          </a:xfrm>
        </p:spPr>
        <p:txBody>
          <a:bodyPr/>
          <a:lstStyle/>
          <a:p>
            <a:r>
              <a:rPr lang="en-US" dirty="0"/>
              <a:t>Onset</a:t>
            </a:r>
          </a:p>
        </p:txBody>
      </p:sp>
      <p:sp>
        <p:nvSpPr>
          <p:cNvPr id="7" name="Content Placeholder 6">
            <a:extLst>
              <a:ext uri="{FF2B5EF4-FFF2-40B4-BE49-F238E27FC236}">
                <a16:creationId xmlns:a16="http://schemas.microsoft.com/office/drawing/2014/main" id="{0129390B-4A09-432F-B40A-DA2E4CCEDA7D}"/>
              </a:ext>
            </a:extLst>
          </p:cNvPr>
          <p:cNvSpPr>
            <a:spLocks noGrp="1"/>
          </p:cNvSpPr>
          <p:nvPr>
            <p:ph sz="quarter" idx="4"/>
          </p:nvPr>
        </p:nvSpPr>
        <p:spPr>
          <a:xfrm>
            <a:off x="6172200" y="2493990"/>
            <a:ext cx="5183188" cy="3696498"/>
          </a:xfrm>
        </p:spPr>
        <p:txBody>
          <a:bodyPr>
            <a:normAutofit fontScale="62500" lnSpcReduction="20000"/>
          </a:bodyPr>
          <a:lstStyle/>
          <a:p>
            <a:r>
              <a:rPr lang="en-US" b="1" dirty="0"/>
              <a:t>Early-onset occurs before age 65 and in those individuals with more of a genetic influence </a:t>
            </a:r>
          </a:p>
          <a:p>
            <a:r>
              <a:rPr lang="en-US" b="1" dirty="0"/>
              <a:t>Late-onset occurs after age 65 and has less of a familial influence (only 30% have the failing ApoE gene)</a:t>
            </a:r>
          </a:p>
        </p:txBody>
      </p:sp>
    </p:spTree>
    <p:extLst>
      <p:ext uri="{BB962C8B-B14F-4D97-AF65-F5344CB8AC3E}">
        <p14:creationId xmlns:p14="http://schemas.microsoft.com/office/powerpoint/2010/main" val="384963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A8C6-746D-47AA-9C53-64B1EE80A9FB}"/>
              </a:ext>
            </a:extLst>
          </p:cNvPr>
          <p:cNvSpPr>
            <a:spLocks noGrp="1"/>
          </p:cNvSpPr>
          <p:nvPr>
            <p:ph type="title"/>
          </p:nvPr>
        </p:nvSpPr>
        <p:spPr>
          <a:xfrm>
            <a:off x="1452942" y="939645"/>
            <a:ext cx="9519858" cy="720862"/>
          </a:xfrm>
        </p:spPr>
        <p:txBody>
          <a:bodyPr>
            <a:normAutofit fontScale="90000"/>
          </a:bodyPr>
          <a:lstStyle/>
          <a:p>
            <a:r>
              <a:rPr lang="en-US" sz="4700" dirty="0"/>
              <a:t>Traumatic Brain Injury (TBI)</a:t>
            </a:r>
          </a:p>
        </p:txBody>
      </p:sp>
      <p:sp>
        <p:nvSpPr>
          <p:cNvPr id="3" name="Content Placeholder 2">
            <a:extLst>
              <a:ext uri="{FF2B5EF4-FFF2-40B4-BE49-F238E27FC236}">
                <a16:creationId xmlns:a16="http://schemas.microsoft.com/office/drawing/2014/main" id="{4BC16B58-E48A-4F96-811E-D747A70AB83B}"/>
              </a:ext>
            </a:extLst>
          </p:cNvPr>
          <p:cNvSpPr>
            <a:spLocks noGrp="1"/>
          </p:cNvSpPr>
          <p:nvPr>
            <p:ph idx="1"/>
          </p:nvPr>
        </p:nvSpPr>
        <p:spPr>
          <a:xfrm>
            <a:off x="1377333" y="1993814"/>
            <a:ext cx="9881568" cy="4182593"/>
          </a:xfrm>
        </p:spPr>
        <p:txBody>
          <a:bodyPr anchor="ctr">
            <a:normAutofit lnSpcReduction="10000"/>
          </a:bodyPr>
          <a:lstStyle/>
          <a:p>
            <a:pPr>
              <a:lnSpc>
                <a:spcPct val="100000"/>
              </a:lnSpc>
            </a:pPr>
            <a:r>
              <a:rPr lang="en-US" b="1" dirty="0"/>
              <a:t>Occurs after a significant trauma or injury to the head when symptoms appear (e.g., loss of consciousness, posttraumatic amnesia, disorientation and confusion, or neurological impairment) </a:t>
            </a:r>
          </a:p>
          <a:p>
            <a:pPr>
              <a:lnSpc>
                <a:spcPct val="100000"/>
              </a:lnSpc>
            </a:pPr>
            <a:r>
              <a:rPr lang="en-US" b="1" dirty="0"/>
              <a:t>Severity depends on the location of the injury and the intensity of the trauma </a:t>
            </a:r>
          </a:p>
          <a:p>
            <a:pPr>
              <a:lnSpc>
                <a:spcPct val="100000"/>
              </a:lnSpc>
            </a:pPr>
            <a:r>
              <a:rPr lang="en-US" b="1" dirty="0"/>
              <a:t>Effects can be temporary or permanent and can include headaches, disorientation, confusion, irritability, fatigue, poor concentration, as well as emotional and behavioral changes </a:t>
            </a:r>
          </a:p>
          <a:p>
            <a:pPr>
              <a:lnSpc>
                <a:spcPct val="100000"/>
              </a:lnSpc>
            </a:pPr>
            <a:r>
              <a:rPr lang="en-US" b="1" dirty="0"/>
              <a:t>In severe cases, individuals may experience seizures, paralysis, and visual disturbances </a:t>
            </a:r>
          </a:p>
          <a:p>
            <a:pPr>
              <a:lnSpc>
                <a:spcPct val="100000"/>
              </a:lnSpc>
            </a:pPr>
            <a:r>
              <a:rPr lang="en-US" b="1" dirty="0"/>
              <a:t>Most common type of TBI is a concussion </a:t>
            </a:r>
          </a:p>
          <a:p>
            <a:pPr lvl="1">
              <a:lnSpc>
                <a:spcPct val="100000"/>
              </a:lnSpc>
            </a:pPr>
            <a:r>
              <a:rPr lang="en-US" sz="2000" b="1" dirty="0"/>
              <a:t>Symptoms are temporary but can become permanent if injury is repeated (Chronic Traumatic Encephalopathy or CTE)</a:t>
            </a:r>
          </a:p>
          <a:p>
            <a:pPr lvl="1">
              <a:lnSpc>
                <a:spcPct val="100000"/>
              </a:lnSpc>
            </a:pPr>
            <a:endParaRPr lang="en-US" sz="1500" dirty="0"/>
          </a:p>
        </p:txBody>
      </p:sp>
    </p:spTree>
    <p:extLst>
      <p:ext uri="{BB962C8B-B14F-4D97-AF65-F5344CB8AC3E}">
        <p14:creationId xmlns:p14="http://schemas.microsoft.com/office/powerpoint/2010/main" val="3490442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2E6E-8A78-42DB-B5F3-DB6791B7D440}"/>
              </a:ext>
            </a:extLst>
          </p:cNvPr>
          <p:cNvSpPr>
            <a:spLocks noGrp="1"/>
          </p:cNvSpPr>
          <p:nvPr>
            <p:ph type="title"/>
          </p:nvPr>
        </p:nvSpPr>
        <p:spPr/>
        <p:txBody>
          <a:bodyPr/>
          <a:lstStyle/>
          <a:p>
            <a:r>
              <a:rPr lang="en-US" dirty="0"/>
              <a:t>After TBI</a:t>
            </a:r>
          </a:p>
        </p:txBody>
      </p:sp>
      <p:sp>
        <p:nvSpPr>
          <p:cNvPr id="3" name="Content Placeholder 2">
            <a:extLst>
              <a:ext uri="{FF2B5EF4-FFF2-40B4-BE49-F238E27FC236}">
                <a16:creationId xmlns:a16="http://schemas.microsoft.com/office/drawing/2014/main" id="{E3A074C1-2D81-4497-B3DC-A7D81FAEA0C8}"/>
              </a:ext>
            </a:extLst>
          </p:cNvPr>
          <p:cNvSpPr>
            <a:spLocks noGrp="1"/>
          </p:cNvSpPr>
          <p:nvPr>
            <p:ph idx="1"/>
          </p:nvPr>
        </p:nvSpPr>
        <p:spPr/>
        <p:txBody>
          <a:bodyPr>
            <a:normAutofit lnSpcReduction="10000"/>
          </a:bodyPr>
          <a:lstStyle/>
          <a:p>
            <a:r>
              <a:rPr lang="en-US" dirty="0"/>
              <a:t>Understanding Brain Injury  14:28  </a:t>
            </a:r>
            <a:r>
              <a:rPr lang="en-US" dirty="0">
                <a:hlinkClick r:id="rId2"/>
              </a:rPr>
              <a:t>https://www.youtube.com/watch?v=9Wl4-nNOGJ0</a:t>
            </a:r>
            <a:endParaRPr lang="en-US" dirty="0"/>
          </a:p>
          <a:p>
            <a:r>
              <a:rPr lang="en-US" dirty="0"/>
              <a:t>10 mins  Cognitive and Psychological consequences of TBI  </a:t>
            </a:r>
            <a:r>
              <a:rPr lang="en-US" dirty="0">
                <a:hlinkClick r:id="rId3"/>
              </a:rPr>
              <a:t>https://www.youtube.com/watch?v=jFPPJd8Qsxg</a:t>
            </a:r>
            <a:endParaRPr lang="en-US" dirty="0"/>
          </a:p>
          <a:p>
            <a:r>
              <a:rPr lang="en-US" dirty="0"/>
              <a:t>4  mins  recovery from TBI for life  </a:t>
            </a:r>
            <a:r>
              <a:rPr lang="en-US" dirty="0">
                <a:hlinkClick r:id="rId4"/>
              </a:rPr>
              <a:t>https://www.youtube.com/watch?v=z9IkPak6bmU</a:t>
            </a:r>
            <a:r>
              <a:rPr lang="en-US" dirty="0"/>
              <a:t> </a:t>
            </a:r>
          </a:p>
          <a:p>
            <a:r>
              <a:rPr lang="en-US" dirty="0"/>
              <a:t>3 mins Behavior and Personality changes  </a:t>
            </a:r>
            <a:r>
              <a:rPr lang="en-US" dirty="0">
                <a:hlinkClick r:id="rId5"/>
              </a:rPr>
              <a:t>https://www.youtube.com/watch?v=4b7app--K4A</a:t>
            </a:r>
            <a:endParaRPr lang="en-US" dirty="0"/>
          </a:p>
          <a:p>
            <a:r>
              <a:rPr lang="en-US" dirty="0"/>
              <a:t>2 mins  Female veterans and caregiving  </a:t>
            </a:r>
            <a:r>
              <a:rPr lang="en-US" dirty="0">
                <a:hlinkClick r:id="rId6"/>
              </a:rPr>
              <a:t>https://www.youtube.com/watch?v=l3bmHJTWKRw</a:t>
            </a:r>
            <a:r>
              <a:rPr lang="en-US" dirty="0"/>
              <a:t>  </a:t>
            </a:r>
          </a:p>
        </p:txBody>
      </p:sp>
    </p:spTree>
    <p:extLst>
      <p:ext uri="{BB962C8B-B14F-4D97-AF65-F5344CB8AC3E}">
        <p14:creationId xmlns:p14="http://schemas.microsoft.com/office/powerpoint/2010/main" val="197044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8F314B-DDDC-4E2F-AEAA-949021A58A67}"/>
              </a:ext>
            </a:extLst>
          </p:cNvPr>
          <p:cNvSpPr>
            <a:spLocks noGrp="1"/>
          </p:cNvSpPr>
          <p:nvPr>
            <p:ph type="title"/>
          </p:nvPr>
        </p:nvSpPr>
        <p:spPr>
          <a:xfrm>
            <a:off x="1448315" y="804333"/>
            <a:ext cx="9614241" cy="788855"/>
          </a:xfrm>
        </p:spPr>
        <p:txBody>
          <a:bodyPr>
            <a:normAutofit/>
          </a:bodyPr>
          <a:lstStyle/>
          <a:p>
            <a:r>
              <a:rPr lang="en-US" dirty="0"/>
              <a:t>Vascular Disorders &amp; Strokes</a:t>
            </a:r>
          </a:p>
        </p:txBody>
      </p:sp>
      <p:sp>
        <p:nvSpPr>
          <p:cNvPr id="8" name="Content Placeholder 7">
            <a:extLst>
              <a:ext uri="{FF2B5EF4-FFF2-40B4-BE49-F238E27FC236}">
                <a16:creationId xmlns:a16="http://schemas.microsoft.com/office/drawing/2014/main" id="{B73BE055-AFDD-455E-9A80-22CA4C4F51BA}"/>
              </a:ext>
            </a:extLst>
          </p:cNvPr>
          <p:cNvSpPr>
            <a:spLocks noGrp="1"/>
          </p:cNvSpPr>
          <p:nvPr>
            <p:ph idx="1"/>
          </p:nvPr>
        </p:nvSpPr>
        <p:spPr>
          <a:xfrm>
            <a:off x="1493195" y="2083371"/>
            <a:ext cx="9614241" cy="3919132"/>
          </a:xfrm>
        </p:spPr>
        <p:txBody>
          <a:bodyPr anchor="ctr">
            <a:normAutofit fontScale="92500" lnSpcReduction="20000"/>
          </a:bodyPr>
          <a:lstStyle/>
          <a:p>
            <a:r>
              <a:rPr lang="en-US" b="1" dirty="0"/>
              <a:t>Vascular disorders generally begin with atherosclerosis (the clogging of arteries due to a build-up of plaque) </a:t>
            </a:r>
          </a:p>
          <a:p>
            <a:r>
              <a:rPr lang="en-US" b="1" dirty="0"/>
              <a:t>When these arteries are completely obstructed by plaque, a stroke occurs which then results in the death of neurons and loss of brain function</a:t>
            </a:r>
          </a:p>
          <a:p>
            <a:r>
              <a:rPr lang="en-US" b="1" dirty="0"/>
              <a:t>Two types of strokes</a:t>
            </a:r>
          </a:p>
          <a:p>
            <a:pPr lvl="1"/>
            <a:r>
              <a:rPr lang="en-US" b="1" dirty="0"/>
              <a:t>Hemorrhagic Stroke – occurs when a blood vessel bursts within the brain</a:t>
            </a:r>
          </a:p>
          <a:p>
            <a:pPr lvl="1"/>
            <a:r>
              <a:rPr lang="en-US" b="1" dirty="0"/>
              <a:t>Ischemic stroke – occurs when a blood clot blocks the blood flow in an artery within the brain</a:t>
            </a:r>
          </a:p>
          <a:p>
            <a:r>
              <a:rPr lang="en-US" b="1" dirty="0"/>
              <a:t>Most strokes occur age 65+</a:t>
            </a:r>
          </a:p>
          <a:p>
            <a:r>
              <a:rPr lang="en-US" b="1" dirty="0"/>
              <a:t>Symptoms depend on the location of the stroke in the brain and the extent of damage </a:t>
            </a:r>
          </a:p>
          <a:p>
            <a:endParaRPr lang="en-US" dirty="0"/>
          </a:p>
        </p:txBody>
      </p:sp>
    </p:spTree>
    <p:extLst>
      <p:ext uri="{BB962C8B-B14F-4D97-AF65-F5344CB8AC3E}">
        <p14:creationId xmlns:p14="http://schemas.microsoft.com/office/powerpoint/2010/main" val="71612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FB3D-9885-46A0-B131-A119C96D7C42}"/>
              </a:ext>
            </a:extLst>
          </p:cNvPr>
          <p:cNvSpPr>
            <a:spLocks noGrp="1"/>
          </p:cNvSpPr>
          <p:nvPr>
            <p:ph type="title"/>
          </p:nvPr>
        </p:nvSpPr>
        <p:spPr>
          <a:xfrm>
            <a:off x="1525870" y="813423"/>
            <a:ext cx="9827930" cy="942449"/>
          </a:xfrm>
        </p:spPr>
        <p:txBody>
          <a:bodyPr>
            <a:normAutofit/>
          </a:bodyPr>
          <a:lstStyle/>
          <a:p>
            <a:r>
              <a:rPr lang="en-US" sz="5400" dirty="0"/>
              <a:t>Learning Objectives</a:t>
            </a:r>
          </a:p>
        </p:txBody>
      </p:sp>
      <p:sp>
        <p:nvSpPr>
          <p:cNvPr id="15" name="Content Placeholder 2">
            <a:extLst>
              <a:ext uri="{FF2B5EF4-FFF2-40B4-BE49-F238E27FC236}">
                <a16:creationId xmlns:a16="http://schemas.microsoft.com/office/drawing/2014/main" id="{061A1646-7DEF-444C-8897-4625DD197100}"/>
              </a:ext>
            </a:extLst>
          </p:cNvPr>
          <p:cNvSpPr>
            <a:spLocks noGrp="1"/>
          </p:cNvSpPr>
          <p:nvPr>
            <p:ph idx="1"/>
          </p:nvPr>
        </p:nvSpPr>
        <p:spPr>
          <a:xfrm>
            <a:off x="1464162" y="2104345"/>
            <a:ext cx="9889638" cy="3590174"/>
          </a:xfrm>
        </p:spPr>
        <p:txBody>
          <a:bodyPr>
            <a:normAutofit/>
          </a:bodyPr>
          <a:lstStyle/>
          <a:p>
            <a:r>
              <a:rPr lang="en-US" sz="2800" b="1" dirty="0"/>
              <a:t>Describe how neurocognitive disorders presents.</a:t>
            </a:r>
          </a:p>
          <a:p>
            <a:r>
              <a:rPr lang="en-US" sz="2800" b="1" dirty="0"/>
              <a:t>Describe the epidemiology of neurocognitive disorders. </a:t>
            </a:r>
          </a:p>
          <a:p>
            <a:r>
              <a:rPr lang="en-US" sz="2800" b="1" dirty="0"/>
              <a:t>Describe the etiology of neurocognitive disorders. </a:t>
            </a:r>
          </a:p>
          <a:p>
            <a:r>
              <a:rPr lang="en-US" sz="2800" b="1" dirty="0"/>
              <a:t>Describes treatment options for neurocognitive disorders.</a:t>
            </a:r>
          </a:p>
        </p:txBody>
      </p:sp>
    </p:spTree>
    <p:extLst>
      <p:ext uri="{BB962C8B-B14F-4D97-AF65-F5344CB8AC3E}">
        <p14:creationId xmlns:p14="http://schemas.microsoft.com/office/powerpoint/2010/main" val="388720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B1383-B6BF-4942-8521-B70371E54344}"/>
              </a:ext>
            </a:extLst>
          </p:cNvPr>
          <p:cNvSpPr>
            <a:spLocks noGrp="1"/>
          </p:cNvSpPr>
          <p:nvPr>
            <p:ph type="title"/>
          </p:nvPr>
        </p:nvSpPr>
        <p:spPr/>
        <p:txBody>
          <a:bodyPr/>
          <a:lstStyle/>
          <a:p>
            <a:r>
              <a:rPr lang="en-US" dirty="0"/>
              <a:t>Stroke?</a:t>
            </a:r>
          </a:p>
        </p:txBody>
      </p:sp>
      <p:sp>
        <p:nvSpPr>
          <p:cNvPr id="3" name="Content Placeholder 2">
            <a:extLst>
              <a:ext uri="{FF2B5EF4-FFF2-40B4-BE49-F238E27FC236}">
                <a16:creationId xmlns:a16="http://schemas.microsoft.com/office/drawing/2014/main" id="{54D8C130-6ED6-4CF5-A5CC-60BE08A51AA7}"/>
              </a:ext>
            </a:extLst>
          </p:cNvPr>
          <p:cNvSpPr>
            <a:spLocks noGrp="1"/>
          </p:cNvSpPr>
          <p:nvPr>
            <p:ph idx="1"/>
          </p:nvPr>
        </p:nvSpPr>
        <p:spPr/>
        <p:txBody>
          <a:bodyPr/>
          <a:lstStyle/>
          <a:p>
            <a:r>
              <a:rPr lang="en-US" dirty="0"/>
              <a:t>2:30 signs of stroke  </a:t>
            </a:r>
            <a:r>
              <a:rPr lang="en-US" dirty="0">
                <a:hlinkClick r:id="rId2"/>
              </a:rPr>
              <a:t>https://www.youtube.com/watch?v=mkpbbWZvYmw</a:t>
            </a:r>
            <a:endParaRPr lang="en-US" dirty="0"/>
          </a:p>
          <a:p>
            <a:r>
              <a:rPr lang="en-US" dirty="0"/>
              <a:t>1:15  Signs of stroke in women  </a:t>
            </a:r>
            <a:r>
              <a:rPr lang="en-US" dirty="0">
                <a:hlinkClick r:id="rId2"/>
              </a:rPr>
              <a:t>https://www.youtube.com/watch?v=mkpbbWZvYmw</a:t>
            </a:r>
            <a:r>
              <a:rPr lang="en-US" dirty="0"/>
              <a:t>  </a:t>
            </a:r>
          </a:p>
          <a:p>
            <a:r>
              <a:rPr lang="en-US" dirty="0"/>
              <a:t>25 mins  post stroke depression  </a:t>
            </a:r>
            <a:r>
              <a:rPr lang="en-US" dirty="0">
                <a:hlinkClick r:id="rId3"/>
              </a:rPr>
              <a:t>https://www.youtube.com/watch?v=6U6E_6LloE8</a:t>
            </a:r>
            <a:r>
              <a:rPr lang="en-US" dirty="0"/>
              <a:t> </a:t>
            </a:r>
          </a:p>
          <a:p>
            <a:endParaRPr lang="en-US" dirty="0"/>
          </a:p>
        </p:txBody>
      </p:sp>
    </p:spTree>
    <p:extLst>
      <p:ext uri="{BB962C8B-B14F-4D97-AF65-F5344CB8AC3E}">
        <p14:creationId xmlns:p14="http://schemas.microsoft.com/office/powerpoint/2010/main" val="235914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1B6E-3F3B-4442-81AE-E24171663146}"/>
              </a:ext>
            </a:extLst>
          </p:cNvPr>
          <p:cNvSpPr>
            <a:spLocks noGrp="1"/>
          </p:cNvSpPr>
          <p:nvPr>
            <p:ph type="title"/>
          </p:nvPr>
        </p:nvSpPr>
        <p:spPr/>
        <p:txBody>
          <a:bodyPr>
            <a:normAutofit/>
          </a:bodyPr>
          <a:lstStyle/>
          <a:p>
            <a:r>
              <a:rPr lang="en-US" sz="4400" dirty="0"/>
              <a:t>Real Stories </a:t>
            </a:r>
          </a:p>
        </p:txBody>
      </p:sp>
      <p:sp>
        <p:nvSpPr>
          <p:cNvPr id="3" name="Content Placeholder 2">
            <a:extLst>
              <a:ext uri="{FF2B5EF4-FFF2-40B4-BE49-F238E27FC236}">
                <a16:creationId xmlns:a16="http://schemas.microsoft.com/office/drawing/2014/main" id="{73CD6247-3A86-4D17-B07B-9A4D897AB11B}"/>
              </a:ext>
            </a:extLst>
          </p:cNvPr>
          <p:cNvSpPr>
            <a:spLocks noGrp="1"/>
          </p:cNvSpPr>
          <p:nvPr>
            <p:ph idx="1"/>
          </p:nvPr>
        </p:nvSpPr>
        <p:spPr/>
        <p:txBody>
          <a:bodyPr>
            <a:normAutofit/>
          </a:bodyPr>
          <a:lstStyle/>
          <a:p>
            <a:r>
              <a:rPr lang="en-US" sz="2400" dirty="0"/>
              <a:t>18:25  Dr. Jill Bolte Taylor</a:t>
            </a:r>
          </a:p>
          <a:p>
            <a:pPr lvl="1"/>
            <a:r>
              <a:rPr lang="en-US" sz="2200" dirty="0">
                <a:hlinkClick r:id="rId2"/>
              </a:rPr>
              <a:t>https://www.ted.com/talks/jill_bolte_taylor_s_powerful_stroke_of_insight/transcript?About</a:t>
            </a:r>
            <a:r>
              <a:rPr lang="en-US" sz="2200" dirty="0"/>
              <a:t>   </a:t>
            </a:r>
          </a:p>
          <a:p>
            <a:r>
              <a:rPr lang="en-US" sz="2400" dirty="0"/>
              <a:t>8:25 Mark Ruffalo</a:t>
            </a:r>
          </a:p>
          <a:p>
            <a:pPr lvl="1"/>
            <a:r>
              <a:rPr lang="en-US" sz="2200" dirty="0">
                <a:hlinkClick r:id="rId3"/>
              </a:rPr>
              <a:t>https://www.youtube.com/watch?v=Kp4OJXYpDr8</a:t>
            </a:r>
            <a:endParaRPr lang="en-US" sz="2200" dirty="0"/>
          </a:p>
          <a:p>
            <a:r>
              <a:rPr lang="en-US" sz="2400" dirty="0"/>
              <a:t>3:26  Sharon Stone</a:t>
            </a:r>
          </a:p>
          <a:p>
            <a:pPr lvl="1"/>
            <a:r>
              <a:rPr lang="en-US" sz="2200" dirty="0">
                <a:hlinkClick r:id="rId4"/>
              </a:rPr>
              <a:t>https://www.youtube.com/watch?v=9Q62kvUp8qI</a:t>
            </a:r>
            <a:r>
              <a:rPr lang="en-US" sz="2200" dirty="0"/>
              <a:t>  </a:t>
            </a:r>
          </a:p>
        </p:txBody>
      </p:sp>
    </p:spTree>
    <p:extLst>
      <p:ext uri="{BB962C8B-B14F-4D97-AF65-F5344CB8AC3E}">
        <p14:creationId xmlns:p14="http://schemas.microsoft.com/office/powerpoint/2010/main" val="76277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031D-B1F3-48F8-BF12-87E7818B3CFD}"/>
              </a:ext>
            </a:extLst>
          </p:cNvPr>
          <p:cNvSpPr>
            <a:spLocks noGrp="1"/>
          </p:cNvSpPr>
          <p:nvPr>
            <p:ph type="title"/>
          </p:nvPr>
        </p:nvSpPr>
        <p:spPr/>
        <p:txBody>
          <a:bodyPr/>
          <a:lstStyle/>
          <a:p>
            <a:r>
              <a:rPr lang="en-US" dirty="0"/>
              <a:t>Brain surgery</a:t>
            </a:r>
          </a:p>
        </p:txBody>
      </p:sp>
      <p:sp>
        <p:nvSpPr>
          <p:cNvPr id="3" name="Content Placeholder 2">
            <a:extLst>
              <a:ext uri="{FF2B5EF4-FFF2-40B4-BE49-F238E27FC236}">
                <a16:creationId xmlns:a16="http://schemas.microsoft.com/office/drawing/2014/main" id="{B7961AD2-31D0-4EF6-A80E-2CA884C1F519}"/>
              </a:ext>
            </a:extLst>
          </p:cNvPr>
          <p:cNvSpPr>
            <a:spLocks noGrp="1"/>
          </p:cNvSpPr>
          <p:nvPr>
            <p:ph idx="1"/>
          </p:nvPr>
        </p:nvSpPr>
        <p:spPr/>
        <p:txBody>
          <a:bodyPr>
            <a:normAutofit fontScale="92500"/>
          </a:bodyPr>
          <a:lstStyle/>
          <a:p>
            <a:r>
              <a:rPr lang="en-US" dirty="0"/>
              <a:t>9:36 Brain Aneurysm coiling surgery  </a:t>
            </a:r>
            <a:r>
              <a:rPr lang="en-US" dirty="0">
                <a:hlinkClick r:id="rId2"/>
              </a:rPr>
              <a:t>https://www.youtube.com/watch?v=WZZNtQmsj3A</a:t>
            </a:r>
            <a:endParaRPr lang="en-US" dirty="0"/>
          </a:p>
          <a:p>
            <a:r>
              <a:rPr lang="en-US" dirty="0"/>
              <a:t>1:14 fixing aneurysms  </a:t>
            </a:r>
            <a:r>
              <a:rPr lang="en-US" dirty="0">
                <a:hlinkClick r:id="rId3"/>
              </a:rPr>
              <a:t>https://www.youtube.com/watch?v=rRklkA70O1w</a:t>
            </a:r>
            <a:endParaRPr lang="en-US" dirty="0"/>
          </a:p>
          <a:p>
            <a:r>
              <a:rPr lang="en-US" dirty="0"/>
              <a:t>1:41  causes  </a:t>
            </a:r>
            <a:r>
              <a:rPr lang="en-US" dirty="0">
                <a:hlinkClick r:id="rId4"/>
              </a:rPr>
              <a:t>https://www.youtube.com/watch?v=bSHkJClIlWc</a:t>
            </a:r>
            <a:r>
              <a:rPr lang="en-US" dirty="0"/>
              <a:t> </a:t>
            </a:r>
          </a:p>
          <a:p>
            <a:r>
              <a:rPr lang="en-US" dirty="0"/>
              <a:t>Age restricted, sign in  </a:t>
            </a:r>
            <a:r>
              <a:rPr lang="en-US" dirty="0">
                <a:hlinkClick r:id="rId5"/>
              </a:rPr>
              <a:t>https://www.youtube.com/watch?v=Vx4ph33Ddmc</a:t>
            </a:r>
            <a:r>
              <a:rPr lang="en-US" dirty="0"/>
              <a:t>  </a:t>
            </a:r>
          </a:p>
          <a:p>
            <a:r>
              <a:rPr lang="en-US" dirty="0"/>
              <a:t>Brain tumor removal, awake brain surgery  2:46  </a:t>
            </a:r>
            <a:r>
              <a:rPr lang="en-US" dirty="0">
                <a:hlinkClick r:id="rId6"/>
              </a:rPr>
              <a:t>https://www.youtube.com/watch?v=a3kXCC3h1dw</a:t>
            </a:r>
            <a:endParaRPr lang="en-US" dirty="0"/>
          </a:p>
          <a:p>
            <a:r>
              <a:rPr lang="en-US" dirty="0"/>
              <a:t>Benign Meningioma  2 mins  Sheryl Crow  </a:t>
            </a:r>
            <a:r>
              <a:rPr lang="en-US" dirty="0">
                <a:hlinkClick r:id="rId7"/>
              </a:rPr>
              <a:t>https://www.youtube.com/watch?v=zIGyj79u-bQ</a:t>
            </a:r>
            <a:r>
              <a:rPr lang="en-US" dirty="0"/>
              <a:t>   </a:t>
            </a:r>
          </a:p>
          <a:p>
            <a:pPr marL="0" indent="0">
              <a:buNone/>
            </a:pPr>
            <a:endParaRPr lang="en-US" dirty="0"/>
          </a:p>
        </p:txBody>
      </p:sp>
    </p:spTree>
    <p:extLst>
      <p:ext uri="{BB962C8B-B14F-4D97-AF65-F5344CB8AC3E}">
        <p14:creationId xmlns:p14="http://schemas.microsoft.com/office/powerpoint/2010/main" val="408486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EA63-699D-4C9D-ADDB-EB01021E2D0E}"/>
              </a:ext>
            </a:extLst>
          </p:cNvPr>
          <p:cNvSpPr>
            <a:spLocks noGrp="1"/>
          </p:cNvSpPr>
          <p:nvPr>
            <p:ph type="title"/>
          </p:nvPr>
        </p:nvSpPr>
        <p:spPr>
          <a:xfrm>
            <a:off x="7148644" y="699516"/>
            <a:ext cx="3869034" cy="960709"/>
          </a:xfrm>
        </p:spPr>
        <p:txBody>
          <a:bodyPr anchor="b">
            <a:normAutofit/>
          </a:bodyPr>
          <a:lstStyle/>
          <a:p>
            <a:pPr>
              <a:lnSpc>
                <a:spcPct val="90000"/>
              </a:lnSpc>
            </a:pPr>
            <a:r>
              <a:rPr lang="en-US" dirty="0"/>
              <a:t>Substance Abuse</a:t>
            </a:r>
          </a:p>
        </p:txBody>
      </p:sp>
      <p:sp>
        <p:nvSpPr>
          <p:cNvPr id="3" name="Content Placeholder 2">
            <a:extLst>
              <a:ext uri="{FF2B5EF4-FFF2-40B4-BE49-F238E27FC236}">
                <a16:creationId xmlns:a16="http://schemas.microsoft.com/office/drawing/2014/main" id="{C0900893-C54D-4341-A83B-DD4BE768A175}"/>
              </a:ext>
            </a:extLst>
          </p:cNvPr>
          <p:cNvSpPr>
            <a:spLocks noGrp="1"/>
          </p:cNvSpPr>
          <p:nvPr>
            <p:ph idx="1"/>
          </p:nvPr>
        </p:nvSpPr>
        <p:spPr>
          <a:xfrm>
            <a:off x="6739128" y="2664886"/>
            <a:ext cx="4818888" cy="3550789"/>
          </a:xfrm>
        </p:spPr>
        <p:txBody>
          <a:bodyPr anchor="t">
            <a:normAutofit/>
          </a:bodyPr>
          <a:lstStyle/>
          <a:p>
            <a:r>
              <a:rPr lang="en-US" b="1" dirty="0"/>
              <a:t>Significant cognitive changes can occur due to repetitive drug and alcohol abuse including temporary delirium and permanent, mild neurocognitive impairment </a:t>
            </a:r>
          </a:p>
        </p:txBody>
      </p:sp>
      <p:pic>
        <p:nvPicPr>
          <p:cNvPr id="14" name="Graphic 13" descr="Brain in head">
            <a:extLst>
              <a:ext uri="{FF2B5EF4-FFF2-40B4-BE49-F238E27FC236}">
                <a16:creationId xmlns:a16="http://schemas.microsoft.com/office/drawing/2014/main" id="{654B4B47-12EF-42A4-91A6-5798A42F94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936" y="699516"/>
            <a:ext cx="5458968" cy="5458968"/>
          </a:xfrm>
          <a:prstGeom prst="rect">
            <a:avLst/>
          </a:prstGeom>
        </p:spPr>
      </p:pic>
    </p:spTree>
    <p:extLst>
      <p:ext uri="{BB962C8B-B14F-4D97-AF65-F5344CB8AC3E}">
        <p14:creationId xmlns:p14="http://schemas.microsoft.com/office/powerpoint/2010/main" val="325336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7E85-E4F1-4EE6-946E-03609395A978}"/>
              </a:ext>
            </a:extLst>
          </p:cNvPr>
          <p:cNvSpPr>
            <a:spLocks noGrp="1"/>
          </p:cNvSpPr>
          <p:nvPr>
            <p:ph type="title"/>
          </p:nvPr>
        </p:nvSpPr>
        <p:spPr/>
        <p:txBody>
          <a:bodyPr/>
          <a:lstStyle/>
          <a:p>
            <a:r>
              <a:rPr lang="en-US" dirty="0"/>
              <a:t>Dementia with Lewy Bodies</a:t>
            </a:r>
          </a:p>
        </p:txBody>
      </p:sp>
      <p:sp>
        <p:nvSpPr>
          <p:cNvPr id="3" name="Content Placeholder 2">
            <a:extLst>
              <a:ext uri="{FF2B5EF4-FFF2-40B4-BE49-F238E27FC236}">
                <a16:creationId xmlns:a16="http://schemas.microsoft.com/office/drawing/2014/main" id="{37340F66-596A-4365-9966-92D21E8FD721}"/>
              </a:ext>
            </a:extLst>
          </p:cNvPr>
          <p:cNvSpPr>
            <a:spLocks noGrp="1"/>
          </p:cNvSpPr>
          <p:nvPr>
            <p:ph idx="1"/>
          </p:nvPr>
        </p:nvSpPr>
        <p:spPr/>
        <p:txBody>
          <a:bodyPr>
            <a:normAutofit fontScale="85000" lnSpcReduction="10000"/>
          </a:bodyPr>
          <a:lstStyle/>
          <a:p>
            <a:r>
              <a:rPr lang="en-US" dirty="0"/>
              <a:t>Features significant fluctuation in attention and alertness, recurrent visual hallucinations, impaired mobility, and sleep disturbance</a:t>
            </a:r>
          </a:p>
          <a:p>
            <a:r>
              <a:rPr lang="en-US" dirty="0"/>
              <a:t>Develops more rapidly than Alzheimer’s disease, but prognosis is the same (survival periods are both 8 years)</a:t>
            </a:r>
          </a:p>
          <a:p>
            <a:r>
              <a:rPr lang="en-US" dirty="0"/>
              <a:t>Lewy bodies are irregular brain cells that result from a buildup of abnormal proteins in the nuclei of neurons which then deplete the cortex of acetylcholine which causes the cognitive symptoms </a:t>
            </a:r>
          </a:p>
          <a:p>
            <a:r>
              <a:rPr lang="en-US" dirty="0"/>
              <a:t>Motor symptoms are caused by the depletion of dopamine by Lewy body brain cells in the brain stem </a:t>
            </a:r>
          </a:p>
          <a:p>
            <a:r>
              <a:rPr lang="en-US" dirty="0"/>
              <a:t>4 mins  </a:t>
            </a:r>
            <a:r>
              <a:rPr lang="en-US" dirty="0">
                <a:hlinkClick r:id="rId2"/>
              </a:rPr>
              <a:t>https://www.youtube.com/watch?v=lRh7yTlqNTs</a:t>
            </a:r>
            <a:r>
              <a:rPr lang="en-US" dirty="0"/>
              <a:t> </a:t>
            </a:r>
          </a:p>
        </p:txBody>
      </p:sp>
    </p:spTree>
    <p:extLst>
      <p:ext uri="{BB962C8B-B14F-4D97-AF65-F5344CB8AC3E}">
        <p14:creationId xmlns:p14="http://schemas.microsoft.com/office/powerpoint/2010/main" val="3644286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2C89-8B02-47B8-8959-067B5ECB4903}"/>
              </a:ext>
            </a:extLst>
          </p:cNvPr>
          <p:cNvSpPr>
            <a:spLocks noGrp="1"/>
          </p:cNvSpPr>
          <p:nvPr>
            <p:ph type="title"/>
          </p:nvPr>
        </p:nvSpPr>
        <p:spPr/>
        <p:txBody>
          <a:bodyPr/>
          <a:lstStyle/>
          <a:p>
            <a:r>
              <a:rPr lang="en-US" dirty="0"/>
              <a:t>Robin Williams’ brain disease</a:t>
            </a:r>
          </a:p>
        </p:txBody>
      </p:sp>
      <p:sp>
        <p:nvSpPr>
          <p:cNvPr id="3" name="Content Placeholder 2">
            <a:extLst>
              <a:ext uri="{FF2B5EF4-FFF2-40B4-BE49-F238E27FC236}">
                <a16:creationId xmlns:a16="http://schemas.microsoft.com/office/drawing/2014/main" id="{0D2C718C-0F48-4EF3-91D9-809DF5423174}"/>
              </a:ext>
            </a:extLst>
          </p:cNvPr>
          <p:cNvSpPr>
            <a:spLocks noGrp="1"/>
          </p:cNvSpPr>
          <p:nvPr>
            <p:ph idx="1"/>
          </p:nvPr>
        </p:nvSpPr>
        <p:spPr/>
        <p:txBody>
          <a:bodyPr/>
          <a:lstStyle/>
          <a:p>
            <a:r>
              <a:rPr lang="en-US" dirty="0"/>
              <a:t>16:36 </a:t>
            </a:r>
          </a:p>
          <a:p>
            <a:r>
              <a:rPr lang="en-US" dirty="0"/>
              <a:t> </a:t>
            </a:r>
            <a:r>
              <a:rPr lang="en-US" dirty="0">
                <a:hlinkClick r:id="rId2"/>
              </a:rPr>
              <a:t>https://www.youtube.com/watch?v=lBsEiZX5w8U</a:t>
            </a:r>
            <a:r>
              <a:rPr lang="en-US" dirty="0"/>
              <a:t> </a:t>
            </a:r>
          </a:p>
          <a:p>
            <a:endParaRPr lang="en-US" dirty="0"/>
          </a:p>
          <a:p>
            <a:endParaRPr lang="en-US" dirty="0"/>
          </a:p>
          <a:p>
            <a:r>
              <a:rPr lang="en-US" dirty="0"/>
              <a:t>9:44 We See It Too Late  </a:t>
            </a:r>
          </a:p>
          <a:p>
            <a:r>
              <a:rPr lang="en-US">
                <a:hlinkClick r:id="rId3"/>
              </a:rPr>
              <a:t>https://www.youtube.com/watch?v=FnrVk2InT3Y</a:t>
            </a:r>
            <a:r>
              <a:rPr lang="en-US"/>
              <a:t>  </a:t>
            </a:r>
            <a:endParaRPr lang="en-US" dirty="0"/>
          </a:p>
        </p:txBody>
      </p:sp>
      <p:pic>
        <p:nvPicPr>
          <p:cNvPr id="5" name="Picture 4" descr="A person with his hand on his head&#10;&#10;Description automatically generated with medium confidence">
            <a:extLst>
              <a:ext uri="{FF2B5EF4-FFF2-40B4-BE49-F238E27FC236}">
                <a16:creationId xmlns:a16="http://schemas.microsoft.com/office/drawing/2014/main" id="{7C75FE4D-A21A-4E80-B36B-8A23DAA6DED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90880" y="2272805"/>
            <a:ext cx="3737154" cy="2802866"/>
          </a:xfrm>
          <a:prstGeom prst="rect">
            <a:avLst/>
          </a:prstGeom>
        </p:spPr>
      </p:pic>
      <p:sp>
        <p:nvSpPr>
          <p:cNvPr id="6" name="TextBox 5">
            <a:extLst>
              <a:ext uri="{FF2B5EF4-FFF2-40B4-BE49-F238E27FC236}">
                <a16:creationId xmlns:a16="http://schemas.microsoft.com/office/drawing/2014/main" id="{AEEBD98E-3BDA-4DFE-9394-6050526F1B40}"/>
              </a:ext>
            </a:extLst>
          </p:cNvPr>
          <p:cNvSpPr txBox="1"/>
          <p:nvPr/>
        </p:nvSpPr>
        <p:spPr>
          <a:xfrm>
            <a:off x="6096000" y="6471977"/>
            <a:ext cx="5382126" cy="230832"/>
          </a:xfrm>
          <a:prstGeom prst="rect">
            <a:avLst/>
          </a:prstGeom>
          <a:noFill/>
        </p:spPr>
        <p:txBody>
          <a:bodyPr wrap="square" rtlCol="0">
            <a:spAutoFit/>
          </a:bodyPr>
          <a:lstStyle/>
          <a:p>
            <a:r>
              <a:rPr lang="en-US" sz="900">
                <a:hlinkClick r:id="rId5" tooltip="https://www.abruzzo24ore.tv/news/Robin-Williams-E-Battaglia-Legale-Per-L-Eredita-Tra-Moglie-E-Figli-RobinWilliams/151556.htm"/>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1704520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0005-0287-4347-863C-7770800DBD98}"/>
              </a:ext>
            </a:extLst>
          </p:cNvPr>
          <p:cNvSpPr>
            <a:spLocks noGrp="1"/>
          </p:cNvSpPr>
          <p:nvPr>
            <p:ph type="title"/>
          </p:nvPr>
        </p:nvSpPr>
        <p:spPr/>
        <p:txBody>
          <a:bodyPr>
            <a:normAutofit fontScale="90000"/>
          </a:bodyPr>
          <a:lstStyle/>
          <a:p>
            <a:r>
              <a:rPr lang="en-US" sz="3900" dirty="0"/>
              <a:t>Frontotemporal NCD 2:49 mins </a:t>
            </a:r>
            <a:br>
              <a:rPr lang="en-US" sz="3900" dirty="0"/>
            </a:br>
            <a:br>
              <a:rPr lang="en-US" sz="4000" dirty="0"/>
            </a:br>
            <a:br>
              <a:rPr lang="en-US" sz="3900" dirty="0"/>
            </a:br>
            <a:r>
              <a:rPr lang="en-US" sz="2700" dirty="0">
                <a:hlinkClick r:id="rId2"/>
              </a:rPr>
              <a:t>https://www.youtube.com/watch?v=dMlZHh7_0Qg</a:t>
            </a:r>
            <a:r>
              <a:rPr lang="en-US" sz="2700" dirty="0"/>
              <a:t> </a:t>
            </a:r>
            <a:endParaRPr lang="en-US" sz="3900" dirty="0"/>
          </a:p>
        </p:txBody>
      </p:sp>
      <p:graphicFrame>
        <p:nvGraphicFramePr>
          <p:cNvPr id="5" name="Content Placeholder 2" descr="Frontotemporal Lobar Degeneration">
            <a:extLst>
              <a:ext uri="{FF2B5EF4-FFF2-40B4-BE49-F238E27FC236}">
                <a16:creationId xmlns:a16="http://schemas.microsoft.com/office/drawing/2014/main" id="{0EA029AD-6D84-49B7-9D40-2A27666223A1}"/>
              </a:ext>
            </a:extLst>
          </p:cNvPr>
          <p:cNvGraphicFramePr>
            <a:graphicFrameLocks noGrp="1"/>
          </p:cNvGraphicFramePr>
          <p:nvPr>
            <p:ph idx="1"/>
            <p:extLst>
              <p:ext uri="{D42A27DB-BD31-4B8C-83A1-F6EECF244321}">
                <p14:modId xmlns:p14="http://schemas.microsoft.com/office/powerpoint/2010/main" val="1012100896"/>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41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296B-5CC9-4D2A-A40B-C2BE41311C31}"/>
              </a:ext>
            </a:extLst>
          </p:cNvPr>
          <p:cNvSpPr>
            <a:spLocks noGrp="1"/>
          </p:cNvSpPr>
          <p:nvPr>
            <p:ph type="title"/>
          </p:nvPr>
        </p:nvSpPr>
        <p:spPr>
          <a:xfrm>
            <a:off x="1452075" y="798909"/>
            <a:ext cx="9603275" cy="1049235"/>
          </a:xfrm>
        </p:spPr>
        <p:txBody>
          <a:bodyPr>
            <a:noAutofit/>
          </a:bodyPr>
          <a:lstStyle/>
          <a:p>
            <a:r>
              <a:rPr lang="en-US" sz="5400" dirty="0">
                <a:solidFill>
                  <a:srgbClr val="56A8E7"/>
                </a:solidFill>
              </a:rPr>
              <a:t>Parkinson’s Disease</a:t>
            </a:r>
          </a:p>
        </p:txBody>
      </p:sp>
      <p:graphicFrame>
        <p:nvGraphicFramePr>
          <p:cNvPr id="5" name="Content Placeholder 2" descr="Parkinson's Disease">
            <a:extLst>
              <a:ext uri="{FF2B5EF4-FFF2-40B4-BE49-F238E27FC236}">
                <a16:creationId xmlns:a16="http://schemas.microsoft.com/office/drawing/2014/main" id="{626FB8B2-5B5F-4215-BDA6-81FBBFD52AF8}"/>
              </a:ext>
            </a:extLst>
          </p:cNvPr>
          <p:cNvGraphicFramePr>
            <a:graphicFrameLocks noGrp="1"/>
          </p:cNvGraphicFramePr>
          <p:nvPr>
            <p:ph idx="1"/>
            <p:extLst>
              <p:ext uri="{D42A27DB-BD31-4B8C-83A1-F6EECF244321}">
                <p14:modId xmlns:p14="http://schemas.microsoft.com/office/powerpoint/2010/main" val="2293124415"/>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7650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E47B49F-00CE-4E4B-83E8-4EE1A8C4E1ED}"/>
              </a:ext>
            </a:extLst>
          </p:cNvPr>
          <p:cNvSpPr>
            <a:spLocks noGrp="1"/>
          </p:cNvSpPr>
          <p:nvPr>
            <p:ph type="title"/>
          </p:nvPr>
        </p:nvSpPr>
        <p:spPr>
          <a:xfrm>
            <a:off x="1451579" y="2303047"/>
            <a:ext cx="3272093" cy="2674198"/>
          </a:xfrm>
        </p:spPr>
        <p:txBody>
          <a:bodyPr anchor="t">
            <a:normAutofit/>
          </a:bodyPr>
          <a:lstStyle/>
          <a:p>
            <a:r>
              <a:rPr lang="en-US" sz="2500"/>
              <a:t>Real Stories</a:t>
            </a:r>
            <a:br>
              <a:rPr lang="en-US" sz="2500"/>
            </a:br>
            <a:br>
              <a:rPr lang="en-US" sz="2500"/>
            </a:br>
            <a:r>
              <a:rPr lang="en-US" sz="2500"/>
              <a:t>3:23  Ali’s struggle  </a:t>
            </a:r>
            <a:br>
              <a:rPr lang="en-US" sz="2500"/>
            </a:br>
            <a:r>
              <a:rPr lang="en-US" sz="2500">
                <a:hlinkClick r:id="rId2"/>
              </a:rPr>
              <a:t>https://www.youtube.com/watch?v=_btZffZyvGI</a:t>
            </a:r>
            <a:r>
              <a:rPr lang="en-US" sz="2500"/>
              <a:t>  </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8F7B1A8-312A-68FA-B82B-50276E9BF0F0}"/>
              </a:ext>
            </a:extLst>
          </p:cNvPr>
          <p:cNvGraphicFramePr>
            <a:graphicFrameLocks noGrp="1"/>
          </p:cNvGraphicFramePr>
          <p:nvPr>
            <p:ph idx="1"/>
            <p:extLst>
              <p:ext uri="{D42A27DB-BD31-4B8C-83A1-F6EECF244321}">
                <p14:modId xmlns:p14="http://schemas.microsoft.com/office/powerpoint/2010/main" val="155702896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7740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F17C-1838-4969-8E62-3E20E82BF45B}"/>
              </a:ext>
            </a:extLst>
          </p:cNvPr>
          <p:cNvSpPr>
            <a:spLocks noGrp="1"/>
          </p:cNvSpPr>
          <p:nvPr>
            <p:ph type="title"/>
          </p:nvPr>
        </p:nvSpPr>
        <p:spPr/>
        <p:txBody>
          <a:bodyPr>
            <a:normAutofit/>
          </a:bodyPr>
          <a:lstStyle/>
          <a:p>
            <a:r>
              <a:rPr lang="en-US"/>
              <a:t>Huntington’s Disease</a:t>
            </a:r>
          </a:p>
        </p:txBody>
      </p:sp>
      <p:graphicFrame>
        <p:nvGraphicFramePr>
          <p:cNvPr id="15" name="Content Placeholder 2" descr="Huntington's Disease">
            <a:extLst>
              <a:ext uri="{FF2B5EF4-FFF2-40B4-BE49-F238E27FC236}">
                <a16:creationId xmlns:a16="http://schemas.microsoft.com/office/drawing/2014/main" id="{7064C62C-4A9B-49D4-8478-189842910F8E}"/>
              </a:ext>
            </a:extLst>
          </p:cNvPr>
          <p:cNvGraphicFramePr>
            <a:graphicFrameLocks noGrp="1"/>
          </p:cNvGraphicFramePr>
          <p:nvPr>
            <p:ph idx="1"/>
            <p:extLst>
              <p:ext uri="{D42A27DB-BD31-4B8C-83A1-F6EECF244321}">
                <p14:modId xmlns:p14="http://schemas.microsoft.com/office/powerpoint/2010/main" val="3753715813"/>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37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373B8-2CAC-3E19-A52D-8B7B6F735F70}"/>
              </a:ext>
            </a:extLst>
          </p:cNvPr>
          <p:cNvSpPr>
            <a:spLocks noGrp="1"/>
          </p:cNvSpPr>
          <p:nvPr>
            <p:ph type="title"/>
          </p:nvPr>
        </p:nvSpPr>
        <p:spPr/>
        <p:txBody>
          <a:bodyPr/>
          <a:lstStyle/>
          <a:p>
            <a:r>
              <a:rPr lang="en-US" b="1" dirty="0">
                <a:effectLst/>
              </a:rPr>
              <a:t>14.1. Clinical Presentation</a:t>
            </a:r>
            <a:endParaRPr lang="en-US" dirty="0"/>
          </a:p>
        </p:txBody>
      </p:sp>
      <p:sp>
        <p:nvSpPr>
          <p:cNvPr id="5" name="Text Placeholder 4">
            <a:extLst>
              <a:ext uri="{FF2B5EF4-FFF2-40B4-BE49-F238E27FC236}">
                <a16:creationId xmlns:a16="http://schemas.microsoft.com/office/drawing/2014/main" id="{E8168E7F-EB4A-D1EE-2FBB-DBC44A8FF3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4519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0DCDB35-F5D1-49B5-B05E-F1BC7100BEAD}"/>
              </a:ext>
            </a:extLst>
          </p:cNvPr>
          <p:cNvSpPr>
            <a:spLocks noGrp="1"/>
          </p:cNvSpPr>
          <p:nvPr>
            <p:ph type="title"/>
          </p:nvPr>
        </p:nvSpPr>
        <p:spPr>
          <a:xfrm>
            <a:off x="1451579" y="2303047"/>
            <a:ext cx="3272093" cy="2674198"/>
          </a:xfrm>
        </p:spPr>
        <p:txBody>
          <a:bodyPr anchor="t">
            <a:normAutofit/>
          </a:bodyPr>
          <a:lstStyle/>
          <a:p>
            <a:r>
              <a:rPr lang="en-US"/>
              <a:t>Huntington’s</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7C97A56-D195-1F9B-65AF-DB4A70470EEA}"/>
              </a:ext>
            </a:extLst>
          </p:cNvPr>
          <p:cNvGraphicFramePr>
            <a:graphicFrameLocks noGrp="1"/>
          </p:cNvGraphicFramePr>
          <p:nvPr>
            <p:ph idx="1"/>
            <p:extLst>
              <p:ext uri="{D42A27DB-BD31-4B8C-83A1-F6EECF244321}">
                <p14:modId xmlns:p14="http://schemas.microsoft.com/office/powerpoint/2010/main" val="358294725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765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8DA9-5753-4351-8F52-5BABE5DD6D73}"/>
              </a:ext>
            </a:extLst>
          </p:cNvPr>
          <p:cNvSpPr>
            <a:spLocks noGrp="1"/>
          </p:cNvSpPr>
          <p:nvPr>
            <p:ph type="title"/>
          </p:nvPr>
        </p:nvSpPr>
        <p:spPr>
          <a:xfrm>
            <a:off x="635000" y="640823"/>
            <a:ext cx="3418659" cy="5583148"/>
          </a:xfrm>
        </p:spPr>
        <p:txBody>
          <a:bodyPr anchor="ctr">
            <a:normAutofit/>
          </a:bodyPr>
          <a:lstStyle/>
          <a:p>
            <a:r>
              <a:rPr lang="en-US" sz="3300" dirty="0"/>
              <a:t>HIV Infection</a:t>
            </a:r>
          </a:p>
        </p:txBody>
      </p:sp>
      <p:graphicFrame>
        <p:nvGraphicFramePr>
          <p:cNvPr id="5" name="Content Placeholder 2" descr="Neurocognitive Disorder due to HIV infection">
            <a:extLst>
              <a:ext uri="{FF2B5EF4-FFF2-40B4-BE49-F238E27FC236}">
                <a16:creationId xmlns:a16="http://schemas.microsoft.com/office/drawing/2014/main" id="{5AE4552C-7D0A-45B5-A706-D41EAE0CFBC7}"/>
              </a:ext>
            </a:extLst>
          </p:cNvPr>
          <p:cNvGraphicFramePr>
            <a:graphicFrameLocks noGrp="1"/>
          </p:cNvGraphicFramePr>
          <p:nvPr>
            <p:ph idx="1"/>
            <p:extLst>
              <p:ext uri="{D42A27DB-BD31-4B8C-83A1-F6EECF244321}">
                <p14:modId xmlns:p14="http://schemas.microsoft.com/office/powerpoint/2010/main" val="152918242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464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9954-24C1-496D-96C6-46C6686910A1}"/>
              </a:ext>
            </a:extLst>
          </p:cNvPr>
          <p:cNvSpPr>
            <a:spLocks noGrp="1"/>
          </p:cNvSpPr>
          <p:nvPr>
            <p:ph type="title"/>
          </p:nvPr>
        </p:nvSpPr>
        <p:spPr/>
        <p:txBody>
          <a:bodyPr/>
          <a:lstStyle/>
          <a:p>
            <a:r>
              <a:rPr lang="en-US" dirty="0"/>
              <a:t>Review questions 14.3</a:t>
            </a:r>
          </a:p>
        </p:txBody>
      </p:sp>
      <p:sp>
        <p:nvSpPr>
          <p:cNvPr id="3" name="Content Placeholder 2">
            <a:extLst>
              <a:ext uri="{FF2B5EF4-FFF2-40B4-BE49-F238E27FC236}">
                <a16:creationId xmlns:a16="http://schemas.microsoft.com/office/drawing/2014/main" id="{9BCAC706-DF2B-8C8B-47E1-1B16F4EAF36B}"/>
              </a:ext>
            </a:extLst>
          </p:cNvPr>
          <p:cNvSpPr>
            <a:spLocks noGrp="1"/>
          </p:cNvSpPr>
          <p:nvPr>
            <p:ph idx="1"/>
          </p:nvPr>
        </p:nvSpPr>
        <p:spPr/>
        <p:txBody>
          <a:bodyPr>
            <a:normAutofit fontScale="92500" lnSpcReduction="10000"/>
          </a:bodyPr>
          <a:lstStyle/>
          <a:p>
            <a:pPr algn="l"/>
            <a:endParaRPr lang="en-US" b="0" i="0" u="none" strike="noStrike" baseline="0" dirty="0">
              <a:solidFill>
                <a:srgbClr val="000000"/>
              </a:solidFill>
              <a:latin typeface="Times New Roman" panose="02020603050405020304" pitchFamily="18" charset="0"/>
            </a:endParaRPr>
          </a:p>
          <a:p>
            <a:r>
              <a:rPr lang="en-US" b="0" i="0" u="none" strike="noStrike" baseline="0" dirty="0">
                <a:solidFill>
                  <a:srgbClr val="000000"/>
                </a:solidFill>
                <a:latin typeface="Times New Roman" panose="02020603050405020304" pitchFamily="18" charset="0"/>
              </a:rPr>
              <a:t>1. Define degenerative. What disorders discussed in this module are considered degenerative? </a:t>
            </a:r>
          </a:p>
          <a:p>
            <a:r>
              <a:rPr lang="en-US" b="0" i="0" u="none" strike="noStrike" baseline="0" dirty="0">
                <a:solidFill>
                  <a:srgbClr val="000000"/>
                </a:solidFill>
                <a:latin typeface="Times New Roman" panose="02020603050405020304" pitchFamily="18" charset="0"/>
              </a:rPr>
              <a:t>2. Identify the biological causes of Alzheimer’s disease. </a:t>
            </a:r>
          </a:p>
          <a:p>
            <a:r>
              <a:rPr lang="en-US" b="0" i="0" u="none" strike="noStrike" baseline="0" dirty="0">
                <a:solidFill>
                  <a:srgbClr val="000000"/>
                </a:solidFill>
                <a:latin typeface="Times New Roman" panose="02020603050405020304" pitchFamily="18" charset="0"/>
              </a:rPr>
              <a:t>3. What is a TBI? </a:t>
            </a:r>
          </a:p>
          <a:p>
            <a:r>
              <a:rPr lang="en-US" b="0" i="0" u="none" strike="noStrike" baseline="0" dirty="0">
                <a:solidFill>
                  <a:srgbClr val="000000"/>
                </a:solidFill>
                <a:latin typeface="Times New Roman" panose="02020603050405020304" pitchFamily="18" charset="0"/>
              </a:rPr>
              <a:t>4. How do vascular disorders occur? </a:t>
            </a:r>
          </a:p>
          <a:p>
            <a:r>
              <a:rPr lang="en-US" b="0" i="0" u="none" strike="noStrike" baseline="0" dirty="0">
                <a:solidFill>
                  <a:srgbClr val="000000"/>
                </a:solidFill>
                <a:latin typeface="Times New Roman" panose="02020603050405020304" pitchFamily="18" charset="0"/>
              </a:rPr>
              <a:t>5. What are Lewy bodies? How does dementia with Lewy bodies differ from Alzheimer’s disease? </a:t>
            </a:r>
          </a:p>
          <a:p>
            <a:r>
              <a:rPr lang="en-US" b="0" i="0" u="none" strike="noStrike" baseline="0" dirty="0">
                <a:solidFill>
                  <a:srgbClr val="000000"/>
                </a:solidFill>
                <a:latin typeface="Times New Roman" panose="02020603050405020304" pitchFamily="18" charset="0"/>
              </a:rPr>
              <a:t>6. What are the main symptoms of Parkinson’s disease? Huntington’s disease? </a:t>
            </a:r>
          </a:p>
          <a:p>
            <a:pPr marL="0" indent="0">
              <a:buNone/>
            </a:pPr>
            <a:endParaRPr lang="en-US" sz="2400" dirty="0"/>
          </a:p>
        </p:txBody>
      </p:sp>
    </p:spTree>
    <p:extLst>
      <p:ext uri="{BB962C8B-B14F-4D97-AF65-F5344CB8AC3E}">
        <p14:creationId xmlns:p14="http://schemas.microsoft.com/office/powerpoint/2010/main" val="308689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323412-C8BD-242C-F23F-CB03454126B0}"/>
              </a:ext>
            </a:extLst>
          </p:cNvPr>
          <p:cNvPicPr>
            <a:picLocks noChangeAspect="1"/>
          </p:cNvPicPr>
          <p:nvPr/>
        </p:nvPicPr>
        <p:blipFill rotWithShape="1">
          <a:blip r:embed="rId3">
            <a:duotone>
              <a:schemeClr val="bg2">
                <a:shade val="45000"/>
                <a:satMod val="135000"/>
              </a:schemeClr>
              <a:prstClr val="white"/>
            </a:duotone>
            <a:alphaModFix amt="50000"/>
          </a:blip>
          <a:srcRect l="1496" r="9618"/>
          <a:stretch/>
        </p:blipFill>
        <p:spPr>
          <a:xfrm>
            <a:off x="305" y="10"/>
            <a:ext cx="12191695" cy="6857990"/>
          </a:xfrm>
          <a:prstGeom prst="rect">
            <a:avLst/>
          </a:prstGeom>
        </p:spPr>
      </p:pic>
      <p:sp>
        <p:nvSpPr>
          <p:cNvPr id="4" name="Title 3">
            <a:extLst>
              <a:ext uri="{FF2B5EF4-FFF2-40B4-BE49-F238E27FC236}">
                <a16:creationId xmlns:a16="http://schemas.microsoft.com/office/drawing/2014/main" id="{371C90AF-959E-4EBE-A8FE-93C43503721F}"/>
              </a:ext>
            </a:extLst>
          </p:cNvPr>
          <p:cNvSpPr>
            <a:spLocks noGrp="1"/>
          </p:cNvSpPr>
          <p:nvPr>
            <p:ph type="title"/>
          </p:nvPr>
        </p:nvSpPr>
        <p:spPr/>
        <p:txBody>
          <a:bodyPr vert="horz" lIns="91440" tIns="45720" rIns="91440" bIns="0" rtlCol="0" anchor="b">
            <a:normAutofit/>
          </a:bodyPr>
          <a:lstStyle/>
          <a:p>
            <a:r>
              <a:rPr lang="en-US" sz="6000" spc="200" dirty="0"/>
              <a:t>14.4 Treatment</a:t>
            </a:r>
          </a:p>
        </p:txBody>
      </p:sp>
      <p:sp>
        <p:nvSpPr>
          <p:cNvPr id="2" name="Text Placeholder 1">
            <a:extLst>
              <a:ext uri="{FF2B5EF4-FFF2-40B4-BE49-F238E27FC236}">
                <a16:creationId xmlns:a16="http://schemas.microsoft.com/office/drawing/2014/main" id="{4D21888F-B8F0-5F96-FCED-BB4339ABC9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4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puter Generated Lights">
            <a:extLst>
              <a:ext uri="{FF2B5EF4-FFF2-40B4-BE49-F238E27FC236}">
                <a16:creationId xmlns:a16="http://schemas.microsoft.com/office/drawing/2014/main" id="{06FFD5EC-9534-B5F6-D491-A06D40E67D4F}"/>
              </a:ext>
            </a:extLst>
          </p:cNvPr>
          <p:cNvPicPr>
            <a:picLocks noChangeAspect="1"/>
          </p:cNvPicPr>
          <p:nvPr/>
        </p:nvPicPr>
        <p:blipFill rotWithShape="1">
          <a:blip r:embed="rId3">
            <a:alphaModFix amt="50000"/>
            <a:grayscl/>
          </a:blip>
          <a:srcRect t="7658" r="-1" b="16326"/>
          <a:stretch/>
        </p:blipFill>
        <p:spPr>
          <a:xfrm>
            <a:off x="305" y="10"/>
            <a:ext cx="12191695" cy="6857990"/>
          </a:xfrm>
          <a:prstGeom prst="rect">
            <a:avLst/>
          </a:prstGeom>
        </p:spPr>
      </p:pic>
      <p:sp>
        <p:nvSpPr>
          <p:cNvPr id="2" name="Title 1">
            <a:extLst>
              <a:ext uri="{FF2B5EF4-FFF2-40B4-BE49-F238E27FC236}">
                <a16:creationId xmlns:a16="http://schemas.microsoft.com/office/drawing/2014/main" id="{09C7FD80-5930-4829-8317-733212873DB0}"/>
              </a:ext>
            </a:extLst>
          </p:cNvPr>
          <p:cNvSpPr>
            <a:spLocks noGrp="1"/>
          </p:cNvSpPr>
          <p:nvPr>
            <p:ph type="title"/>
          </p:nvPr>
        </p:nvSpPr>
        <p:spPr>
          <a:xfrm>
            <a:off x="4976636" y="992221"/>
            <a:ext cx="6247308" cy="4873558"/>
          </a:xfrm>
        </p:spPr>
        <p:txBody>
          <a:bodyPr vert="horz" lIns="91440" tIns="45720" rIns="91440" bIns="0" rtlCol="0" anchor="ctr">
            <a:normAutofit/>
          </a:bodyPr>
          <a:lstStyle/>
          <a:p>
            <a:br>
              <a:rPr lang="en-US" sz="1600"/>
            </a:br>
            <a:br>
              <a:rPr lang="en-US" sz="1600"/>
            </a:br>
            <a:br>
              <a:rPr lang="en-US" sz="1600"/>
            </a:br>
            <a:br>
              <a:rPr lang="en-US" sz="1600"/>
            </a:br>
            <a:r>
              <a:rPr lang="en-US" sz="1600"/>
              <a:t>Mapping the brain</a:t>
            </a:r>
            <a:br>
              <a:rPr lang="en-US" sz="1600"/>
            </a:br>
            <a:r>
              <a:rPr lang="en-US" sz="1600"/>
              <a:t>15:05  </a:t>
            </a:r>
            <a:r>
              <a:rPr lang="en-US" sz="1600">
                <a:hlinkClick r:id="rId4"/>
              </a:rPr>
              <a:t>https://www.ted.com/talks/allan_jones_a_map_of_the_brain</a:t>
            </a:r>
            <a:br>
              <a:rPr lang="en-US" sz="1600"/>
            </a:br>
            <a:br>
              <a:rPr lang="en-US" sz="1600"/>
            </a:br>
            <a:r>
              <a:rPr lang="en-US" sz="1600"/>
              <a:t>Brain Hacks:  54:22  </a:t>
            </a:r>
            <a:r>
              <a:rPr lang="en-US" sz="1600">
                <a:hlinkClick r:id="rId5"/>
              </a:rPr>
              <a:t>https://www.youtube.com/watch?v=1zrg2Vanfco</a:t>
            </a:r>
            <a:r>
              <a:rPr lang="en-US" sz="1600"/>
              <a:t> </a:t>
            </a:r>
            <a:br>
              <a:rPr lang="en-US" sz="1600"/>
            </a:br>
            <a:br>
              <a:rPr lang="en-US" sz="1600"/>
            </a:br>
            <a:r>
              <a:rPr lang="en-US" sz="1600"/>
              <a:t>Havening overview  5:56  </a:t>
            </a:r>
            <a:r>
              <a:rPr lang="en-US" sz="1600">
                <a:hlinkClick r:id="rId6"/>
              </a:rPr>
              <a:t>https://www.youtube.com/watch?v=Q2WrbUSCVxg</a:t>
            </a:r>
            <a:r>
              <a:rPr lang="en-US" sz="1600"/>
              <a:t>  </a:t>
            </a:r>
            <a:br>
              <a:rPr lang="en-US" sz="1600"/>
            </a:br>
            <a:br>
              <a:rPr lang="en-US" sz="1600"/>
            </a:br>
            <a:r>
              <a:rPr lang="en-US" sz="1600"/>
              <a:t>Attitude:  Happy life  12:44  </a:t>
            </a:r>
            <a:r>
              <a:rPr lang="en-US" sz="1600">
                <a:hlinkClick r:id="rId7"/>
              </a:rPr>
              <a:t>https://www.youtube.com/watch?v=36m1o-tM05g</a:t>
            </a:r>
            <a:r>
              <a:rPr lang="en-US" sz="1600"/>
              <a:t> </a:t>
            </a:r>
            <a:br>
              <a:rPr lang="en-US" sz="1600"/>
            </a:br>
            <a:br>
              <a:rPr lang="en-US" sz="1600"/>
            </a:br>
            <a:br>
              <a:rPr lang="en-US" sz="1600"/>
            </a:br>
            <a:endParaRPr lang="en-US" sz="1600"/>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2719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B28B-3083-4BD1-899D-EF8E1C341061}"/>
              </a:ext>
            </a:extLst>
          </p:cNvPr>
          <p:cNvSpPr>
            <a:spLocks noGrp="1"/>
          </p:cNvSpPr>
          <p:nvPr>
            <p:ph type="title"/>
          </p:nvPr>
        </p:nvSpPr>
        <p:spPr>
          <a:xfrm>
            <a:off x="1472913" y="1012886"/>
            <a:ext cx="9720072" cy="719718"/>
          </a:xfrm>
        </p:spPr>
        <p:txBody>
          <a:bodyPr>
            <a:normAutofit/>
          </a:bodyPr>
          <a:lstStyle/>
          <a:p>
            <a:r>
              <a:rPr lang="en-US" dirty="0"/>
              <a:t>Pharmacological </a:t>
            </a:r>
          </a:p>
        </p:txBody>
      </p:sp>
      <p:sp>
        <p:nvSpPr>
          <p:cNvPr id="3" name="Content Placeholder 2">
            <a:extLst>
              <a:ext uri="{FF2B5EF4-FFF2-40B4-BE49-F238E27FC236}">
                <a16:creationId xmlns:a16="http://schemas.microsoft.com/office/drawing/2014/main" id="{27D2A25F-CEEC-4B6C-B06C-CAC981F7B583}"/>
              </a:ext>
            </a:extLst>
          </p:cNvPr>
          <p:cNvSpPr>
            <a:spLocks noGrp="1"/>
          </p:cNvSpPr>
          <p:nvPr>
            <p:ph idx="1"/>
          </p:nvPr>
        </p:nvSpPr>
        <p:spPr>
          <a:xfrm>
            <a:off x="1472914" y="2275923"/>
            <a:ext cx="9623302" cy="3165598"/>
          </a:xfrm>
        </p:spPr>
        <p:txBody>
          <a:bodyPr anchor="ctr">
            <a:normAutofit/>
          </a:bodyPr>
          <a:lstStyle/>
          <a:p>
            <a:r>
              <a:rPr lang="en-US" b="1" dirty="0"/>
              <a:t>Medications target acetylcholine and glutamate </a:t>
            </a:r>
          </a:p>
          <a:p>
            <a:r>
              <a:rPr lang="en-US" b="1" dirty="0"/>
              <a:t>Drugs specific to treating Alzheimer’s disease include donepezil (Aricept), rivastigmine (Exelon), galantamine (</a:t>
            </a:r>
            <a:r>
              <a:rPr lang="en-US" b="1" dirty="0" err="1"/>
              <a:t>Razadyne</a:t>
            </a:r>
            <a:r>
              <a:rPr lang="en-US" b="1" dirty="0"/>
              <a:t>), and memantine (</a:t>
            </a:r>
            <a:r>
              <a:rPr lang="en-US" b="1" dirty="0" err="1"/>
              <a:t>Mamenda</a:t>
            </a:r>
            <a:r>
              <a:rPr lang="en-US" b="1" dirty="0"/>
              <a:t>) and they are often prescribed in early/middle stages </a:t>
            </a:r>
          </a:p>
          <a:p>
            <a:r>
              <a:rPr lang="en-US" b="1" dirty="0"/>
              <a:t>Levodopa is a medication used for treating Parkinson’s disease because increases dopamine availability </a:t>
            </a:r>
          </a:p>
          <a:p>
            <a:pPr lvl="1"/>
            <a:r>
              <a:rPr lang="en-US" sz="2000" b="1" dirty="0"/>
              <a:t>Unfortunately, side effects include hallucinations and psychotic symptoms </a:t>
            </a:r>
          </a:p>
        </p:txBody>
      </p:sp>
      <p:pic>
        <p:nvPicPr>
          <p:cNvPr id="7" name="Graphic 6" descr="Medicine">
            <a:extLst>
              <a:ext uri="{FF2B5EF4-FFF2-40B4-BE49-F238E27FC236}">
                <a16:creationId xmlns:a16="http://schemas.microsoft.com/office/drawing/2014/main" id="{1963AEF3-B981-447D-AFB4-BA5E82BC9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8597" y="73928"/>
            <a:ext cx="1802701" cy="1802701"/>
          </a:xfrm>
          <a:prstGeom prst="rect">
            <a:avLst/>
          </a:prstGeom>
        </p:spPr>
      </p:pic>
    </p:spTree>
    <p:extLst>
      <p:ext uri="{BB962C8B-B14F-4D97-AF65-F5344CB8AC3E}">
        <p14:creationId xmlns:p14="http://schemas.microsoft.com/office/powerpoint/2010/main" val="2989944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0CDA-44CE-4EB2-97A5-DE26EB1D47AE}"/>
              </a:ext>
            </a:extLst>
          </p:cNvPr>
          <p:cNvSpPr>
            <a:spLocks noGrp="1"/>
          </p:cNvSpPr>
          <p:nvPr>
            <p:ph type="title"/>
          </p:nvPr>
        </p:nvSpPr>
        <p:spPr>
          <a:xfrm>
            <a:off x="1451579" y="804519"/>
            <a:ext cx="9603275" cy="1049235"/>
          </a:xfrm>
        </p:spPr>
        <p:txBody>
          <a:bodyPr>
            <a:normAutofit/>
          </a:bodyPr>
          <a:lstStyle/>
          <a:p>
            <a:r>
              <a:rPr lang="en-US"/>
              <a:t>Psychological</a:t>
            </a:r>
          </a:p>
        </p:txBody>
      </p:sp>
      <p:sp>
        <p:nvSpPr>
          <p:cNvPr id="3" name="Content Placeholder 2">
            <a:extLst>
              <a:ext uri="{FF2B5EF4-FFF2-40B4-BE49-F238E27FC236}">
                <a16:creationId xmlns:a16="http://schemas.microsoft.com/office/drawing/2014/main" id="{509E01D9-B12E-4B16-B343-CD59353DE3E8}"/>
              </a:ext>
            </a:extLst>
          </p:cNvPr>
          <p:cNvSpPr>
            <a:spLocks noGrp="1"/>
          </p:cNvSpPr>
          <p:nvPr>
            <p:ph idx="1"/>
          </p:nvPr>
        </p:nvSpPr>
        <p:spPr>
          <a:xfrm>
            <a:off x="1451579" y="2015734"/>
            <a:ext cx="6195784" cy="3450613"/>
          </a:xfrm>
        </p:spPr>
        <p:txBody>
          <a:bodyPr>
            <a:normAutofit/>
          </a:bodyPr>
          <a:lstStyle/>
          <a:p>
            <a:r>
              <a:rPr lang="en-US" b="1" dirty="0"/>
              <a:t>Most effective type of treatment </a:t>
            </a:r>
            <a:endParaRPr lang="en-US" b="1"/>
          </a:p>
          <a:p>
            <a:r>
              <a:rPr lang="en-US" b="1" dirty="0"/>
              <a:t>Includes computer-based cognitive stimulation programs, reading books, and following the news </a:t>
            </a:r>
            <a:endParaRPr lang="en-US" b="1"/>
          </a:p>
          <a:p>
            <a:r>
              <a:rPr lang="en-US" b="1" dirty="0"/>
              <a:t>May also involve social skills and self-care training</a:t>
            </a:r>
            <a:endParaRPr lang="en-US" b="1"/>
          </a:p>
          <a:p>
            <a:r>
              <a:rPr lang="en-US" b="1" dirty="0"/>
              <a:t>Focuses on breaking down complex tasks into smaller, more attainable goals and simplifying the environment (i.e., labeling, removing clutter) </a:t>
            </a:r>
            <a:endParaRPr lang="en-US" b="1"/>
          </a:p>
        </p:txBody>
      </p:sp>
      <p:pic>
        <p:nvPicPr>
          <p:cNvPr id="7" name="Graphic 6" descr="Classroom">
            <a:extLst>
              <a:ext uri="{FF2B5EF4-FFF2-40B4-BE49-F238E27FC236}">
                <a16:creationId xmlns:a16="http://schemas.microsoft.com/office/drawing/2014/main" id="{902F9B43-1676-4991-8BDF-4203D5C024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8756" y="2277991"/>
            <a:ext cx="2926098" cy="2926098"/>
          </a:xfrm>
          <a:prstGeom prst="rect">
            <a:avLst/>
          </a:prstGeom>
        </p:spPr>
      </p:pic>
    </p:spTree>
    <p:extLst>
      <p:ext uri="{BB962C8B-B14F-4D97-AF65-F5344CB8AC3E}">
        <p14:creationId xmlns:p14="http://schemas.microsoft.com/office/powerpoint/2010/main" val="1722030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FD2F-0DDE-4DEE-A6F5-2B341B207900}"/>
              </a:ext>
            </a:extLst>
          </p:cNvPr>
          <p:cNvSpPr>
            <a:spLocks noGrp="1"/>
          </p:cNvSpPr>
          <p:nvPr>
            <p:ph type="title"/>
          </p:nvPr>
        </p:nvSpPr>
        <p:spPr>
          <a:xfrm>
            <a:off x="1451579" y="804519"/>
            <a:ext cx="9603275" cy="1049235"/>
          </a:xfrm>
        </p:spPr>
        <p:txBody>
          <a:bodyPr>
            <a:normAutofit/>
          </a:bodyPr>
          <a:lstStyle/>
          <a:p>
            <a:r>
              <a:rPr lang="en-US" dirty="0"/>
              <a:t>Support for Caregivers</a:t>
            </a:r>
            <a:endParaRPr lang="en-US"/>
          </a:p>
        </p:txBody>
      </p:sp>
      <p:pic>
        <p:nvPicPr>
          <p:cNvPr id="7" name="Graphic 6" descr="Group">
            <a:extLst>
              <a:ext uri="{FF2B5EF4-FFF2-40B4-BE49-F238E27FC236}">
                <a16:creationId xmlns:a16="http://schemas.microsoft.com/office/drawing/2014/main" id="{9C93A5E7-A57B-46C4-A956-5E4F3A8DF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0462" y="2277991"/>
            <a:ext cx="2926098" cy="2926098"/>
          </a:xfrm>
          <a:prstGeom prst="rect">
            <a:avLst/>
          </a:prstGeom>
        </p:spPr>
      </p:pic>
      <p:sp>
        <p:nvSpPr>
          <p:cNvPr id="3" name="Content Placeholder 2">
            <a:extLst>
              <a:ext uri="{FF2B5EF4-FFF2-40B4-BE49-F238E27FC236}">
                <a16:creationId xmlns:a16="http://schemas.microsoft.com/office/drawing/2014/main" id="{EA89FC99-A860-43E8-BFED-703F2F14F0FE}"/>
              </a:ext>
            </a:extLst>
          </p:cNvPr>
          <p:cNvSpPr>
            <a:spLocks noGrp="1"/>
          </p:cNvSpPr>
          <p:nvPr>
            <p:ph idx="1"/>
          </p:nvPr>
        </p:nvSpPr>
        <p:spPr>
          <a:xfrm>
            <a:off x="4859070" y="2015734"/>
            <a:ext cx="6195784" cy="3450613"/>
          </a:xfrm>
        </p:spPr>
        <p:txBody>
          <a:bodyPr>
            <a:normAutofit/>
          </a:bodyPr>
          <a:lstStyle/>
          <a:p>
            <a:r>
              <a:rPr lang="en-US" b="1" dirty="0"/>
              <a:t>Nearly 90% of all individuals with Alzheimer’s disease is cared for by a relative </a:t>
            </a:r>
          </a:p>
          <a:p>
            <a:r>
              <a:rPr lang="en-US" b="1" dirty="0"/>
              <a:t>The demands on these caretakers is often extreme, so it is important to routinely assess the state of these individuals and encourage them to participate in support groups or therapy </a:t>
            </a:r>
          </a:p>
        </p:txBody>
      </p:sp>
    </p:spTree>
    <p:extLst>
      <p:ext uri="{BB962C8B-B14F-4D97-AF65-F5344CB8AC3E}">
        <p14:creationId xmlns:p14="http://schemas.microsoft.com/office/powerpoint/2010/main" val="1925272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DE8F-2C30-E25E-0644-9C92DF5D2C26}"/>
              </a:ext>
            </a:extLst>
          </p:cNvPr>
          <p:cNvSpPr>
            <a:spLocks noGrp="1"/>
          </p:cNvSpPr>
          <p:nvPr>
            <p:ph type="title"/>
          </p:nvPr>
        </p:nvSpPr>
        <p:spPr/>
        <p:txBody>
          <a:bodyPr/>
          <a:lstStyle/>
          <a:p>
            <a:r>
              <a:rPr lang="en-US" dirty="0"/>
              <a:t>Review question 14.4 </a:t>
            </a:r>
          </a:p>
        </p:txBody>
      </p:sp>
      <p:sp>
        <p:nvSpPr>
          <p:cNvPr id="3" name="Content Placeholder 2">
            <a:extLst>
              <a:ext uri="{FF2B5EF4-FFF2-40B4-BE49-F238E27FC236}">
                <a16:creationId xmlns:a16="http://schemas.microsoft.com/office/drawing/2014/main" id="{35B08619-3152-4377-1088-A8B7F80333E9}"/>
              </a:ext>
            </a:extLst>
          </p:cNvPr>
          <p:cNvSpPr>
            <a:spLocks noGrp="1"/>
          </p:cNvSpPr>
          <p:nvPr>
            <p:ph idx="1"/>
          </p:nvPr>
        </p:nvSpPr>
        <p:spPr/>
        <p:txBody>
          <a:bodyPr>
            <a:normAutofit/>
          </a:bodyPr>
          <a:lstStyle/>
          <a:p>
            <a:pPr algn="l"/>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1. Review the listed treatment options for neurocognitive disorders. What are the main goals of these treatments? </a:t>
            </a:r>
          </a:p>
        </p:txBody>
      </p:sp>
    </p:spTree>
    <p:extLst>
      <p:ext uri="{BB962C8B-B14F-4D97-AF65-F5344CB8AC3E}">
        <p14:creationId xmlns:p14="http://schemas.microsoft.com/office/powerpoint/2010/main" val="128797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5721C7-1A06-2CD1-48D7-A3F5F36755BA}"/>
              </a:ext>
            </a:extLst>
          </p:cNvPr>
          <p:cNvSpPr>
            <a:spLocks noGrp="1"/>
          </p:cNvSpPr>
          <p:nvPr>
            <p:ph type="title"/>
          </p:nvPr>
        </p:nvSpPr>
        <p:spPr/>
        <p:txBody>
          <a:bodyPr/>
          <a:lstStyle/>
          <a:p>
            <a:r>
              <a:rPr lang="en-US" dirty="0"/>
              <a:t>Cognitive domains</a:t>
            </a:r>
          </a:p>
        </p:txBody>
      </p:sp>
      <p:sp>
        <p:nvSpPr>
          <p:cNvPr id="5" name="Content Placeholder 4">
            <a:extLst>
              <a:ext uri="{FF2B5EF4-FFF2-40B4-BE49-F238E27FC236}">
                <a16:creationId xmlns:a16="http://schemas.microsoft.com/office/drawing/2014/main" id="{FED4BE6D-699E-A01A-F523-F2348D61234C}"/>
              </a:ext>
            </a:extLst>
          </p:cNvPr>
          <p:cNvSpPr>
            <a:spLocks noGrp="1"/>
          </p:cNvSpPr>
          <p:nvPr>
            <p:ph idx="1"/>
          </p:nvPr>
        </p:nvSpPr>
        <p:spPr/>
        <p:txBody>
          <a:bodyPr>
            <a:normAutofit lnSpcReduction="10000"/>
          </a:bodyPr>
          <a:lstStyle/>
          <a:p>
            <a:r>
              <a:rPr lang="en-US" sz="2400" dirty="0"/>
              <a:t>The criteria for the various NCDs are based on defined cognitive domains:</a:t>
            </a:r>
          </a:p>
          <a:p>
            <a:pPr lvl="1"/>
            <a:r>
              <a:rPr lang="en-US" sz="2000" dirty="0"/>
              <a:t>Complex attention</a:t>
            </a:r>
          </a:p>
          <a:p>
            <a:pPr lvl="1"/>
            <a:r>
              <a:rPr lang="en-US" sz="2000" dirty="0"/>
              <a:t>Executive function</a:t>
            </a:r>
          </a:p>
          <a:p>
            <a:pPr lvl="1"/>
            <a:r>
              <a:rPr lang="en-US" sz="2000" dirty="0"/>
              <a:t>Learning and memory</a:t>
            </a:r>
          </a:p>
          <a:p>
            <a:pPr lvl="1"/>
            <a:r>
              <a:rPr lang="en-US" sz="2000" dirty="0"/>
              <a:t>Language </a:t>
            </a:r>
          </a:p>
          <a:p>
            <a:pPr lvl="1"/>
            <a:r>
              <a:rPr lang="en-US" sz="2000" dirty="0"/>
              <a:t>Perceptual-motor</a:t>
            </a:r>
          </a:p>
          <a:p>
            <a:pPr lvl="1"/>
            <a:r>
              <a:rPr lang="en-US" sz="2000" dirty="0"/>
              <a:t>Social cognition</a:t>
            </a:r>
          </a:p>
        </p:txBody>
      </p:sp>
    </p:spTree>
    <p:extLst>
      <p:ext uri="{BB962C8B-B14F-4D97-AF65-F5344CB8AC3E}">
        <p14:creationId xmlns:p14="http://schemas.microsoft.com/office/powerpoint/2010/main" val="81156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B7DC897E-FE9C-6C78-8E50-2A45FCD2D560}"/>
              </a:ext>
            </a:extLst>
          </p:cNvPr>
          <p:cNvPicPr>
            <a:picLocks noChangeAspect="1"/>
          </p:cNvPicPr>
          <p:nvPr/>
        </p:nvPicPr>
        <p:blipFill rotWithShape="1">
          <a:blip r:embed="rId2">
            <a:duotone>
              <a:schemeClr val="bg2">
                <a:shade val="45000"/>
                <a:satMod val="135000"/>
              </a:schemeClr>
              <a:prstClr val="white"/>
            </a:duotone>
            <a:alphaModFix amt="50000"/>
          </a:blip>
          <a:srcRect t="24998" r="-1" b="-1"/>
          <a:stretch/>
        </p:blipFill>
        <p:spPr>
          <a:xfrm>
            <a:off x="305" y="10"/>
            <a:ext cx="12191695" cy="6857990"/>
          </a:xfrm>
          <a:prstGeom prst="rect">
            <a:avLst/>
          </a:prstGeom>
        </p:spPr>
      </p:pic>
      <p:cxnSp>
        <p:nvCxnSpPr>
          <p:cNvPr id="11" name="Straight Connector 10">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8EED1F9-6307-418E-8456-D31C8D58D829}"/>
              </a:ext>
            </a:extLst>
          </p:cNvPr>
          <p:cNvSpPr>
            <a:spLocks noGrp="1"/>
          </p:cNvSpPr>
          <p:nvPr>
            <p:ph type="title"/>
          </p:nvPr>
        </p:nvSpPr>
        <p:spPr>
          <a:xfrm>
            <a:off x="1451579" y="804519"/>
            <a:ext cx="9603275" cy="1049235"/>
          </a:xfrm>
        </p:spPr>
        <p:txBody>
          <a:bodyPr>
            <a:normAutofit/>
          </a:bodyPr>
          <a:lstStyle/>
          <a:p>
            <a:r>
              <a:rPr lang="en-US" dirty="0"/>
              <a:t>Delirium</a:t>
            </a:r>
          </a:p>
        </p:txBody>
      </p:sp>
      <p:sp>
        <p:nvSpPr>
          <p:cNvPr id="13" name="Rectangle 12">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BB9B0F-A662-45C7-8895-E34A32AFA8C7}"/>
              </a:ext>
            </a:extLst>
          </p:cNvPr>
          <p:cNvSpPr>
            <a:spLocks noGrp="1"/>
          </p:cNvSpPr>
          <p:nvPr>
            <p:ph idx="1"/>
          </p:nvPr>
        </p:nvSpPr>
        <p:spPr>
          <a:xfrm>
            <a:off x="1451579" y="2015732"/>
            <a:ext cx="9603275" cy="3450613"/>
          </a:xfrm>
        </p:spPr>
        <p:txBody>
          <a:bodyPr>
            <a:normAutofit/>
          </a:bodyPr>
          <a:lstStyle/>
          <a:p>
            <a:r>
              <a:rPr lang="en-US" b="1" dirty="0"/>
              <a:t>Characterized by a significant disturbance in attention or awareness (i.e., difficulty sustaining, shifting, or focusing attention) and cognitive performance (i.e., confusion) that is significantly altered from one’s usual behavior</a:t>
            </a:r>
          </a:p>
          <a:p>
            <a:r>
              <a:rPr lang="en-US" b="1" dirty="0"/>
              <a:t>Also may feature disorganized thinking, incoherent speech, and hallucinations and delusions </a:t>
            </a:r>
          </a:p>
          <a:p>
            <a:r>
              <a:rPr lang="en-US" b="1" dirty="0"/>
              <a:t>Abrupt onset (happens over the course of several hours) and can last days to months </a:t>
            </a:r>
          </a:p>
          <a:p>
            <a:r>
              <a:rPr lang="en-US" b="1" dirty="0"/>
              <a:t>Symptoms can be mild to severe</a:t>
            </a:r>
          </a:p>
        </p:txBody>
      </p:sp>
      <p:pic>
        <p:nvPicPr>
          <p:cNvPr id="15" name="Picture 14">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2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D218A8D-FF65-4008-A5AC-0D77139D221C}"/>
              </a:ext>
            </a:extLst>
          </p:cNvPr>
          <p:cNvSpPr>
            <a:spLocks noGrp="1"/>
          </p:cNvSpPr>
          <p:nvPr>
            <p:ph type="title"/>
          </p:nvPr>
        </p:nvSpPr>
        <p:spPr>
          <a:xfrm>
            <a:off x="1451579" y="2303047"/>
            <a:ext cx="3272093" cy="2674198"/>
          </a:xfrm>
        </p:spPr>
        <p:txBody>
          <a:bodyPr anchor="t">
            <a:normAutofit/>
          </a:bodyPr>
          <a:lstStyle/>
          <a:p>
            <a:r>
              <a:rPr lang="en-US" dirty="0"/>
              <a:t>Major cognitive disorder</a:t>
            </a:r>
          </a:p>
        </p:txBody>
      </p:sp>
      <p:cxnSp>
        <p:nvCxnSpPr>
          <p:cNvPr id="2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5"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3CD84FB-33CE-BE12-802B-EFD21C129CE8}"/>
              </a:ext>
            </a:extLst>
          </p:cNvPr>
          <p:cNvGraphicFramePr>
            <a:graphicFrameLocks noGrp="1"/>
          </p:cNvGraphicFramePr>
          <p:nvPr>
            <p:ph idx="1"/>
            <p:extLst>
              <p:ext uri="{D42A27DB-BD31-4B8C-83A1-F6EECF244321}">
                <p14:modId xmlns:p14="http://schemas.microsoft.com/office/powerpoint/2010/main" val="170144780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399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77F0A2D-24FB-4E88-9349-78A3DEB2E75D}"/>
              </a:ext>
            </a:extLst>
          </p:cNvPr>
          <p:cNvSpPr>
            <a:spLocks noGrp="1"/>
          </p:cNvSpPr>
          <p:nvPr>
            <p:ph type="title"/>
          </p:nvPr>
        </p:nvSpPr>
        <p:spPr>
          <a:xfrm>
            <a:off x="1451579" y="2303047"/>
            <a:ext cx="3272093" cy="2674198"/>
          </a:xfrm>
        </p:spPr>
        <p:txBody>
          <a:bodyPr anchor="t">
            <a:normAutofit/>
          </a:bodyPr>
          <a:lstStyle/>
          <a:p>
            <a:r>
              <a:rPr lang="en-US" dirty="0"/>
              <a:t>mild cognitive disorder</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29640E7-DF10-DF15-D983-D1751068BBFA}"/>
              </a:ext>
            </a:extLst>
          </p:cNvPr>
          <p:cNvGraphicFramePr>
            <a:graphicFrameLocks noGrp="1"/>
          </p:cNvGraphicFramePr>
          <p:nvPr>
            <p:ph idx="1"/>
            <p:extLst>
              <p:ext uri="{D42A27DB-BD31-4B8C-83A1-F6EECF244321}">
                <p14:modId xmlns:p14="http://schemas.microsoft.com/office/powerpoint/2010/main" val="377473976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484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18F3-0AE1-6A75-FF1A-0EC1F1AC0454}"/>
              </a:ext>
            </a:extLst>
          </p:cNvPr>
          <p:cNvSpPr>
            <a:spLocks noGrp="1"/>
          </p:cNvSpPr>
          <p:nvPr>
            <p:ph type="title"/>
          </p:nvPr>
        </p:nvSpPr>
        <p:spPr/>
        <p:txBody>
          <a:bodyPr/>
          <a:lstStyle/>
          <a:p>
            <a:r>
              <a:rPr lang="en-US" dirty="0"/>
              <a:t>Review questions 14.1</a:t>
            </a:r>
          </a:p>
        </p:txBody>
      </p:sp>
      <p:sp>
        <p:nvSpPr>
          <p:cNvPr id="3" name="Content Placeholder 2">
            <a:extLst>
              <a:ext uri="{FF2B5EF4-FFF2-40B4-BE49-F238E27FC236}">
                <a16:creationId xmlns:a16="http://schemas.microsoft.com/office/drawing/2014/main" id="{6EB5B231-B51E-E7CE-D737-D31A008E8A77}"/>
              </a:ext>
            </a:extLst>
          </p:cNvPr>
          <p:cNvSpPr>
            <a:spLocks noGrp="1"/>
          </p:cNvSpPr>
          <p:nvPr>
            <p:ph idx="1"/>
          </p:nvPr>
        </p:nvSpPr>
        <p:spPr/>
        <p:txBody>
          <a:bodyPr>
            <a:normAutofit/>
          </a:bodyPr>
          <a:lstStyle/>
          <a:p>
            <a:r>
              <a:rPr lang="en-US" sz="2400" b="0" i="0" u="none" strike="noStrike" baseline="0" dirty="0">
                <a:solidFill>
                  <a:srgbClr val="000000"/>
                </a:solidFill>
                <a:latin typeface="Times New Roman" panose="02020603050405020304" pitchFamily="18" charset="0"/>
              </a:rPr>
              <a:t>1. What are the six cognitive domains the diagnostic criteria for NCDs are based on? </a:t>
            </a:r>
          </a:p>
          <a:p>
            <a:r>
              <a:rPr lang="en-US" sz="2400" b="0" i="0" u="none" strike="noStrike" baseline="0" dirty="0">
                <a:solidFill>
                  <a:srgbClr val="000000"/>
                </a:solidFill>
                <a:latin typeface="Times New Roman" panose="02020603050405020304" pitchFamily="18" charset="0"/>
              </a:rPr>
              <a:t>2. Define delirium. How does this differ from mild and major neurocognitive disorders? </a:t>
            </a:r>
          </a:p>
          <a:p>
            <a:r>
              <a:rPr lang="en-US" sz="2400" b="0" i="0" u="none" strike="noStrike" baseline="0" dirty="0">
                <a:solidFill>
                  <a:srgbClr val="000000"/>
                </a:solidFill>
                <a:latin typeface="Times New Roman" panose="02020603050405020304" pitchFamily="18" charset="0"/>
              </a:rPr>
              <a:t>3. What are the main differences between mild and major neurocognitive disorders? </a:t>
            </a:r>
          </a:p>
          <a:p>
            <a:pPr marL="0" indent="0">
              <a:buNone/>
            </a:pPr>
            <a:endParaRPr lang="en-US" sz="2800" dirty="0"/>
          </a:p>
        </p:txBody>
      </p:sp>
    </p:spTree>
    <p:extLst>
      <p:ext uri="{BB962C8B-B14F-4D97-AF65-F5344CB8AC3E}">
        <p14:creationId xmlns:p14="http://schemas.microsoft.com/office/powerpoint/2010/main" val="261650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7130-A9D8-54CA-DB41-E18040875BF6}"/>
              </a:ext>
            </a:extLst>
          </p:cNvPr>
          <p:cNvSpPr>
            <a:spLocks noGrp="1"/>
          </p:cNvSpPr>
          <p:nvPr>
            <p:ph type="title"/>
          </p:nvPr>
        </p:nvSpPr>
        <p:spPr/>
        <p:txBody>
          <a:bodyPr/>
          <a:lstStyle/>
          <a:p>
            <a:r>
              <a:rPr lang="en-US" dirty="0"/>
              <a:t>14.2 Epidemiology</a:t>
            </a:r>
          </a:p>
        </p:txBody>
      </p:sp>
      <p:sp>
        <p:nvSpPr>
          <p:cNvPr id="4" name="Text Placeholder 3">
            <a:extLst>
              <a:ext uri="{FF2B5EF4-FFF2-40B4-BE49-F238E27FC236}">
                <a16:creationId xmlns:a16="http://schemas.microsoft.com/office/drawing/2014/main" id="{53D47B0E-321B-95E5-68C9-E41870513A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494914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633</TotalTime>
  <Words>2314</Words>
  <Application>Microsoft Office PowerPoint</Application>
  <PresentationFormat>Widescreen</PresentationFormat>
  <Paragraphs>212</Paragraphs>
  <Slides>38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Gill Sans MT</vt:lpstr>
      <vt:lpstr>Times New Roman</vt:lpstr>
      <vt:lpstr>Gallery</vt:lpstr>
      <vt:lpstr>Neurocognitive Disorders</vt:lpstr>
      <vt:lpstr>Learning Objectives</vt:lpstr>
      <vt:lpstr>14.1. Clinical Presentation</vt:lpstr>
      <vt:lpstr>Cognitive domains</vt:lpstr>
      <vt:lpstr>Delirium</vt:lpstr>
      <vt:lpstr>Major cognitive disorder</vt:lpstr>
      <vt:lpstr>mild cognitive disorder</vt:lpstr>
      <vt:lpstr>Review questions 14.1</vt:lpstr>
      <vt:lpstr>14.2 Epidemiology</vt:lpstr>
      <vt:lpstr>14.2 Delirium</vt:lpstr>
      <vt:lpstr>Major and mild NCD :  Epidemiology</vt:lpstr>
      <vt:lpstr>TBI:  Epidemiology</vt:lpstr>
      <vt:lpstr>Review question 14.2</vt:lpstr>
      <vt:lpstr>14.3 Etiology </vt:lpstr>
      <vt:lpstr>What does degenerative mean?</vt:lpstr>
      <vt:lpstr>Alzheimer’s Disease</vt:lpstr>
      <vt:lpstr>Traumatic Brain Injury (TBI)</vt:lpstr>
      <vt:lpstr>After TBI</vt:lpstr>
      <vt:lpstr>Vascular Disorders &amp; Strokes</vt:lpstr>
      <vt:lpstr>Stroke?</vt:lpstr>
      <vt:lpstr>Real Stories </vt:lpstr>
      <vt:lpstr>Brain surgery</vt:lpstr>
      <vt:lpstr>Substance Abuse</vt:lpstr>
      <vt:lpstr>Dementia with Lewy Bodies</vt:lpstr>
      <vt:lpstr>Robin Williams’ brain disease</vt:lpstr>
      <vt:lpstr>Frontotemporal NCD 2:49 mins    https://www.youtube.com/watch?v=dMlZHh7_0Qg </vt:lpstr>
      <vt:lpstr>Parkinson’s Disease</vt:lpstr>
      <vt:lpstr>Real Stories  3:23  Ali’s struggle   https://www.youtube.com/watch?v=_btZffZyvGI  </vt:lpstr>
      <vt:lpstr>Huntington’s Disease</vt:lpstr>
      <vt:lpstr>Huntington’s</vt:lpstr>
      <vt:lpstr>HIV Infection</vt:lpstr>
      <vt:lpstr>Review questions 14.3</vt:lpstr>
      <vt:lpstr>14.4 Treatment</vt:lpstr>
      <vt:lpstr>    Mapping the brain 15:05  https://www.ted.com/talks/allan_jones_a_map_of_the_brain  Brain Hacks:  54:22  https://www.youtube.com/watch?v=1zrg2Vanfco   Havening overview  5:56  https://www.youtube.com/watch?v=Q2WrbUSCVxg    Attitude:  Happy life  12:44  https://www.youtube.com/watch?v=36m1o-tM05g    </vt:lpstr>
      <vt:lpstr>Pharmacological </vt:lpstr>
      <vt:lpstr>Psychological</vt:lpstr>
      <vt:lpstr>Support for Caregivers</vt:lpstr>
      <vt:lpstr>Review question 14.4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Neurocognitive Disorders</dc:title>
  <dc:creator>Madeleine Stewart</dc:creator>
  <cp:lastModifiedBy>Lee Daffin</cp:lastModifiedBy>
  <cp:revision>33</cp:revision>
  <dcterms:created xsi:type="dcterms:W3CDTF">2020-04-01T18:14:27Z</dcterms:created>
  <dcterms:modified xsi:type="dcterms:W3CDTF">2023-08-31T04:05:59Z</dcterms:modified>
</cp:coreProperties>
</file>