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95" r:id="rId4"/>
    <p:sldId id="258" r:id="rId5"/>
    <p:sldId id="289" r:id="rId6"/>
    <p:sldId id="259" r:id="rId7"/>
    <p:sldId id="260" r:id="rId8"/>
    <p:sldId id="263" r:id="rId9"/>
    <p:sldId id="279" r:id="rId10"/>
    <p:sldId id="264" r:id="rId11"/>
    <p:sldId id="280" r:id="rId12"/>
    <p:sldId id="265" r:id="rId13"/>
    <p:sldId id="281" r:id="rId14"/>
    <p:sldId id="261" r:id="rId15"/>
    <p:sldId id="282" r:id="rId16"/>
    <p:sldId id="266" r:id="rId17"/>
    <p:sldId id="283" r:id="rId18"/>
    <p:sldId id="267" r:id="rId19"/>
    <p:sldId id="284" r:id="rId20"/>
    <p:sldId id="268" r:id="rId21"/>
    <p:sldId id="285" r:id="rId22"/>
    <p:sldId id="262" r:id="rId23"/>
    <p:sldId id="286" r:id="rId24"/>
    <p:sldId id="290" r:id="rId25"/>
    <p:sldId id="296" r:id="rId26"/>
    <p:sldId id="269" r:id="rId27"/>
    <p:sldId id="291" r:id="rId28"/>
    <p:sldId id="297" r:id="rId29"/>
    <p:sldId id="270" r:id="rId30"/>
    <p:sldId id="292" r:id="rId31"/>
    <p:sldId id="298" r:id="rId32"/>
    <p:sldId id="271" r:id="rId33"/>
    <p:sldId id="272" r:id="rId34"/>
    <p:sldId id="273" r:id="rId35"/>
    <p:sldId id="274" r:id="rId36"/>
    <p:sldId id="293" r:id="rId37"/>
    <p:sldId id="299" r:id="rId38"/>
    <p:sldId id="275" r:id="rId39"/>
    <p:sldId id="276" r:id="rId40"/>
    <p:sldId id="277" r:id="rId41"/>
    <p:sldId id="278" r:id="rId42"/>
    <p:sldId id="288" r:id="rId43"/>
    <p:sldId id="287" r:id="rId44"/>
    <p:sldId id="29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521EB4-5080-4805-A4DF-31ACA515D68C}" v="1537" dt="2020-03-16T20:23:39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2" autoAdjust="0"/>
    <p:restoredTop sz="94670" autoAdjust="0"/>
  </p:normalViewPr>
  <p:slideViewPr>
    <p:cSldViewPr snapToGrid="0">
      <p:cViewPr varScale="1">
        <p:scale>
          <a:sx n="85" d="100"/>
          <a:sy n="85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23BFA-8557-461E-AAE5-35F2BC05ACA1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2CE40DA3-28FA-4189-A674-95A83D0A4640}">
      <dgm:prSet/>
      <dgm:spPr/>
      <dgm:t>
        <a:bodyPr/>
        <a:lstStyle/>
        <a:p>
          <a:pPr>
            <a:defRPr b="1"/>
          </a:pPr>
          <a:r>
            <a:rPr lang="en-US"/>
            <a:t>Substance Intoxication</a:t>
          </a:r>
        </a:p>
      </dgm:t>
    </dgm:pt>
    <dgm:pt modelId="{3C904E0C-FAAA-41AF-89DE-9B702F073CF5}" type="parTrans" cxnId="{F6885886-959B-47BA-BD6E-9D7823348792}">
      <dgm:prSet/>
      <dgm:spPr/>
      <dgm:t>
        <a:bodyPr/>
        <a:lstStyle/>
        <a:p>
          <a:endParaRPr lang="en-US"/>
        </a:p>
      </dgm:t>
    </dgm:pt>
    <dgm:pt modelId="{8EC97E3E-77F9-42BB-8441-5A47F1DC5A00}" type="sibTrans" cxnId="{F6885886-959B-47BA-BD6E-9D7823348792}">
      <dgm:prSet/>
      <dgm:spPr/>
      <dgm:t>
        <a:bodyPr/>
        <a:lstStyle/>
        <a:p>
          <a:endParaRPr lang="en-US"/>
        </a:p>
      </dgm:t>
    </dgm:pt>
    <dgm:pt modelId="{70B176F2-BEF5-45B0-9746-38EE676C8F38}">
      <dgm:prSet/>
      <dgm:spPr/>
      <dgm:t>
        <a:bodyPr/>
        <a:lstStyle/>
        <a:p>
          <a:r>
            <a:rPr lang="en-US" dirty="0"/>
            <a:t>Individual recently ingested a substance and immediately observed significant behavioral and/or psychological changes that resulted from the substance ingested </a:t>
          </a:r>
        </a:p>
      </dgm:t>
      <dgm:extLst>
        <a:ext uri="{E40237B7-FDA0-4F09-8148-C483321AD2D9}">
          <dgm14:cNvPr xmlns:dgm14="http://schemas.microsoft.com/office/drawing/2010/diagram" id="0" name="" descr="Substance Intoxication - Individual recently ingested a substance and immediately observed significant behavioral and/or psychological changes that resulted from the substance ingested &#10;"/>
        </a:ext>
      </dgm:extLst>
    </dgm:pt>
    <dgm:pt modelId="{1C39B31C-2430-4239-8A37-BBD3D596E50E}" type="parTrans" cxnId="{6B72AAD5-5657-4FFA-A443-6ECAFC56253E}">
      <dgm:prSet/>
      <dgm:spPr/>
      <dgm:t>
        <a:bodyPr/>
        <a:lstStyle/>
        <a:p>
          <a:endParaRPr lang="en-US"/>
        </a:p>
      </dgm:t>
    </dgm:pt>
    <dgm:pt modelId="{7D0CD624-A4B0-4874-ADE0-211BD2B3C78A}" type="sibTrans" cxnId="{6B72AAD5-5657-4FFA-A443-6ECAFC56253E}">
      <dgm:prSet/>
      <dgm:spPr/>
      <dgm:t>
        <a:bodyPr/>
        <a:lstStyle/>
        <a:p>
          <a:endParaRPr lang="en-US"/>
        </a:p>
      </dgm:t>
    </dgm:pt>
    <dgm:pt modelId="{7D42FC6B-C5C7-4C84-9E50-E1B6F5F9043D}">
      <dgm:prSet/>
      <dgm:spPr/>
      <dgm:t>
        <a:bodyPr/>
        <a:lstStyle/>
        <a:p>
          <a:pPr>
            <a:defRPr b="1"/>
          </a:pPr>
          <a:r>
            <a:rPr lang="en-US"/>
            <a:t>Substance Use Disorder</a:t>
          </a:r>
        </a:p>
      </dgm:t>
    </dgm:pt>
    <dgm:pt modelId="{2E18F928-E436-4F40-BFA5-90F22F4686D3}" type="parTrans" cxnId="{720BA4D9-E441-45E4-A74C-4BBABCEA9791}">
      <dgm:prSet/>
      <dgm:spPr/>
      <dgm:t>
        <a:bodyPr/>
        <a:lstStyle/>
        <a:p>
          <a:endParaRPr lang="en-US"/>
        </a:p>
      </dgm:t>
    </dgm:pt>
    <dgm:pt modelId="{BDE67543-4AEE-480E-8C17-8C9F987296CD}" type="sibTrans" cxnId="{720BA4D9-E441-45E4-A74C-4BBABCEA9791}">
      <dgm:prSet/>
      <dgm:spPr/>
      <dgm:t>
        <a:bodyPr/>
        <a:lstStyle/>
        <a:p>
          <a:endParaRPr lang="en-US"/>
        </a:p>
      </dgm:t>
    </dgm:pt>
    <dgm:pt modelId="{97477141-9535-4DFA-BF32-AF556335794A}">
      <dgm:prSet/>
      <dgm:spPr/>
      <dgm:t>
        <a:bodyPr/>
        <a:lstStyle/>
        <a:p>
          <a:r>
            <a:rPr lang="en-US" dirty="0"/>
            <a:t>Individual must experience at least two symptoms of significant impairment or distress over the course of 12-months due to their use of a substance</a:t>
          </a:r>
        </a:p>
      </dgm:t>
      <dgm:extLst>
        <a:ext uri="{E40237B7-FDA0-4F09-8148-C483321AD2D9}">
          <dgm14:cNvPr xmlns:dgm14="http://schemas.microsoft.com/office/drawing/2010/diagram" id="0" name="" descr="Substance Use Disorder - Individual must experience at least two symptoms of significant impairment or distress over the course of 12-months due to their use of a substance&#10;Examples of impairment/distress: inability to participate at work/school/home, increased time spent engaging with substance use related activities, tolerance&#10;"/>
        </a:ext>
      </dgm:extLst>
    </dgm:pt>
    <dgm:pt modelId="{90D3B6D8-6E11-4ADB-9B30-99F1236402B3}" type="parTrans" cxnId="{49537815-D500-4605-A266-187B7B39A64C}">
      <dgm:prSet/>
      <dgm:spPr/>
      <dgm:t>
        <a:bodyPr/>
        <a:lstStyle/>
        <a:p>
          <a:endParaRPr lang="en-US"/>
        </a:p>
      </dgm:t>
    </dgm:pt>
    <dgm:pt modelId="{0579255D-9497-47FC-8622-83C9467FC69A}" type="sibTrans" cxnId="{49537815-D500-4605-A266-187B7B39A64C}">
      <dgm:prSet/>
      <dgm:spPr/>
      <dgm:t>
        <a:bodyPr/>
        <a:lstStyle/>
        <a:p>
          <a:endParaRPr lang="en-US"/>
        </a:p>
      </dgm:t>
    </dgm:pt>
    <dgm:pt modelId="{00555045-0218-4827-9830-D45FB1189F71}">
      <dgm:prSet/>
      <dgm:spPr/>
      <dgm:t>
        <a:bodyPr/>
        <a:lstStyle/>
        <a:p>
          <a:r>
            <a:rPr lang="en-US" dirty="0"/>
            <a:t>Examples of impairment/distress: inability to participate at work/school/home, increased time spent engaging with substance use related activities, tolerance</a:t>
          </a:r>
        </a:p>
      </dgm:t>
    </dgm:pt>
    <dgm:pt modelId="{14427E94-6E17-40B0-A6C7-8569D712F3EA}" type="parTrans" cxnId="{9DF14687-BDF0-437A-B5E7-5197A5FF0962}">
      <dgm:prSet/>
      <dgm:spPr/>
      <dgm:t>
        <a:bodyPr/>
        <a:lstStyle/>
        <a:p>
          <a:endParaRPr lang="en-US"/>
        </a:p>
      </dgm:t>
    </dgm:pt>
    <dgm:pt modelId="{C298792A-40FD-4DA2-BD7A-6732D9F6924A}" type="sibTrans" cxnId="{9DF14687-BDF0-437A-B5E7-5197A5FF0962}">
      <dgm:prSet/>
      <dgm:spPr/>
      <dgm:t>
        <a:bodyPr/>
        <a:lstStyle/>
        <a:p>
          <a:endParaRPr lang="en-US"/>
        </a:p>
      </dgm:t>
    </dgm:pt>
    <dgm:pt modelId="{51000389-E53E-448B-B0F8-73691FB7E61C}">
      <dgm:prSet/>
      <dgm:spPr/>
      <dgm:t>
        <a:bodyPr/>
        <a:lstStyle/>
        <a:p>
          <a:pPr>
            <a:defRPr b="1"/>
          </a:pPr>
          <a:r>
            <a:rPr lang="en-US"/>
            <a:t>Substance Withdrawal </a:t>
          </a:r>
        </a:p>
      </dgm:t>
    </dgm:pt>
    <dgm:pt modelId="{AF8A1C98-C203-40E8-8E5E-7EBFA5CDD4D5}" type="parTrans" cxnId="{CDE03380-8707-4798-9BAF-92FA8528D294}">
      <dgm:prSet/>
      <dgm:spPr/>
      <dgm:t>
        <a:bodyPr/>
        <a:lstStyle/>
        <a:p>
          <a:endParaRPr lang="en-US"/>
        </a:p>
      </dgm:t>
    </dgm:pt>
    <dgm:pt modelId="{56862EE0-BB35-48A6-A8F3-CD55FE4F1784}" type="sibTrans" cxnId="{CDE03380-8707-4798-9BAF-92FA8528D294}">
      <dgm:prSet/>
      <dgm:spPr/>
      <dgm:t>
        <a:bodyPr/>
        <a:lstStyle/>
        <a:p>
          <a:endParaRPr lang="en-US"/>
        </a:p>
      </dgm:t>
    </dgm:pt>
    <dgm:pt modelId="{8D95D17A-BB52-4E03-A54D-0244FF3B7C8B}">
      <dgm:prSet/>
      <dgm:spPr/>
      <dgm:t>
        <a:bodyPr/>
        <a:lstStyle/>
        <a:p>
          <a:r>
            <a:rPr lang="en-US" dirty="0"/>
            <a:t>Diagnosed when there is a cessation or reduction of a substance that has been used for a long period of time</a:t>
          </a:r>
        </a:p>
      </dgm:t>
      <dgm:extLst>
        <a:ext uri="{E40237B7-FDA0-4F09-8148-C483321AD2D9}">
          <dgm14:cNvPr xmlns:dgm14="http://schemas.microsoft.com/office/drawing/2010/diagram" id="0" name="" descr="Substance Withdrawal - Diagnosed when there is a cessation or reduction of a substance that has been used for a long period of time&#10;"/>
        </a:ext>
      </dgm:extLst>
    </dgm:pt>
    <dgm:pt modelId="{796318C7-2394-427F-B710-2BD47DA359D9}" type="parTrans" cxnId="{20D47C73-E87F-4D98-87E2-4B7F03228498}">
      <dgm:prSet/>
      <dgm:spPr/>
      <dgm:t>
        <a:bodyPr/>
        <a:lstStyle/>
        <a:p>
          <a:endParaRPr lang="en-US"/>
        </a:p>
      </dgm:t>
    </dgm:pt>
    <dgm:pt modelId="{8F2F75F2-C756-4F9D-BF9C-FA5238BE76B9}" type="sibTrans" cxnId="{20D47C73-E87F-4D98-87E2-4B7F03228498}">
      <dgm:prSet/>
      <dgm:spPr/>
      <dgm:t>
        <a:bodyPr/>
        <a:lstStyle/>
        <a:p>
          <a:endParaRPr lang="en-US"/>
        </a:p>
      </dgm:t>
    </dgm:pt>
    <dgm:pt modelId="{9FDB8783-ABF7-4EBA-BC6C-8C508C4F836A}" type="pres">
      <dgm:prSet presAssocID="{26623BFA-8557-461E-AAE5-35F2BC05ACA1}" presName="root" presStyleCnt="0">
        <dgm:presLayoutVars>
          <dgm:dir/>
          <dgm:resizeHandles val="exact"/>
        </dgm:presLayoutVars>
      </dgm:prSet>
      <dgm:spPr/>
    </dgm:pt>
    <dgm:pt modelId="{36BAA655-DBCD-4B0A-BCC4-081728DFC4A3}" type="pres">
      <dgm:prSet presAssocID="{2CE40DA3-28FA-4189-A674-95A83D0A4640}" presName="compNode" presStyleCnt="0"/>
      <dgm:spPr/>
    </dgm:pt>
    <dgm:pt modelId="{3F2DECAA-6770-4EDB-8F04-A334F3488AF1}" type="pres">
      <dgm:prSet presAssocID="{2CE40DA3-28FA-4189-A674-95A83D0A46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4D80C39-8A60-4E5E-AB81-63807FBDF0C5}" type="pres">
      <dgm:prSet presAssocID="{2CE40DA3-28FA-4189-A674-95A83D0A4640}" presName="iconSpace" presStyleCnt="0"/>
      <dgm:spPr/>
    </dgm:pt>
    <dgm:pt modelId="{E7476977-F17E-4A55-A353-11A2333BAE37}" type="pres">
      <dgm:prSet presAssocID="{2CE40DA3-28FA-4189-A674-95A83D0A4640}" presName="parTx" presStyleLbl="revTx" presStyleIdx="0" presStyleCnt="6">
        <dgm:presLayoutVars>
          <dgm:chMax val="0"/>
          <dgm:chPref val="0"/>
        </dgm:presLayoutVars>
      </dgm:prSet>
      <dgm:spPr/>
    </dgm:pt>
    <dgm:pt modelId="{B6D3BF66-B8EE-437B-ADC8-56718922F33B}" type="pres">
      <dgm:prSet presAssocID="{2CE40DA3-28FA-4189-A674-95A83D0A4640}" presName="txSpace" presStyleCnt="0"/>
      <dgm:spPr/>
    </dgm:pt>
    <dgm:pt modelId="{74A88173-DD20-482F-9371-6287950DBFE2}" type="pres">
      <dgm:prSet presAssocID="{2CE40DA3-28FA-4189-A674-95A83D0A4640}" presName="desTx" presStyleLbl="revTx" presStyleIdx="1" presStyleCnt="6">
        <dgm:presLayoutVars/>
      </dgm:prSet>
      <dgm:spPr/>
    </dgm:pt>
    <dgm:pt modelId="{BD16CDA6-A695-4857-83D3-CC36BEFF9C90}" type="pres">
      <dgm:prSet presAssocID="{8EC97E3E-77F9-42BB-8441-5A47F1DC5A00}" presName="sibTrans" presStyleCnt="0"/>
      <dgm:spPr/>
    </dgm:pt>
    <dgm:pt modelId="{AA6C9666-0136-4557-9EEF-8403240DFE81}" type="pres">
      <dgm:prSet presAssocID="{7D42FC6B-C5C7-4C84-9E50-E1B6F5F9043D}" presName="compNode" presStyleCnt="0"/>
      <dgm:spPr/>
    </dgm:pt>
    <dgm:pt modelId="{8C9CB9B3-D10F-4BF0-80C9-513409DA51AF}" type="pres">
      <dgm:prSet presAssocID="{7D42FC6B-C5C7-4C84-9E50-E1B6F5F9043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ger"/>
        </a:ext>
      </dgm:extLst>
    </dgm:pt>
    <dgm:pt modelId="{C44B6209-4296-4714-9313-717380698122}" type="pres">
      <dgm:prSet presAssocID="{7D42FC6B-C5C7-4C84-9E50-E1B6F5F9043D}" presName="iconSpace" presStyleCnt="0"/>
      <dgm:spPr/>
    </dgm:pt>
    <dgm:pt modelId="{9AA54884-9C47-45F3-A4E1-23282E7B7E4F}" type="pres">
      <dgm:prSet presAssocID="{7D42FC6B-C5C7-4C84-9E50-E1B6F5F9043D}" presName="parTx" presStyleLbl="revTx" presStyleIdx="2" presStyleCnt="6">
        <dgm:presLayoutVars>
          <dgm:chMax val="0"/>
          <dgm:chPref val="0"/>
        </dgm:presLayoutVars>
      </dgm:prSet>
      <dgm:spPr/>
    </dgm:pt>
    <dgm:pt modelId="{B99087A2-6C28-4C6E-9A07-A23C68ECAAC1}" type="pres">
      <dgm:prSet presAssocID="{7D42FC6B-C5C7-4C84-9E50-E1B6F5F9043D}" presName="txSpace" presStyleCnt="0"/>
      <dgm:spPr/>
    </dgm:pt>
    <dgm:pt modelId="{193E7FFA-CCC4-41F7-8C97-7BE114334801}" type="pres">
      <dgm:prSet presAssocID="{7D42FC6B-C5C7-4C84-9E50-E1B6F5F9043D}" presName="desTx" presStyleLbl="revTx" presStyleIdx="3" presStyleCnt="6">
        <dgm:presLayoutVars/>
      </dgm:prSet>
      <dgm:spPr/>
    </dgm:pt>
    <dgm:pt modelId="{6E881341-2A69-4A0A-9D2A-712E57EDE918}" type="pres">
      <dgm:prSet presAssocID="{BDE67543-4AEE-480E-8C17-8C9F987296CD}" presName="sibTrans" presStyleCnt="0"/>
      <dgm:spPr/>
    </dgm:pt>
    <dgm:pt modelId="{1C07795B-C6EF-4861-A80B-CD9534972EDA}" type="pres">
      <dgm:prSet presAssocID="{51000389-E53E-448B-B0F8-73691FB7E61C}" presName="compNode" presStyleCnt="0"/>
      <dgm:spPr/>
    </dgm:pt>
    <dgm:pt modelId="{831270DE-703C-41AF-BBE4-924FBE3501A7}" type="pres">
      <dgm:prSet presAssocID="{51000389-E53E-448B-B0F8-73691FB7E61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oking"/>
        </a:ext>
      </dgm:extLst>
    </dgm:pt>
    <dgm:pt modelId="{C0FFF973-690D-470E-9701-3BCE104B169B}" type="pres">
      <dgm:prSet presAssocID="{51000389-E53E-448B-B0F8-73691FB7E61C}" presName="iconSpace" presStyleCnt="0"/>
      <dgm:spPr/>
    </dgm:pt>
    <dgm:pt modelId="{03152FFF-6C55-45F7-9ECD-C9237A117F0C}" type="pres">
      <dgm:prSet presAssocID="{51000389-E53E-448B-B0F8-73691FB7E61C}" presName="parTx" presStyleLbl="revTx" presStyleIdx="4" presStyleCnt="6">
        <dgm:presLayoutVars>
          <dgm:chMax val="0"/>
          <dgm:chPref val="0"/>
        </dgm:presLayoutVars>
      </dgm:prSet>
      <dgm:spPr/>
    </dgm:pt>
    <dgm:pt modelId="{EA62A4EC-FF73-47A3-92D4-73905384D2E2}" type="pres">
      <dgm:prSet presAssocID="{51000389-E53E-448B-B0F8-73691FB7E61C}" presName="txSpace" presStyleCnt="0"/>
      <dgm:spPr/>
    </dgm:pt>
    <dgm:pt modelId="{A8C02245-C549-4227-9DE4-62704A8E9076}" type="pres">
      <dgm:prSet presAssocID="{51000389-E53E-448B-B0F8-73691FB7E61C}" presName="desTx" presStyleLbl="revTx" presStyleIdx="5" presStyleCnt="6">
        <dgm:presLayoutVars/>
      </dgm:prSet>
      <dgm:spPr/>
    </dgm:pt>
  </dgm:ptLst>
  <dgm:cxnLst>
    <dgm:cxn modelId="{F48CF302-D043-4D25-A27D-C472D8DBE708}" type="presOf" srcId="{00555045-0218-4827-9830-D45FB1189F71}" destId="{193E7FFA-CCC4-41F7-8C97-7BE114334801}" srcOrd="0" destOrd="1" presId="urn:microsoft.com/office/officeart/2018/5/layout/CenteredIconLabelDescriptionList"/>
    <dgm:cxn modelId="{49537815-D500-4605-A266-187B7B39A64C}" srcId="{7D42FC6B-C5C7-4C84-9E50-E1B6F5F9043D}" destId="{97477141-9535-4DFA-BF32-AF556335794A}" srcOrd="0" destOrd="0" parTransId="{90D3B6D8-6E11-4ADB-9B30-99F1236402B3}" sibTransId="{0579255D-9497-47FC-8622-83C9467FC69A}"/>
    <dgm:cxn modelId="{3A160E24-80B5-4765-834E-398F3DFB60D4}" type="presOf" srcId="{2CE40DA3-28FA-4189-A674-95A83D0A4640}" destId="{E7476977-F17E-4A55-A353-11A2333BAE37}" srcOrd="0" destOrd="0" presId="urn:microsoft.com/office/officeart/2018/5/layout/CenteredIconLabelDescriptionList"/>
    <dgm:cxn modelId="{96C85340-84D2-46C4-8F9C-F181C7EA270C}" type="presOf" srcId="{8D95D17A-BB52-4E03-A54D-0244FF3B7C8B}" destId="{A8C02245-C549-4227-9DE4-62704A8E9076}" srcOrd="0" destOrd="0" presId="urn:microsoft.com/office/officeart/2018/5/layout/CenteredIconLabelDescriptionList"/>
    <dgm:cxn modelId="{20D47C73-E87F-4D98-87E2-4B7F03228498}" srcId="{51000389-E53E-448B-B0F8-73691FB7E61C}" destId="{8D95D17A-BB52-4E03-A54D-0244FF3B7C8B}" srcOrd="0" destOrd="0" parTransId="{796318C7-2394-427F-B710-2BD47DA359D9}" sibTransId="{8F2F75F2-C756-4F9D-BF9C-FA5238BE76B9}"/>
    <dgm:cxn modelId="{5117AC77-1814-4049-BC2A-7A2A96AA912C}" type="presOf" srcId="{97477141-9535-4DFA-BF32-AF556335794A}" destId="{193E7FFA-CCC4-41F7-8C97-7BE114334801}" srcOrd="0" destOrd="0" presId="urn:microsoft.com/office/officeart/2018/5/layout/CenteredIconLabelDescriptionList"/>
    <dgm:cxn modelId="{CDE03380-8707-4798-9BAF-92FA8528D294}" srcId="{26623BFA-8557-461E-AAE5-35F2BC05ACA1}" destId="{51000389-E53E-448B-B0F8-73691FB7E61C}" srcOrd="2" destOrd="0" parTransId="{AF8A1C98-C203-40E8-8E5E-7EBFA5CDD4D5}" sibTransId="{56862EE0-BB35-48A6-A8F3-CD55FE4F1784}"/>
    <dgm:cxn modelId="{F6885886-959B-47BA-BD6E-9D7823348792}" srcId="{26623BFA-8557-461E-AAE5-35F2BC05ACA1}" destId="{2CE40DA3-28FA-4189-A674-95A83D0A4640}" srcOrd="0" destOrd="0" parTransId="{3C904E0C-FAAA-41AF-89DE-9B702F073CF5}" sibTransId="{8EC97E3E-77F9-42BB-8441-5A47F1DC5A00}"/>
    <dgm:cxn modelId="{9DF14687-BDF0-437A-B5E7-5197A5FF0962}" srcId="{7D42FC6B-C5C7-4C84-9E50-E1B6F5F9043D}" destId="{00555045-0218-4827-9830-D45FB1189F71}" srcOrd="1" destOrd="0" parTransId="{14427E94-6E17-40B0-A6C7-8569D712F3EA}" sibTransId="{C298792A-40FD-4DA2-BD7A-6732D9F6924A}"/>
    <dgm:cxn modelId="{6596D39B-4F5F-424C-9507-DCAE7B9D0F53}" type="presOf" srcId="{70B176F2-BEF5-45B0-9746-38EE676C8F38}" destId="{74A88173-DD20-482F-9371-6287950DBFE2}" srcOrd="0" destOrd="0" presId="urn:microsoft.com/office/officeart/2018/5/layout/CenteredIconLabelDescriptionList"/>
    <dgm:cxn modelId="{CE6DC69E-3463-4AD7-BF29-3C363C3BD74D}" type="presOf" srcId="{7D42FC6B-C5C7-4C84-9E50-E1B6F5F9043D}" destId="{9AA54884-9C47-45F3-A4E1-23282E7B7E4F}" srcOrd="0" destOrd="0" presId="urn:microsoft.com/office/officeart/2018/5/layout/CenteredIconLabelDescriptionList"/>
    <dgm:cxn modelId="{283209AC-C6EF-4081-8868-C70F7E650972}" type="presOf" srcId="{51000389-E53E-448B-B0F8-73691FB7E61C}" destId="{03152FFF-6C55-45F7-9ECD-C9237A117F0C}" srcOrd="0" destOrd="0" presId="urn:microsoft.com/office/officeart/2018/5/layout/CenteredIconLabelDescriptionList"/>
    <dgm:cxn modelId="{BF50BBCD-B862-4532-ACE0-70654B9D92FD}" type="presOf" srcId="{26623BFA-8557-461E-AAE5-35F2BC05ACA1}" destId="{9FDB8783-ABF7-4EBA-BC6C-8C508C4F836A}" srcOrd="0" destOrd="0" presId="urn:microsoft.com/office/officeart/2018/5/layout/CenteredIconLabelDescriptionList"/>
    <dgm:cxn modelId="{6B72AAD5-5657-4FFA-A443-6ECAFC56253E}" srcId="{2CE40DA3-28FA-4189-A674-95A83D0A4640}" destId="{70B176F2-BEF5-45B0-9746-38EE676C8F38}" srcOrd="0" destOrd="0" parTransId="{1C39B31C-2430-4239-8A37-BBD3D596E50E}" sibTransId="{7D0CD624-A4B0-4874-ADE0-211BD2B3C78A}"/>
    <dgm:cxn modelId="{720BA4D9-E441-45E4-A74C-4BBABCEA9791}" srcId="{26623BFA-8557-461E-AAE5-35F2BC05ACA1}" destId="{7D42FC6B-C5C7-4C84-9E50-E1B6F5F9043D}" srcOrd="1" destOrd="0" parTransId="{2E18F928-E436-4F40-BFA5-90F22F4686D3}" sibTransId="{BDE67543-4AEE-480E-8C17-8C9F987296CD}"/>
    <dgm:cxn modelId="{8CA1A205-B493-4A4B-943A-6FDD9029CB4B}" type="presParOf" srcId="{9FDB8783-ABF7-4EBA-BC6C-8C508C4F836A}" destId="{36BAA655-DBCD-4B0A-BCC4-081728DFC4A3}" srcOrd="0" destOrd="0" presId="urn:microsoft.com/office/officeart/2018/5/layout/CenteredIconLabelDescriptionList"/>
    <dgm:cxn modelId="{496F33D5-18A8-40AC-B697-06289ED87A17}" type="presParOf" srcId="{36BAA655-DBCD-4B0A-BCC4-081728DFC4A3}" destId="{3F2DECAA-6770-4EDB-8F04-A334F3488AF1}" srcOrd="0" destOrd="0" presId="urn:microsoft.com/office/officeart/2018/5/layout/CenteredIconLabelDescriptionList"/>
    <dgm:cxn modelId="{3DCBD53C-7B40-4462-A675-A4747086824C}" type="presParOf" srcId="{36BAA655-DBCD-4B0A-BCC4-081728DFC4A3}" destId="{14D80C39-8A60-4E5E-AB81-63807FBDF0C5}" srcOrd="1" destOrd="0" presId="urn:microsoft.com/office/officeart/2018/5/layout/CenteredIconLabelDescriptionList"/>
    <dgm:cxn modelId="{335062D7-7950-4F18-84BC-04B39B1E1543}" type="presParOf" srcId="{36BAA655-DBCD-4B0A-BCC4-081728DFC4A3}" destId="{E7476977-F17E-4A55-A353-11A2333BAE37}" srcOrd="2" destOrd="0" presId="urn:microsoft.com/office/officeart/2018/5/layout/CenteredIconLabelDescriptionList"/>
    <dgm:cxn modelId="{757A08A5-AF89-4D15-B8A0-EC81E11BE3EB}" type="presParOf" srcId="{36BAA655-DBCD-4B0A-BCC4-081728DFC4A3}" destId="{B6D3BF66-B8EE-437B-ADC8-56718922F33B}" srcOrd="3" destOrd="0" presId="urn:microsoft.com/office/officeart/2018/5/layout/CenteredIconLabelDescriptionList"/>
    <dgm:cxn modelId="{DE5B49D8-E777-4221-A5A4-5FB8F5F3DC3E}" type="presParOf" srcId="{36BAA655-DBCD-4B0A-BCC4-081728DFC4A3}" destId="{74A88173-DD20-482F-9371-6287950DBFE2}" srcOrd="4" destOrd="0" presId="urn:microsoft.com/office/officeart/2018/5/layout/CenteredIconLabelDescriptionList"/>
    <dgm:cxn modelId="{F8298515-2F34-4D86-9581-DDF69F9D436B}" type="presParOf" srcId="{9FDB8783-ABF7-4EBA-BC6C-8C508C4F836A}" destId="{BD16CDA6-A695-4857-83D3-CC36BEFF9C90}" srcOrd="1" destOrd="0" presId="urn:microsoft.com/office/officeart/2018/5/layout/CenteredIconLabelDescriptionList"/>
    <dgm:cxn modelId="{AAC837F4-EFD8-45BD-ACF3-8CAAA5DCCF07}" type="presParOf" srcId="{9FDB8783-ABF7-4EBA-BC6C-8C508C4F836A}" destId="{AA6C9666-0136-4557-9EEF-8403240DFE81}" srcOrd="2" destOrd="0" presId="urn:microsoft.com/office/officeart/2018/5/layout/CenteredIconLabelDescriptionList"/>
    <dgm:cxn modelId="{44E1CED5-7576-40C2-B235-B525C6CCA8C4}" type="presParOf" srcId="{AA6C9666-0136-4557-9EEF-8403240DFE81}" destId="{8C9CB9B3-D10F-4BF0-80C9-513409DA51AF}" srcOrd="0" destOrd="0" presId="urn:microsoft.com/office/officeart/2018/5/layout/CenteredIconLabelDescriptionList"/>
    <dgm:cxn modelId="{76D366A2-0552-44C5-9407-6FA1CA0DF030}" type="presParOf" srcId="{AA6C9666-0136-4557-9EEF-8403240DFE81}" destId="{C44B6209-4296-4714-9313-717380698122}" srcOrd="1" destOrd="0" presId="urn:microsoft.com/office/officeart/2018/5/layout/CenteredIconLabelDescriptionList"/>
    <dgm:cxn modelId="{47918834-C8C0-4CC6-8391-EE4032F0D750}" type="presParOf" srcId="{AA6C9666-0136-4557-9EEF-8403240DFE81}" destId="{9AA54884-9C47-45F3-A4E1-23282E7B7E4F}" srcOrd="2" destOrd="0" presId="urn:microsoft.com/office/officeart/2018/5/layout/CenteredIconLabelDescriptionList"/>
    <dgm:cxn modelId="{856E8D25-38D1-4540-BB4B-4981280720BF}" type="presParOf" srcId="{AA6C9666-0136-4557-9EEF-8403240DFE81}" destId="{B99087A2-6C28-4C6E-9A07-A23C68ECAAC1}" srcOrd="3" destOrd="0" presId="urn:microsoft.com/office/officeart/2018/5/layout/CenteredIconLabelDescriptionList"/>
    <dgm:cxn modelId="{E79BAD00-3681-4704-A419-317E0824FED7}" type="presParOf" srcId="{AA6C9666-0136-4557-9EEF-8403240DFE81}" destId="{193E7FFA-CCC4-41F7-8C97-7BE114334801}" srcOrd="4" destOrd="0" presId="urn:microsoft.com/office/officeart/2018/5/layout/CenteredIconLabelDescriptionList"/>
    <dgm:cxn modelId="{DDDEDBD9-994D-493F-A939-81E8EFD9BC7D}" type="presParOf" srcId="{9FDB8783-ABF7-4EBA-BC6C-8C508C4F836A}" destId="{6E881341-2A69-4A0A-9D2A-712E57EDE918}" srcOrd="3" destOrd="0" presId="urn:microsoft.com/office/officeart/2018/5/layout/CenteredIconLabelDescriptionList"/>
    <dgm:cxn modelId="{4EB812FB-BAB3-4CCE-A8F8-326CE76CB8BA}" type="presParOf" srcId="{9FDB8783-ABF7-4EBA-BC6C-8C508C4F836A}" destId="{1C07795B-C6EF-4861-A80B-CD9534972EDA}" srcOrd="4" destOrd="0" presId="urn:microsoft.com/office/officeart/2018/5/layout/CenteredIconLabelDescriptionList"/>
    <dgm:cxn modelId="{03FA205B-E647-4761-AF23-1CD3B0F17948}" type="presParOf" srcId="{1C07795B-C6EF-4861-A80B-CD9534972EDA}" destId="{831270DE-703C-41AF-BBE4-924FBE3501A7}" srcOrd="0" destOrd="0" presId="urn:microsoft.com/office/officeart/2018/5/layout/CenteredIconLabelDescriptionList"/>
    <dgm:cxn modelId="{0FDCDD75-D91B-483C-97DE-528D67291CDB}" type="presParOf" srcId="{1C07795B-C6EF-4861-A80B-CD9534972EDA}" destId="{C0FFF973-690D-470E-9701-3BCE104B169B}" srcOrd="1" destOrd="0" presId="urn:microsoft.com/office/officeart/2018/5/layout/CenteredIconLabelDescriptionList"/>
    <dgm:cxn modelId="{E80017DA-ACDF-4AB4-8A61-13DCC513D96C}" type="presParOf" srcId="{1C07795B-C6EF-4861-A80B-CD9534972EDA}" destId="{03152FFF-6C55-45F7-9ECD-C9237A117F0C}" srcOrd="2" destOrd="0" presId="urn:microsoft.com/office/officeart/2018/5/layout/CenteredIconLabelDescriptionList"/>
    <dgm:cxn modelId="{BE87D67C-D1FB-4B10-A0FB-EC4FE8B62ABD}" type="presParOf" srcId="{1C07795B-C6EF-4861-A80B-CD9534972EDA}" destId="{EA62A4EC-FF73-47A3-92D4-73905384D2E2}" srcOrd="3" destOrd="0" presId="urn:microsoft.com/office/officeart/2018/5/layout/CenteredIconLabelDescriptionList"/>
    <dgm:cxn modelId="{6AB2D746-AE03-4285-9B00-F04BE164A1A5}" type="presParOf" srcId="{1C07795B-C6EF-4861-A80B-CD9534972EDA}" destId="{A8C02245-C549-4227-9DE4-62704A8E907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05E9E6-366C-4961-BE3D-C8CCC131A258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ECD3EE7-6F43-41D9-A6A8-859E1E4D7E83}">
      <dgm:prSet/>
      <dgm:spPr/>
      <dgm:t>
        <a:bodyPr/>
        <a:lstStyle/>
        <a:p>
          <a:r>
            <a:rPr lang="en-US"/>
            <a:t>Detoxification </a:t>
          </a:r>
        </a:p>
      </dgm:t>
    </dgm:pt>
    <dgm:pt modelId="{FE6E4E7E-FB66-4EA2-9DFC-B51D1E736CDB}" type="parTrans" cxnId="{1DD21A69-BF8B-40C3-8C2D-9EC67C0CD032}">
      <dgm:prSet/>
      <dgm:spPr/>
      <dgm:t>
        <a:bodyPr/>
        <a:lstStyle/>
        <a:p>
          <a:endParaRPr lang="en-US"/>
        </a:p>
      </dgm:t>
    </dgm:pt>
    <dgm:pt modelId="{1E241AC5-DA52-4E25-9046-0998824BF2B6}" type="sibTrans" cxnId="{1DD21A69-BF8B-40C3-8C2D-9EC67C0CD032}">
      <dgm:prSet/>
      <dgm:spPr/>
      <dgm:t>
        <a:bodyPr/>
        <a:lstStyle/>
        <a:p>
          <a:endParaRPr lang="en-US"/>
        </a:p>
      </dgm:t>
    </dgm:pt>
    <dgm:pt modelId="{9A5DC3EA-9B95-4A72-ABE9-41DC07FF87B2}">
      <dgm:prSet/>
      <dgm:spPr/>
      <dgm:t>
        <a:bodyPr/>
        <a:lstStyle/>
        <a:p>
          <a:r>
            <a:rPr lang="en-US" dirty="0"/>
            <a:t>The medical supervision of a withdrawal of a specified drug</a:t>
          </a:r>
        </a:p>
      </dgm:t>
      <dgm:extLst>
        <a:ext uri="{E40237B7-FDA0-4F09-8148-C483321AD2D9}">
          <dgm14:cNvPr xmlns:dgm14="http://schemas.microsoft.com/office/drawing/2010/diagram" id="0" name="" descr="Detoxification - &#10;The medical supervision of a withdrawal of a specified drug&#10;Usually inpatient&#10;Relapse rates are high&#10;Two methods… &#10; Gradually decrease the substance amount &#10; Completely eliminate the substance while providing medication to treat withdrawal symptoms &#10;"/>
        </a:ext>
      </dgm:extLst>
    </dgm:pt>
    <dgm:pt modelId="{5924E01A-B0DF-4114-A344-9A7FB2B16D28}" type="parTrans" cxnId="{B3D873F5-14C4-4475-B8D4-29B20AD0B7BB}">
      <dgm:prSet/>
      <dgm:spPr/>
      <dgm:t>
        <a:bodyPr/>
        <a:lstStyle/>
        <a:p>
          <a:endParaRPr lang="en-US"/>
        </a:p>
      </dgm:t>
    </dgm:pt>
    <dgm:pt modelId="{E9EC11AC-500C-43A5-A967-7DD2AA5F765B}" type="sibTrans" cxnId="{B3D873F5-14C4-4475-B8D4-29B20AD0B7BB}">
      <dgm:prSet/>
      <dgm:spPr/>
      <dgm:t>
        <a:bodyPr/>
        <a:lstStyle/>
        <a:p>
          <a:endParaRPr lang="en-US"/>
        </a:p>
      </dgm:t>
    </dgm:pt>
    <dgm:pt modelId="{2DF48999-53D1-4B50-8796-8C278AC3E502}">
      <dgm:prSet/>
      <dgm:spPr/>
      <dgm:t>
        <a:bodyPr/>
        <a:lstStyle/>
        <a:p>
          <a:r>
            <a:rPr lang="en-US" dirty="0"/>
            <a:t>Usually inpatient</a:t>
          </a:r>
        </a:p>
      </dgm:t>
    </dgm:pt>
    <dgm:pt modelId="{03EEB75B-2EC1-4F8F-8BB1-87F207DFC766}" type="parTrans" cxnId="{3102CB0B-6987-442A-864C-FC30018D4FBB}">
      <dgm:prSet/>
      <dgm:spPr/>
      <dgm:t>
        <a:bodyPr/>
        <a:lstStyle/>
        <a:p>
          <a:endParaRPr lang="en-US"/>
        </a:p>
      </dgm:t>
    </dgm:pt>
    <dgm:pt modelId="{29F5B6E2-C74F-43E7-ACA5-A7571C8DA601}" type="sibTrans" cxnId="{3102CB0B-6987-442A-864C-FC30018D4FBB}">
      <dgm:prSet/>
      <dgm:spPr/>
      <dgm:t>
        <a:bodyPr/>
        <a:lstStyle/>
        <a:p>
          <a:endParaRPr lang="en-US"/>
        </a:p>
      </dgm:t>
    </dgm:pt>
    <dgm:pt modelId="{7582305A-CC61-43C2-8A4B-92AC9BB173DB}">
      <dgm:prSet/>
      <dgm:spPr/>
      <dgm:t>
        <a:bodyPr/>
        <a:lstStyle/>
        <a:p>
          <a:r>
            <a:rPr lang="en-US" dirty="0"/>
            <a:t>Relapse rates are high</a:t>
          </a:r>
        </a:p>
      </dgm:t>
    </dgm:pt>
    <dgm:pt modelId="{7886CF1D-FA95-4640-9269-A444D30C3EC4}" type="parTrans" cxnId="{DFEE83A0-6D92-4325-B41F-84F311627837}">
      <dgm:prSet/>
      <dgm:spPr/>
      <dgm:t>
        <a:bodyPr/>
        <a:lstStyle/>
        <a:p>
          <a:endParaRPr lang="en-US"/>
        </a:p>
      </dgm:t>
    </dgm:pt>
    <dgm:pt modelId="{5EFA6767-6C1D-4185-BB32-21D6BF22879A}" type="sibTrans" cxnId="{DFEE83A0-6D92-4325-B41F-84F311627837}">
      <dgm:prSet/>
      <dgm:spPr/>
      <dgm:t>
        <a:bodyPr/>
        <a:lstStyle/>
        <a:p>
          <a:endParaRPr lang="en-US"/>
        </a:p>
      </dgm:t>
    </dgm:pt>
    <dgm:pt modelId="{0BD8C007-0E16-4BE1-BF39-29BF3CCA0472}">
      <dgm:prSet/>
      <dgm:spPr/>
      <dgm:t>
        <a:bodyPr/>
        <a:lstStyle/>
        <a:p>
          <a:r>
            <a:rPr lang="en-US" dirty="0"/>
            <a:t>Two methods… </a:t>
          </a:r>
        </a:p>
      </dgm:t>
    </dgm:pt>
    <dgm:pt modelId="{D4784738-223A-4374-9956-29C64C0EF1DA}" type="parTrans" cxnId="{B5D97BFB-3C42-49F9-B422-942ABA663534}">
      <dgm:prSet/>
      <dgm:spPr/>
      <dgm:t>
        <a:bodyPr/>
        <a:lstStyle/>
        <a:p>
          <a:endParaRPr lang="en-US"/>
        </a:p>
      </dgm:t>
    </dgm:pt>
    <dgm:pt modelId="{9107DF3D-851E-453C-92DE-1C1F0EEE1C82}" type="sibTrans" cxnId="{B5D97BFB-3C42-49F9-B422-942ABA663534}">
      <dgm:prSet/>
      <dgm:spPr/>
      <dgm:t>
        <a:bodyPr/>
        <a:lstStyle/>
        <a:p>
          <a:endParaRPr lang="en-US"/>
        </a:p>
      </dgm:t>
    </dgm:pt>
    <dgm:pt modelId="{9E756B2B-453D-4CCC-84BF-80A3E4895377}">
      <dgm:prSet/>
      <dgm:spPr/>
      <dgm:t>
        <a:bodyPr/>
        <a:lstStyle/>
        <a:p>
          <a:r>
            <a:rPr lang="en-US" dirty="0"/>
            <a:t>Gradually decrease the substance amount </a:t>
          </a:r>
        </a:p>
      </dgm:t>
    </dgm:pt>
    <dgm:pt modelId="{0BD193DB-3CD7-415E-AE8B-EA672676800B}" type="parTrans" cxnId="{89941525-CDEA-4D49-B980-1C6BBCED223F}">
      <dgm:prSet/>
      <dgm:spPr/>
      <dgm:t>
        <a:bodyPr/>
        <a:lstStyle/>
        <a:p>
          <a:endParaRPr lang="en-US"/>
        </a:p>
      </dgm:t>
    </dgm:pt>
    <dgm:pt modelId="{D0AA59A8-51E6-4070-9631-D16072CB7463}" type="sibTrans" cxnId="{89941525-CDEA-4D49-B980-1C6BBCED223F}">
      <dgm:prSet/>
      <dgm:spPr/>
      <dgm:t>
        <a:bodyPr/>
        <a:lstStyle/>
        <a:p>
          <a:endParaRPr lang="en-US"/>
        </a:p>
      </dgm:t>
    </dgm:pt>
    <dgm:pt modelId="{530339CE-D523-4850-AC2E-F7BDF00316C1}">
      <dgm:prSet/>
      <dgm:spPr/>
      <dgm:t>
        <a:bodyPr/>
        <a:lstStyle/>
        <a:p>
          <a:r>
            <a:rPr lang="en-US" dirty="0"/>
            <a:t>Completely eliminate the substance while providing medication to treat withdrawal symptoms </a:t>
          </a:r>
        </a:p>
      </dgm:t>
    </dgm:pt>
    <dgm:pt modelId="{69A41325-3CF2-493A-9BF5-9063CB3CD928}" type="parTrans" cxnId="{078FA234-8BD4-4D2B-ACDB-F36203E176DB}">
      <dgm:prSet/>
      <dgm:spPr/>
      <dgm:t>
        <a:bodyPr/>
        <a:lstStyle/>
        <a:p>
          <a:endParaRPr lang="en-US"/>
        </a:p>
      </dgm:t>
    </dgm:pt>
    <dgm:pt modelId="{FEA3776E-9118-41F2-9A5B-E1CB23FEF802}" type="sibTrans" cxnId="{078FA234-8BD4-4D2B-ACDB-F36203E176DB}">
      <dgm:prSet/>
      <dgm:spPr/>
      <dgm:t>
        <a:bodyPr/>
        <a:lstStyle/>
        <a:p>
          <a:endParaRPr lang="en-US"/>
        </a:p>
      </dgm:t>
    </dgm:pt>
    <dgm:pt modelId="{D6622F1C-84B0-4517-8EEC-A4DF8103FCF8}">
      <dgm:prSet/>
      <dgm:spPr/>
      <dgm:t>
        <a:bodyPr/>
        <a:lstStyle/>
        <a:p>
          <a:r>
            <a:rPr lang="en-US"/>
            <a:t>Agonist drugs</a:t>
          </a:r>
        </a:p>
      </dgm:t>
    </dgm:pt>
    <dgm:pt modelId="{2A607449-E9A4-4A18-B5F6-770CDE1300FE}" type="parTrans" cxnId="{39E5D33F-DF1D-4BC3-9B07-A4328D505D88}">
      <dgm:prSet/>
      <dgm:spPr/>
      <dgm:t>
        <a:bodyPr/>
        <a:lstStyle/>
        <a:p>
          <a:endParaRPr lang="en-US"/>
        </a:p>
      </dgm:t>
    </dgm:pt>
    <dgm:pt modelId="{4E89DAB8-C7D9-4CE4-B5D5-2A566D681BB3}" type="sibTrans" cxnId="{39E5D33F-DF1D-4BC3-9B07-A4328D505D88}">
      <dgm:prSet/>
      <dgm:spPr/>
      <dgm:t>
        <a:bodyPr/>
        <a:lstStyle/>
        <a:p>
          <a:endParaRPr lang="en-US"/>
        </a:p>
      </dgm:t>
    </dgm:pt>
    <dgm:pt modelId="{B6D7A2EE-CBD4-4FD5-A8B9-ACBB5FA6FBFA}">
      <dgm:prSet/>
      <dgm:spPr/>
      <dgm:t>
        <a:bodyPr/>
        <a:lstStyle/>
        <a:p>
          <a:r>
            <a:rPr lang="en-US" dirty="0"/>
            <a:t>Provide the individual with a “safe” drug that has a similar chemical makeup to the addicted drug (e.g., methadone which hopes to reduce heroine use)  </a:t>
          </a:r>
        </a:p>
      </dgm:t>
      <dgm:extLst>
        <a:ext uri="{E40237B7-FDA0-4F09-8148-C483321AD2D9}">
          <dgm14:cNvPr xmlns:dgm14="http://schemas.microsoft.com/office/drawing/2010/diagram" id="0" name="" descr="Agonist drugs - Provide the individual with a “safe” drug that has a similar chemical makeup to the addicted drug (e.g., methadone which hopes to reduce heroine use)  &#10;Controversial because it can be seeing as just replacing one drug for another without solving the addiction&#10;"/>
        </a:ext>
      </dgm:extLst>
    </dgm:pt>
    <dgm:pt modelId="{06C2270C-57A7-400C-988C-7FB90BC68CCD}" type="parTrans" cxnId="{A1FCEC27-242B-49CE-B816-39153A18432C}">
      <dgm:prSet/>
      <dgm:spPr/>
      <dgm:t>
        <a:bodyPr/>
        <a:lstStyle/>
        <a:p>
          <a:endParaRPr lang="en-US"/>
        </a:p>
      </dgm:t>
    </dgm:pt>
    <dgm:pt modelId="{F78D3CF0-2011-4BA5-821B-BFACD85FA514}" type="sibTrans" cxnId="{A1FCEC27-242B-49CE-B816-39153A18432C}">
      <dgm:prSet/>
      <dgm:spPr/>
      <dgm:t>
        <a:bodyPr/>
        <a:lstStyle/>
        <a:p>
          <a:endParaRPr lang="en-US"/>
        </a:p>
      </dgm:t>
    </dgm:pt>
    <dgm:pt modelId="{18819984-2D86-4718-9AB1-A2891DD89FEB}">
      <dgm:prSet/>
      <dgm:spPr/>
      <dgm:t>
        <a:bodyPr/>
        <a:lstStyle/>
        <a:p>
          <a:r>
            <a:rPr lang="en-US" dirty="0"/>
            <a:t>Controversial because it can be seeing as just replacing one drug for another without solving the addiction</a:t>
          </a:r>
        </a:p>
      </dgm:t>
    </dgm:pt>
    <dgm:pt modelId="{43F81B22-C49B-44B0-8658-3D10DB75BEDC}" type="parTrans" cxnId="{E76E10E2-F95F-4D84-A805-7E820A2CCA88}">
      <dgm:prSet/>
      <dgm:spPr/>
      <dgm:t>
        <a:bodyPr/>
        <a:lstStyle/>
        <a:p>
          <a:endParaRPr lang="en-US"/>
        </a:p>
      </dgm:t>
    </dgm:pt>
    <dgm:pt modelId="{10236286-1BB4-42BB-AB71-E9283F9BDA8A}" type="sibTrans" cxnId="{E76E10E2-F95F-4D84-A805-7E820A2CCA88}">
      <dgm:prSet/>
      <dgm:spPr/>
      <dgm:t>
        <a:bodyPr/>
        <a:lstStyle/>
        <a:p>
          <a:endParaRPr lang="en-US"/>
        </a:p>
      </dgm:t>
    </dgm:pt>
    <dgm:pt modelId="{B8F2C2E9-3327-4FC9-BC4B-702C652D7438}">
      <dgm:prSet/>
      <dgm:spPr/>
      <dgm:t>
        <a:bodyPr/>
        <a:lstStyle/>
        <a:p>
          <a:r>
            <a:rPr lang="en-US"/>
            <a:t>Antagonist drugs</a:t>
          </a:r>
        </a:p>
      </dgm:t>
    </dgm:pt>
    <dgm:pt modelId="{DA309720-0EFC-4BCB-A4E7-04B099248686}" type="parTrans" cxnId="{2B035235-E83D-4F8A-97B5-B8AC84744D59}">
      <dgm:prSet/>
      <dgm:spPr/>
      <dgm:t>
        <a:bodyPr/>
        <a:lstStyle/>
        <a:p>
          <a:endParaRPr lang="en-US"/>
        </a:p>
      </dgm:t>
    </dgm:pt>
    <dgm:pt modelId="{49F70EB9-954C-4D8F-B4E7-6104BE727820}" type="sibTrans" cxnId="{2B035235-E83D-4F8A-97B5-B8AC84744D59}">
      <dgm:prSet/>
      <dgm:spPr/>
      <dgm:t>
        <a:bodyPr/>
        <a:lstStyle/>
        <a:p>
          <a:endParaRPr lang="en-US"/>
        </a:p>
      </dgm:t>
    </dgm:pt>
    <dgm:pt modelId="{0415FA43-CC52-4ABE-A55C-23D45D4E6D04}">
      <dgm:prSet/>
      <dgm:spPr/>
      <dgm:t>
        <a:bodyPr/>
        <a:lstStyle/>
        <a:p>
          <a:r>
            <a:rPr lang="en-US" dirty="0"/>
            <a:t>Drugs which block or change the effects of the addictive drug (e.g., Disulfiram to reduce alcohol use, Naloxone to reduce opioid use) </a:t>
          </a:r>
        </a:p>
      </dgm:t>
      <dgm:extLst>
        <a:ext uri="{E40237B7-FDA0-4F09-8148-C483321AD2D9}">
          <dgm14:cNvPr xmlns:dgm14="http://schemas.microsoft.com/office/drawing/2010/diagram" id="0" name="" descr="Antagonist drugs - Drugs which block or change the effects of the addictive drug (e.g., Disulfiram to reduce alcohol use, Naloxone to reduce opioid use) &#10;Problematic because the individual must be motivated to take the medication and it can be dangerous&#10;"/>
        </a:ext>
      </dgm:extLst>
    </dgm:pt>
    <dgm:pt modelId="{5DE2AF3F-99C8-4494-B356-5AB1B3874551}" type="parTrans" cxnId="{5FDB7644-D84A-4A64-9AF4-BDBCAD73C15B}">
      <dgm:prSet/>
      <dgm:spPr/>
      <dgm:t>
        <a:bodyPr/>
        <a:lstStyle/>
        <a:p>
          <a:endParaRPr lang="en-US"/>
        </a:p>
      </dgm:t>
    </dgm:pt>
    <dgm:pt modelId="{F259672F-ABDD-4CF4-A581-18784709F89D}" type="sibTrans" cxnId="{5FDB7644-D84A-4A64-9AF4-BDBCAD73C15B}">
      <dgm:prSet/>
      <dgm:spPr/>
      <dgm:t>
        <a:bodyPr/>
        <a:lstStyle/>
        <a:p>
          <a:endParaRPr lang="en-US"/>
        </a:p>
      </dgm:t>
    </dgm:pt>
    <dgm:pt modelId="{F23C1ECF-E182-4C09-8654-B8434F8EBA09}">
      <dgm:prSet/>
      <dgm:spPr/>
      <dgm:t>
        <a:bodyPr/>
        <a:lstStyle/>
        <a:p>
          <a:r>
            <a:rPr lang="en-US" dirty="0"/>
            <a:t>Problematic because the individual must be motivated to take the medication and it can be dangerous</a:t>
          </a:r>
        </a:p>
      </dgm:t>
    </dgm:pt>
    <dgm:pt modelId="{835606FA-4C12-4110-913A-9CDDF4EFFBA2}" type="parTrans" cxnId="{CE1B7C4B-57FA-457F-AED3-A91C62945712}">
      <dgm:prSet/>
      <dgm:spPr/>
      <dgm:t>
        <a:bodyPr/>
        <a:lstStyle/>
        <a:p>
          <a:endParaRPr lang="en-US"/>
        </a:p>
      </dgm:t>
    </dgm:pt>
    <dgm:pt modelId="{5C6E52A5-AADE-4E9C-8AEC-3719F4CE5656}" type="sibTrans" cxnId="{CE1B7C4B-57FA-457F-AED3-A91C62945712}">
      <dgm:prSet/>
      <dgm:spPr/>
      <dgm:t>
        <a:bodyPr/>
        <a:lstStyle/>
        <a:p>
          <a:endParaRPr lang="en-US"/>
        </a:p>
      </dgm:t>
    </dgm:pt>
    <dgm:pt modelId="{19C71E47-EA59-4959-BA12-04049A264A89}" type="pres">
      <dgm:prSet presAssocID="{1C05E9E6-366C-4961-BE3D-C8CCC131A258}" presName="linear" presStyleCnt="0">
        <dgm:presLayoutVars>
          <dgm:dir/>
          <dgm:animLvl val="lvl"/>
          <dgm:resizeHandles val="exact"/>
        </dgm:presLayoutVars>
      </dgm:prSet>
      <dgm:spPr/>
    </dgm:pt>
    <dgm:pt modelId="{4E83C427-9C00-4891-9805-25E00CA6CE03}" type="pres">
      <dgm:prSet presAssocID="{8ECD3EE7-6F43-41D9-A6A8-859E1E4D7E83}" presName="parentLin" presStyleCnt="0"/>
      <dgm:spPr/>
    </dgm:pt>
    <dgm:pt modelId="{D421AA26-B4AF-46E8-9558-47D2782CB2D0}" type="pres">
      <dgm:prSet presAssocID="{8ECD3EE7-6F43-41D9-A6A8-859E1E4D7E83}" presName="parentLeftMargin" presStyleLbl="node1" presStyleIdx="0" presStyleCnt="3"/>
      <dgm:spPr/>
    </dgm:pt>
    <dgm:pt modelId="{D02E994A-897C-43B5-A325-6B366FC3DAA8}" type="pres">
      <dgm:prSet presAssocID="{8ECD3EE7-6F43-41D9-A6A8-859E1E4D7E8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BD1CD2-988D-4DDF-9084-793D735DAB03}" type="pres">
      <dgm:prSet presAssocID="{8ECD3EE7-6F43-41D9-A6A8-859E1E4D7E83}" presName="negativeSpace" presStyleCnt="0"/>
      <dgm:spPr/>
    </dgm:pt>
    <dgm:pt modelId="{35025F9A-249A-42FA-BBEE-21763F2BD6E2}" type="pres">
      <dgm:prSet presAssocID="{8ECD3EE7-6F43-41D9-A6A8-859E1E4D7E83}" presName="childText" presStyleLbl="conFgAcc1" presStyleIdx="0" presStyleCnt="3">
        <dgm:presLayoutVars>
          <dgm:bulletEnabled val="1"/>
        </dgm:presLayoutVars>
      </dgm:prSet>
      <dgm:spPr/>
    </dgm:pt>
    <dgm:pt modelId="{3F04452E-D61A-42C2-82AC-963729B0DE95}" type="pres">
      <dgm:prSet presAssocID="{1E241AC5-DA52-4E25-9046-0998824BF2B6}" presName="spaceBetweenRectangles" presStyleCnt="0"/>
      <dgm:spPr/>
    </dgm:pt>
    <dgm:pt modelId="{129A0201-40DE-423F-9620-46C659556A58}" type="pres">
      <dgm:prSet presAssocID="{D6622F1C-84B0-4517-8EEC-A4DF8103FCF8}" presName="parentLin" presStyleCnt="0"/>
      <dgm:spPr/>
    </dgm:pt>
    <dgm:pt modelId="{A38FA502-1756-4799-B425-FC6A7C5C4BC8}" type="pres">
      <dgm:prSet presAssocID="{D6622F1C-84B0-4517-8EEC-A4DF8103FCF8}" presName="parentLeftMargin" presStyleLbl="node1" presStyleIdx="0" presStyleCnt="3"/>
      <dgm:spPr/>
    </dgm:pt>
    <dgm:pt modelId="{2F0C088F-44ED-4661-BB10-79F3A33CAC8E}" type="pres">
      <dgm:prSet presAssocID="{D6622F1C-84B0-4517-8EEC-A4DF8103FCF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73B707B-621D-42DA-8B6E-F802FD034F34}" type="pres">
      <dgm:prSet presAssocID="{D6622F1C-84B0-4517-8EEC-A4DF8103FCF8}" presName="negativeSpace" presStyleCnt="0"/>
      <dgm:spPr/>
    </dgm:pt>
    <dgm:pt modelId="{5DE1DE08-FABD-4574-907B-14CBEFFE8DCD}" type="pres">
      <dgm:prSet presAssocID="{D6622F1C-84B0-4517-8EEC-A4DF8103FCF8}" presName="childText" presStyleLbl="conFgAcc1" presStyleIdx="1" presStyleCnt="3">
        <dgm:presLayoutVars>
          <dgm:bulletEnabled val="1"/>
        </dgm:presLayoutVars>
      </dgm:prSet>
      <dgm:spPr/>
    </dgm:pt>
    <dgm:pt modelId="{5F7F3258-EF43-4C42-8D29-934954C889BC}" type="pres">
      <dgm:prSet presAssocID="{4E89DAB8-C7D9-4CE4-B5D5-2A566D681BB3}" presName="spaceBetweenRectangles" presStyleCnt="0"/>
      <dgm:spPr/>
    </dgm:pt>
    <dgm:pt modelId="{64E36E4B-7C4F-4892-BF81-CFB3D65BF377}" type="pres">
      <dgm:prSet presAssocID="{B8F2C2E9-3327-4FC9-BC4B-702C652D7438}" presName="parentLin" presStyleCnt="0"/>
      <dgm:spPr/>
    </dgm:pt>
    <dgm:pt modelId="{796FD945-EED9-45F8-A921-2D6F2F0D78B5}" type="pres">
      <dgm:prSet presAssocID="{B8F2C2E9-3327-4FC9-BC4B-702C652D7438}" presName="parentLeftMargin" presStyleLbl="node1" presStyleIdx="1" presStyleCnt="3"/>
      <dgm:spPr/>
    </dgm:pt>
    <dgm:pt modelId="{35919D5A-9799-40DF-8037-A3BEDFCF0D90}" type="pres">
      <dgm:prSet presAssocID="{B8F2C2E9-3327-4FC9-BC4B-702C652D743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EF004D8-2C85-4A8B-80E2-0CBAAD1B797F}" type="pres">
      <dgm:prSet presAssocID="{B8F2C2E9-3327-4FC9-BC4B-702C652D7438}" presName="negativeSpace" presStyleCnt="0"/>
      <dgm:spPr/>
    </dgm:pt>
    <dgm:pt modelId="{35639450-B933-4EEF-A53B-030592A12DC9}" type="pres">
      <dgm:prSet presAssocID="{B8F2C2E9-3327-4FC9-BC4B-702C652D7438}" presName="childText" presStyleLbl="conFgAcc1" presStyleIdx="2" presStyleCnt="3" custLinFactNeighborX="29">
        <dgm:presLayoutVars>
          <dgm:bulletEnabled val="1"/>
        </dgm:presLayoutVars>
      </dgm:prSet>
      <dgm:spPr/>
    </dgm:pt>
  </dgm:ptLst>
  <dgm:cxnLst>
    <dgm:cxn modelId="{DE08C901-D973-4F37-B328-9E09D077255E}" type="presOf" srcId="{9E756B2B-453D-4CCC-84BF-80A3E4895377}" destId="{35025F9A-249A-42FA-BBEE-21763F2BD6E2}" srcOrd="0" destOrd="4" presId="urn:microsoft.com/office/officeart/2005/8/layout/list1"/>
    <dgm:cxn modelId="{C3FB0307-6D8C-4E7C-815D-F40EC7A344BA}" type="presOf" srcId="{F23C1ECF-E182-4C09-8654-B8434F8EBA09}" destId="{35639450-B933-4EEF-A53B-030592A12DC9}" srcOrd="0" destOrd="1" presId="urn:microsoft.com/office/officeart/2005/8/layout/list1"/>
    <dgm:cxn modelId="{5DA03A08-00A6-4CC3-BD8C-2916760AB0B4}" type="presOf" srcId="{0BD8C007-0E16-4BE1-BF39-29BF3CCA0472}" destId="{35025F9A-249A-42FA-BBEE-21763F2BD6E2}" srcOrd="0" destOrd="3" presId="urn:microsoft.com/office/officeart/2005/8/layout/list1"/>
    <dgm:cxn modelId="{3102CB0B-6987-442A-864C-FC30018D4FBB}" srcId="{8ECD3EE7-6F43-41D9-A6A8-859E1E4D7E83}" destId="{2DF48999-53D1-4B50-8796-8C278AC3E502}" srcOrd="1" destOrd="0" parTransId="{03EEB75B-2EC1-4F8F-8BB1-87F207DFC766}" sibTransId="{29F5B6E2-C74F-43E7-ACA5-A7571C8DA601}"/>
    <dgm:cxn modelId="{483ECE11-A525-4B91-BE56-D355375BA497}" type="presOf" srcId="{B8F2C2E9-3327-4FC9-BC4B-702C652D7438}" destId="{796FD945-EED9-45F8-A921-2D6F2F0D78B5}" srcOrd="0" destOrd="0" presId="urn:microsoft.com/office/officeart/2005/8/layout/list1"/>
    <dgm:cxn modelId="{C0EE6915-7108-47C8-BB9B-0D1E0F2FE46D}" type="presOf" srcId="{D6622F1C-84B0-4517-8EEC-A4DF8103FCF8}" destId="{A38FA502-1756-4799-B425-FC6A7C5C4BC8}" srcOrd="0" destOrd="0" presId="urn:microsoft.com/office/officeart/2005/8/layout/list1"/>
    <dgm:cxn modelId="{909F2221-4E0B-40E9-95DF-E933C0BFE46E}" type="presOf" srcId="{D6622F1C-84B0-4517-8EEC-A4DF8103FCF8}" destId="{2F0C088F-44ED-4661-BB10-79F3A33CAC8E}" srcOrd="1" destOrd="0" presId="urn:microsoft.com/office/officeart/2005/8/layout/list1"/>
    <dgm:cxn modelId="{0D818D23-A278-40C6-911C-90D8A201C37C}" type="presOf" srcId="{2DF48999-53D1-4B50-8796-8C278AC3E502}" destId="{35025F9A-249A-42FA-BBEE-21763F2BD6E2}" srcOrd="0" destOrd="1" presId="urn:microsoft.com/office/officeart/2005/8/layout/list1"/>
    <dgm:cxn modelId="{89941525-CDEA-4D49-B980-1C6BBCED223F}" srcId="{0BD8C007-0E16-4BE1-BF39-29BF3CCA0472}" destId="{9E756B2B-453D-4CCC-84BF-80A3E4895377}" srcOrd="0" destOrd="0" parTransId="{0BD193DB-3CD7-415E-AE8B-EA672676800B}" sibTransId="{D0AA59A8-51E6-4070-9631-D16072CB7463}"/>
    <dgm:cxn modelId="{A1FCEC27-242B-49CE-B816-39153A18432C}" srcId="{D6622F1C-84B0-4517-8EEC-A4DF8103FCF8}" destId="{B6D7A2EE-CBD4-4FD5-A8B9-ACBB5FA6FBFA}" srcOrd="0" destOrd="0" parTransId="{06C2270C-57A7-400C-988C-7FB90BC68CCD}" sibTransId="{F78D3CF0-2011-4BA5-821B-BFACD85FA514}"/>
    <dgm:cxn modelId="{0E99C42D-28C7-4019-9069-53F37879B1E6}" type="presOf" srcId="{8ECD3EE7-6F43-41D9-A6A8-859E1E4D7E83}" destId="{D02E994A-897C-43B5-A325-6B366FC3DAA8}" srcOrd="1" destOrd="0" presId="urn:microsoft.com/office/officeart/2005/8/layout/list1"/>
    <dgm:cxn modelId="{078FA234-8BD4-4D2B-ACDB-F36203E176DB}" srcId="{0BD8C007-0E16-4BE1-BF39-29BF3CCA0472}" destId="{530339CE-D523-4850-AC2E-F7BDF00316C1}" srcOrd="1" destOrd="0" parTransId="{69A41325-3CF2-493A-9BF5-9063CB3CD928}" sibTransId="{FEA3776E-9118-41F2-9A5B-E1CB23FEF802}"/>
    <dgm:cxn modelId="{2B035235-E83D-4F8A-97B5-B8AC84744D59}" srcId="{1C05E9E6-366C-4961-BE3D-C8CCC131A258}" destId="{B8F2C2E9-3327-4FC9-BC4B-702C652D7438}" srcOrd="2" destOrd="0" parTransId="{DA309720-0EFC-4BCB-A4E7-04B099248686}" sibTransId="{49F70EB9-954C-4D8F-B4E7-6104BE727820}"/>
    <dgm:cxn modelId="{D0F69235-1EAA-4BAC-BDD7-F242A79EBE46}" type="presOf" srcId="{9A5DC3EA-9B95-4A72-ABE9-41DC07FF87B2}" destId="{35025F9A-249A-42FA-BBEE-21763F2BD6E2}" srcOrd="0" destOrd="0" presId="urn:microsoft.com/office/officeart/2005/8/layout/list1"/>
    <dgm:cxn modelId="{B2E2E438-50B3-44CC-B8B8-9E5FB803185A}" type="presOf" srcId="{1C05E9E6-366C-4961-BE3D-C8CCC131A258}" destId="{19C71E47-EA59-4959-BA12-04049A264A89}" srcOrd="0" destOrd="0" presId="urn:microsoft.com/office/officeart/2005/8/layout/list1"/>
    <dgm:cxn modelId="{39E5D33F-DF1D-4BC3-9B07-A4328D505D88}" srcId="{1C05E9E6-366C-4961-BE3D-C8CCC131A258}" destId="{D6622F1C-84B0-4517-8EEC-A4DF8103FCF8}" srcOrd="1" destOrd="0" parTransId="{2A607449-E9A4-4A18-B5F6-770CDE1300FE}" sibTransId="{4E89DAB8-C7D9-4CE4-B5D5-2A566D681BB3}"/>
    <dgm:cxn modelId="{5FDB7644-D84A-4A64-9AF4-BDBCAD73C15B}" srcId="{B8F2C2E9-3327-4FC9-BC4B-702C652D7438}" destId="{0415FA43-CC52-4ABE-A55C-23D45D4E6D04}" srcOrd="0" destOrd="0" parTransId="{5DE2AF3F-99C8-4494-B356-5AB1B3874551}" sibTransId="{F259672F-ABDD-4CF4-A581-18784709F89D}"/>
    <dgm:cxn modelId="{1DD21A69-BF8B-40C3-8C2D-9EC67C0CD032}" srcId="{1C05E9E6-366C-4961-BE3D-C8CCC131A258}" destId="{8ECD3EE7-6F43-41D9-A6A8-859E1E4D7E83}" srcOrd="0" destOrd="0" parTransId="{FE6E4E7E-FB66-4EA2-9DFC-B51D1E736CDB}" sibTransId="{1E241AC5-DA52-4E25-9046-0998824BF2B6}"/>
    <dgm:cxn modelId="{CE1B7C4B-57FA-457F-AED3-A91C62945712}" srcId="{B8F2C2E9-3327-4FC9-BC4B-702C652D7438}" destId="{F23C1ECF-E182-4C09-8654-B8434F8EBA09}" srcOrd="1" destOrd="0" parTransId="{835606FA-4C12-4110-913A-9CDDF4EFFBA2}" sibTransId="{5C6E52A5-AADE-4E9C-8AEC-3719F4CE5656}"/>
    <dgm:cxn modelId="{B364816B-938E-4397-A00E-1A57F0999FC1}" type="presOf" srcId="{B6D7A2EE-CBD4-4FD5-A8B9-ACBB5FA6FBFA}" destId="{5DE1DE08-FABD-4574-907B-14CBEFFE8DCD}" srcOrd="0" destOrd="0" presId="urn:microsoft.com/office/officeart/2005/8/layout/list1"/>
    <dgm:cxn modelId="{6BB49472-9B99-4C00-B029-6745B1BE92AB}" type="presOf" srcId="{8ECD3EE7-6F43-41D9-A6A8-859E1E4D7E83}" destId="{D421AA26-B4AF-46E8-9558-47D2782CB2D0}" srcOrd="0" destOrd="0" presId="urn:microsoft.com/office/officeart/2005/8/layout/list1"/>
    <dgm:cxn modelId="{EE322477-07B0-45A7-9CD5-E4C471A30B06}" type="presOf" srcId="{18819984-2D86-4718-9AB1-A2891DD89FEB}" destId="{5DE1DE08-FABD-4574-907B-14CBEFFE8DCD}" srcOrd="0" destOrd="1" presId="urn:microsoft.com/office/officeart/2005/8/layout/list1"/>
    <dgm:cxn modelId="{7C4FDF78-B7BD-4A9D-B490-D0EB43D7F81A}" type="presOf" srcId="{B8F2C2E9-3327-4FC9-BC4B-702C652D7438}" destId="{35919D5A-9799-40DF-8037-A3BEDFCF0D90}" srcOrd="1" destOrd="0" presId="urn:microsoft.com/office/officeart/2005/8/layout/list1"/>
    <dgm:cxn modelId="{37EAAA7A-90EC-4C5E-9F1C-5E7C68AA9B59}" type="presOf" srcId="{7582305A-CC61-43C2-8A4B-92AC9BB173DB}" destId="{35025F9A-249A-42FA-BBEE-21763F2BD6E2}" srcOrd="0" destOrd="2" presId="urn:microsoft.com/office/officeart/2005/8/layout/list1"/>
    <dgm:cxn modelId="{0925BB81-0ACA-4B37-8353-9EEC3E777DB7}" type="presOf" srcId="{0415FA43-CC52-4ABE-A55C-23D45D4E6D04}" destId="{35639450-B933-4EEF-A53B-030592A12DC9}" srcOrd="0" destOrd="0" presId="urn:microsoft.com/office/officeart/2005/8/layout/list1"/>
    <dgm:cxn modelId="{DFEE83A0-6D92-4325-B41F-84F311627837}" srcId="{8ECD3EE7-6F43-41D9-A6A8-859E1E4D7E83}" destId="{7582305A-CC61-43C2-8A4B-92AC9BB173DB}" srcOrd="2" destOrd="0" parTransId="{7886CF1D-FA95-4640-9269-A444D30C3EC4}" sibTransId="{5EFA6767-6C1D-4185-BB32-21D6BF22879A}"/>
    <dgm:cxn modelId="{E76E10E2-F95F-4D84-A805-7E820A2CCA88}" srcId="{D6622F1C-84B0-4517-8EEC-A4DF8103FCF8}" destId="{18819984-2D86-4718-9AB1-A2891DD89FEB}" srcOrd="1" destOrd="0" parTransId="{43F81B22-C49B-44B0-8658-3D10DB75BEDC}" sibTransId="{10236286-1BB4-42BB-AB71-E9283F9BDA8A}"/>
    <dgm:cxn modelId="{28B249F4-9056-463F-B7E6-038F173F94F3}" type="presOf" srcId="{530339CE-D523-4850-AC2E-F7BDF00316C1}" destId="{35025F9A-249A-42FA-BBEE-21763F2BD6E2}" srcOrd="0" destOrd="5" presId="urn:microsoft.com/office/officeart/2005/8/layout/list1"/>
    <dgm:cxn modelId="{B3D873F5-14C4-4475-B8D4-29B20AD0B7BB}" srcId="{8ECD3EE7-6F43-41D9-A6A8-859E1E4D7E83}" destId="{9A5DC3EA-9B95-4A72-ABE9-41DC07FF87B2}" srcOrd="0" destOrd="0" parTransId="{5924E01A-B0DF-4114-A344-9A7FB2B16D28}" sibTransId="{E9EC11AC-500C-43A5-A967-7DD2AA5F765B}"/>
    <dgm:cxn modelId="{B5D97BFB-3C42-49F9-B422-942ABA663534}" srcId="{8ECD3EE7-6F43-41D9-A6A8-859E1E4D7E83}" destId="{0BD8C007-0E16-4BE1-BF39-29BF3CCA0472}" srcOrd="3" destOrd="0" parTransId="{D4784738-223A-4374-9956-29C64C0EF1DA}" sibTransId="{9107DF3D-851E-453C-92DE-1C1F0EEE1C82}"/>
    <dgm:cxn modelId="{519BE06C-D954-4E44-A7C7-3DA124EFAA9C}" type="presParOf" srcId="{19C71E47-EA59-4959-BA12-04049A264A89}" destId="{4E83C427-9C00-4891-9805-25E00CA6CE03}" srcOrd="0" destOrd="0" presId="urn:microsoft.com/office/officeart/2005/8/layout/list1"/>
    <dgm:cxn modelId="{9BE7D974-45F5-4832-BF6C-00286D43DA7F}" type="presParOf" srcId="{4E83C427-9C00-4891-9805-25E00CA6CE03}" destId="{D421AA26-B4AF-46E8-9558-47D2782CB2D0}" srcOrd="0" destOrd="0" presId="urn:microsoft.com/office/officeart/2005/8/layout/list1"/>
    <dgm:cxn modelId="{3699C914-5887-4A52-8901-5DF6F4EBE3E4}" type="presParOf" srcId="{4E83C427-9C00-4891-9805-25E00CA6CE03}" destId="{D02E994A-897C-43B5-A325-6B366FC3DAA8}" srcOrd="1" destOrd="0" presId="urn:microsoft.com/office/officeart/2005/8/layout/list1"/>
    <dgm:cxn modelId="{211B7712-4837-4D76-8C42-E122F32AA7D2}" type="presParOf" srcId="{19C71E47-EA59-4959-BA12-04049A264A89}" destId="{B7BD1CD2-988D-4DDF-9084-793D735DAB03}" srcOrd="1" destOrd="0" presId="urn:microsoft.com/office/officeart/2005/8/layout/list1"/>
    <dgm:cxn modelId="{D351B23D-FBDC-4C49-90E2-7A52D86DBBEF}" type="presParOf" srcId="{19C71E47-EA59-4959-BA12-04049A264A89}" destId="{35025F9A-249A-42FA-BBEE-21763F2BD6E2}" srcOrd="2" destOrd="0" presId="urn:microsoft.com/office/officeart/2005/8/layout/list1"/>
    <dgm:cxn modelId="{C51FD3A3-AFE9-4E1A-9730-62057741EF32}" type="presParOf" srcId="{19C71E47-EA59-4959-BA12-04049A264A89}" destId="{3F04452E-D61A-42C2-82AC-963729B0DE95}" srcOrd="3" destOrd="0" presId="urn:microsoft.com/office/officeart/2005/8/layout/list1"/>
    <dgm:cxn modelId="{FBBD0A22-B0FB-4A55-9F91-54AE77DA9C5D}" type="presParOf" srcId="{19C71E47-EA59-4959-BA12-04049A264A89}" destId="{129A0201-40DE-423F-9620-46C659556A58}" srcOrd="4" destOrd="0" presId="urn:microsoft.com/office/officeart/2005/8/layout/list1"/>
    <dgm:cxn modelId="{E0C1F846-9469-45AC-898E-A080BC0D0BAC}" type="presParOf" srcId="{129A0201-40DE-423F-9620-46C659556A58}" destId="{A38FA502-1756-4799-B425-FC6A7C5C4BC8}" srcOrd="0" destOrd="0" presId="urn:microsoft.com/office/officeart/2005/8/layout/list1"/>
    <dgm:cxn modelId="{E42B97F5-312C-40C8-B08A-9CC82907608A}" type="presParOf" srcId="{129A0201-40DE-423F-9620-46C659556A58}" destId="{2F0C088F-44ED-4661-BB10-79F3A33CAC8E}" srcOrd="1" destOrd="0" presId="urn:microsoft.com/office/officeart/2005/8/layout/list1"/>
    <dgm:cxn modelId="{63B39F98-E3A9-4945-877B-5512C5292148}" type="presParOf" srcId="{19C71E47-EA59-4959-BA12-04049A264A89}" destId="{E73B707B-621D-42DA-8B6E-F802FD034F34}" srcOrd="5" destOrd="0" presId="urn:microsoft.com/office/officeart/2005/8/layout/list1"/>
    <dgm:cxn modelId="{403C4282-DF79-429A-8001-1C9210C32AF7}" type="presParOf" srcId="{19C71E47-EA59-4959-BA12-04049A264A89}" destId="{5DE1DE08-FABD-4574-907B-14CBEFFE8DCD}" srcOrd="6" destOrd="0" presId="urn:microsoft.com/office/officeart/2005/8/layout/list1"/>
    <dgm:cxn modelId="{0DFA7B46-2D9F-4AE9-B2FE-BC7C7CAE03F6}" type="presParOf" srcId="{19C71E47-EA59-4959-BA12-04049A264A89}" destId="{5F7F3258-EF43-4C42-8D29-934954C889BC}" srcOrd="7" destOrd="0" presId="urn:microsoft.com/office/officeart/2005/8/layout/list1"/>
    <dgm:cxn modelId="{39C6381E-5A29-437E-9366-BDD0ACF621E5}" type="presParOf" srcId="{19C71E47-EA59-4959-BA12-04049A264A89}" destId="{64E36E4B-7C4F-4892-BF81-CFB3D65BF377}" srcOrd="8" destOrd="0" presId="urn:microsoft.com/office/officeart/2005/8/layout/list1"/>
    <dgm:cxn modelId="{1BAA9E64-820C-4A06-8AEA-2E094A6FA903}" type="presParOf" srcId="{64E36E4B-7C4F-4892-BF81-CFB3D65BF377}" destId="{796FD945-EED9-45F8-A921-2D6F2F0D78B5}" srcOrd="0" destOrd="0" presId="urn:microsoft.com/office/officeart/2005/8/layout/list1"/>
    <dgm:cxn modelId="{FE1A90C4-8BAD-4161-BD89-D4FAFC682752}" type="presParOf" srcId="{64E36E4B-7C4F-4892-BF81-CFB3D65BF377}" destId="{35919D5A-9799-40DF-8037-A3BEDFCF0D90}" srcOrd="1" destOrd="0" presId="urn:microsoft.com/office/officeart/2005/8/layout/list1"/>
    <dgm:cxn modelId="{ED38D5AA-4BBB-45D6-BCDB-2878BBF564EA}" type="presParOf" srcId="{19C71E47-EA59-4959-BA12-04049A264A89}" destId="{9EF004D8-2C85-4A8B-80E2-0CBAAD1B797F}" srcOrd="9" destOrd="0" presId="urn:microsoft.com/office/officeart/2005/8/layout/list1"/>
    <dgm:cxn modelId="{09549D90-00F6-4E6D-A6C7-144C1F0EB9CF}" type="presParOf" srcId="{19C71E47-EA59-4959-BA12-04049A264A89}" destId="{35639450-B933-4EEF-A53B-030592A12D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1854E7-63D7-49B9-ACEC-76F3EFAEFCEA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02704F6-9910-44CB-A672-39F0861BF47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Aversion Therapy</a:t>
          </a:r>
        </a:p>
      </dgm:t>
    </dgm:pt>
    <dgm:pt modelId="{22ABE73D-02D0-477E-A71B-D48AB5FF83DA}" type="parTrans" cxnId="{4EF19726-BB28-410C-9561-8E309695DB82}">
      <dgm:prSet/>
      <dgm:spPr/>
      <dgm:t>
        <a:bodyPr/>
        <a:lstStyle/>
        <a:p>
          <a:endParaRPr lang="en-US"/>
        </a:p>
      </dgm:t>
    </dgm:pt>
    <dgm:pt modelId="{702394C6-33FF-4661-9C0B-AEDE966848B7}" type="sibTrans" cxnId="{4EF19726-BB28-410C-9561-8E309695DB82}">
      <dgm:prSet/>
      <dgm:spPr/>
      <dgm:t>
        <a:bodyPr/>
        <a:lstStyle/>
        <a:p>
          <a:endParaRPr lang="en-US"/>
        </a:p>
      </dgm:t>
    </dgm:pt>
    <dgm:pt modelId="{D199B945-81D5-430C-B996-5C708A70F3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Based on classical conditioning principles</a:t>
          </a:r>
        </a:p>
      </dgm:t>
      <dgm:extLst>
        <a:ext uri="{E40237B7-FDA0-4F09-8148-C483321AD2D9}">
          <dgm14:cNvPr xmlns:dgm14="http://schemas.microsoft.com/office/drawing/2010/diagram" id="0" name="" descr="Aversion Therapy - Based on classical conditioning principles&#10;A form of treatment for substance abuse that pairs the stimulus with some type of negative or aversive stimulus to eventually reduce their desire for the substance &#10;"/>
        </a:ext>
      </dgm:extLst>
    </dgm:pt>
    <dgm:pt modelId="{4EE4E696-5751-4857-9A3A-C463CE2BB00B}" type="parTrans" cxnId="{D71A5583-4CCD-4E27-ACA7-76FB3BA64A66}">
      <dgm:prSet/>
      <dgm:spPr/>
      <dgm:t>
        <a:bodyPr/>
        <a:lstStyle/>
        <a:p>
          <a:endParaRPr lang="en-US"/>
        </a:p>
      </dgm:t>
    </dgm:pt>
    <dgm:pt modelId="{08DE17B4-C091-4BD5-95C9-9EB7DA0532E0}" type="sibTrans" cxnId="{D71A5583-4CCD-4E27-ACA7-76FB3BA64A66}">
      <dgm:prSet/>
      <dgm:spPr/>
      <dgm:t>
        <a:bodyPr/>
        <a:lstStyle/>
        <a:p>
          <a:endParaRPr lang="en-US"/>
        </a:p>
      </dgm:t>
    </dgm:pt>
    <dgm:pt modelId="{02E1B6C7-6B93-4523-AE1A-F4917B8BCDE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 form of treatment for substance abuse that pairs the stimulus with some type of negative or aversive stimulus to eventually reduce their desire for the substance </a:t>
          </a:r>
        </a:p>
      </dgm:t>
    </dgm:pt>
    <dgm:pt modelId="{21CCC346-6DF8-4E51-BB6D-B3853B3F0DA1}" type="parTrans" cxnId="{49A2D064-9BD3-408E-9E2E-DEDE04DABB1C}">
      <dgm:prSet/>
      <dgm:spPr/>
      <dgm:t>
        <a:bodyPr/>
        <a:lstStyle/>
        <a:p>
          <a:endParaRPr lang="en-US"/>
        </a:p>
      </dgm:t>
    </dgm:pt>
    <dgm:pt modelId="{5D825663-4B5D-4412-83EF-5B88D8547AD6}" type="sibTrans" cxnId="{49A2D064-9BD3-408E-9E2E-DEDE04DABB1C}">
      <dgm:prSet/>
      <dgm:spPr/>
      <dgm:t>
        <a:bodyPr/>
        <a:lstStyle/>
        <a:p>
          <a:endParaRPr lang="en-US"/>
        </a:p>
      </dgm:t>
    </dgm:pt>
    <dgm:pt modelId="{B37B3D1D-955C-494D-BDE1-852FF11085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Contingency Management</a:t>
          </a:r>
        </a:p>
      </dgm:t>
    </dgm:pt>
    <dgm:pt modelId="{6406BCF4-F276-4029-BD92-DECD7EBA71A3}" type="parTrans" cxnId="{5BEA73D5-A9F0-413C-9733-7E646030E94E}">
      <dgm:prSet/>
      <dgm:spPr/>
      <dgm:t>
        <a:bodyPr/>
        <a:lstStyle/>
        <a:p>
          <a:endParaRPr lang="en-US"/>
        </a:p>
      </dgm:t>
    </dgm:pt>
    <dgm:pt modelId="{DFB7FDBB-CEA2-46F3-A027-36FF915EC864}" type="sibTrans" cxnId="{5BEA73D5-A9F0-413C-9733-7E646030E94E}">
      <dgm:prSet/>
      <dgm:spPr/>
      <dgm:t>
        <a:bodyPr/>
        <a:lstStyle/>
        <a:p>
          <a:endParaRPr lang="en-US"/>
        </a:p>
      </dgm:t>
    </dgm:pt>
    <dgm:pt modelId="{9F123376-18C0-480B-A934-3233403D2D3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Based on operant conditioning principles</a:t>
          </a:r>
        </a:p>
      </dgm:t>
      <dgm:extLst>
        <a:ext uri="{E40237B7-FDA0-4F09-8148-C483321AD2D9}">
          <dgm14:cNvPr xmlns:dgm14="http://schemas.microsoft.com/office/drawing/2010/diagram" id="0" name="" descr="Contingency Management - Based on operant conditioning principles&#10;Increases sobriety/adherence through rewards (e.g., vouchers, prizes) &#10;Effective for various types of substance abuse, in increasing the amount of time patients remain in treatment, and compliance&#10;"/>
        </a:ext>
      </dgm:extLst>
    </dgm:pt>
    <dgm:pt modelId="{55A0728F-115B-4044-B494-458559F71994}" type="parTrans" cxnId="{A016E4A3-C24D-4E60-A841-EDFAD66D3F11}">
      <dgm:prSet/>
      <dgm:spPr/>
      <dgm:t>
        <a:bodyPr/>
        <a:lstStyle/>
        <a:p>
          <a:endParaRPr lang="en-US"/>
        </a:p>
      </dgm:t>
    </dgm:pt>
    <dgm:pt modelId="{3CE2CBB6-1065-45A6-A52B-1770B35FADEE}" type="sibTrans" cxnId="{A016E4A3-C24D-4E60-A841-EDFAD66D3F11}">
      <dgm:prSet/>
      <dgm:spPr/>
      <dgm:t>
        <a:bodyPr/>
        <a:lstStyle/>
        <a:p>
          <a:endParaRPr lang="en-US"/>
        </a:p>
      </dgm:t>
    </dgm:pt>
    <dgm:pt modelId="{AB5E1E3C-14C0-4109-9803-03FB86D9AD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Increases sobriety/adherence through rewards (e.g., vouchers, prizes) </a:t>
          </a:r>
        </a:p>
      </dgm:t>
    </dgm:pt>
    <dgm:pt modelId="{ADEC584C-0382-49A0-8BF1-EE4C59C0B4E9}" type="parTrans" cxnId="{3D8CB7C8-5751-49BD-B6DA-4885726C86D7}">
      <dgm:prSet/>
      <dgm:spPr/>
      <dgm:t>
        <a:bodyPr/>
        <a:lstStyle/>
        <a:p>
          <a:endParaRPr lang="en-US"/>
        </a:p>
      </dgm:t>
    </dgm:pt>
    <dgm:pt modelId="{8D86BCF0-0DCD-4B6D-A79B-3D18E05228A5}" type="sibTrans" cxnId="{3D8CB7C8-5751-49BD-B6DA-4885726C86D7}">
      <dgm:prSet/>
      <dgm:spPr/>
      <dgm:t>
        <a:bodyPr/>
        <a:lstStyle/>
        <a:p>
          <a:endParaRPr lang="en-US"/>
        </a:p>
      </dgm:t>
    </dgm:pt>
    <dgm:pt modelId="{4228BF08-42F2-492F-937A-C05198B58DC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Effective for various types of substance abuse, in increasing the amount of time patients remain in treatment, and compliance</a:t>
          </a:r>
        </a:p>
      </dgm:t>
    </dgm:pt>
    <dgm:pt modelId="{70336582-C2EE-4E28-B6E5-B4389E459ECD}" type="parTrans" cxnId="{35D58B82-0058-4E25-BAC4-51D61D409E23}">
      <dgm:prSet/>
      <dgm:spPr/>
      <dgm:t>
        <a:bodyPr/>
        <a:lstStyle/>
        <a:p>
          <a:endParaRPr lang="en-US"/>
        </a:p>
      </dgm:t>
    </dgm:pt>
    <dgm:pt modelId="{F3C92D10-979D-496D-8C67-ECCEAD145243}" type="sibTrans" cxnId="{35D58B82-0058-4E25-BAC4-51D61D409E23}">
      <dgm:prSet/>
      <dgm:spPr/>
      <dgm:t>
        <a:bodyPr/>
        <a:lstStyle/>
        <a:p>
          <a:endParaRPr lang="en-US"/>
        </a:p>
      </dgm:t>
    </dgm:pt>
    <dgm:pt modelId="{2395B4C0-2540-40E5-B1AE-6D17E72B08C4}" type="pres">
      <dgm:prSet presAssocID="{E01854E7-63D7-49B9-ACEC-76F3EFAEFCEA}" presName="Name0" presStyleCnt="0">
        <dgm:presLayoutVars>
          <dgm:dir/>
          <dgm:animLvl val="lvl"/>
          <dgm:resizeHandles val="exact"/>
        </dgm:presLayoutVars>
      </dgm:prSet>
      <dgm:spPr/>
    </dgm:pt>
    <dgm:pt modelId="{B661CF48-6944-4833-A212-D3258C13B0B9}" type="pres">
      <dgm:prSet presAssocID="{602704F6-9910-44CB-A672-39F0861BF475}" presName="linNode" presStyleCnt="0"/>
      <dgm:spPr/>
    </dgm:pt>
    <dgm:pt modelId="{5315A064-9B6A-40A3-90EB-A3369C7ECE9B}" type="pres">
      <dgm:prSet presAssocID="{602704F6-9910-44CB-A672-39F0861BF475}" presName="parentText" presStyleLbl="alignNode1" presStyleIdx="0" presStyleCnt="2">
        <dgm:presLayoutVars>
          <dgm:chMax val="1"/>
          <dgm:bulletEnabled/>
        </dgm:presLayoutVars>
      </dgm:prSet>
      <dgm:spPr/>
    </dgm:pt>
    <dgm:pt modelId="{F4B0C31E-EB1F-495F-8064-82390DBFCCF8}" type="pres">
      <dgm:prSet presAssocID="{602704F6-9910-44CB-A672-39F0861BF475}" presName="descendantText" presStyleLbl="alignAccFollowNode1" presStyleIdx="0" presStyleCnt="2">
        <dgm:presLayoutVars>
          <dgm:bulletEnabled/>
        </dgm:presLayoutVars>
      </dgm:prSet>
      <dgm:spPr/>
    </dgm:pt>
    <dgm:pt modelId="{11458B1D-17FC-4971-BCD4-FB2DB2D31040}" type="pres">
      <dgm:prSet presAssocID="{702394C6-33FF-4661-9C0B-AEDE966848B7}" presName="sp" presStyleCnt="0"/>
      <dgm:spPr/>
    </dgm:pt>
    <dgm:pt modelId="{B255CDAA-762F-4298-9625-D0EA445EDA57}" type="pres">
      <dgm:prSet presAssocID="{B37B3D1D-955C-494D-BDE1-852FF1108563}" presName="linNode" presStyleCnt="0"/>
      <dgm:spPr/>
    </dgm:pt>
    <dgm:pt modelId="{A280414D-6D6B-4939-BF46-40BC73805658}" type="pres">
      <dgm:prSet presAssocID="{B37B3D1D-955C-494D-BDE1-852FF1108563}" presName="parentText" presStyleLbl="alignNode1" presStyleIdx="1" presStyleCnt="2">
        <dgm:presLayoutVars>
          <dgm:chMax val="1"/>
          <dgm:bulletEnabled/>
        </dgm:presLayoutVars>
      </dgm:prSet>
      <dgm:spPr/>
    </dgm:pt>
    <dgm:pt modelId="{DDF072EC-3E0C-4157-94DB-910ABFF34CF0}" type="pres">
      <dgm:prSet presAssocID="{B37B3D1D-955C-494D-BDE1-852FF1108563}" presName="descendantText" presStyleLbl="alignAccFollowNode1" presStyleIdx="1" presStyleCnt="2">
        <dgm:presLayoutVars>
          <dgm:bulletEnabled/>
        </dgm:presLayoutVars>
      </dgm:prSet>
      <dgm:spPr/>
    </dgm:pt>
  </dgm:ptLst>
  <dgm:cxnLst>
    <dgm:cxn modelId="{62C19210-4B29-4DEF-BC4C-6F9A63F4B4BD}" type="presOf" srcId="{B37B3D1D-955C-494D-BDE1-852FF1108563}" destId="{A280414D-6D6B-4939-BF46-40BC73805658}" srcOrd="0" destOrd="0" presId="urn:microsoft.com/office/officeart/2016/7/layout/VerticalSolidActionList"/>
    <dgm:cxn modelId="{4EF19726-BB28-410C-9561-8E309695DB82}" srcId="{E01854E7-63D7-49B9-ACEC-76F3EFAEFCEA}" destId="{602704F6-9910-44CB-A672-39F0861BF475}" srcOrd="0" destOrd="0" parTransId="{22ABE73D-02D0-477E-A71B-D48AB5FF83DA}" sibTransId="{702394C6-33FF-4661-9C0B-AEDE966848B7}"/>
    <dgm:cxn modelId="{C3D4D328-A055-48C5-A9FA-6350F68ACEFB}" type="presOf" srcId="{4228BF08-42F2-492F-937A-C05198B58DCC}" destId="{DDF072EC-3E0C-4157-94DB-910ABFF34CF0}" srcOrd="0" destOrd="2" presId="urn:microsoft.com/office/officeart/2016/7/layout/VerticalSolidActionList"/>
    <dgm:cxn modelId="{49A2D064-9BD3-408E-9E2E-DEDE04DABB1C}" srcId="{602704F6-9910-44CB-A672-39F0861BF475}" destId="{02E1B6C7-6B93-4523-AE1A-F4917B8BCDEB}" srcOrd="1" destOrd="0" parTransId="{21CCC346-6DF8-4E51-BB6D-B3853B3F0DA1}" sibTransId="{5D825663-4B5D-4412-83EF-5B88D8547AD6}"/>
    <dgm:cxn modelId="{E9527D52-7087-4559-A03C-118B49418265}" type="presOf" srcId="{E01854E7-63D7-49B9-ACEC-76F3EFAEFCEA}" destId="{2395B4C0-2540-40E5-B1AE-6D17E72B08C4}" srcOrd="0" destOrd="0" presId="urn:microsoft.com/office/officeart/2016/7/layout/VerticalSolidActionList"/>
    <dgm:cxn modelId="{1DD44481-C257-443F-9828-E23D15817541}" type="presOf" srcId="{9F123376-18C0-480B-A934-3233403D2D30}" destId="{DDF072EC-3E0C-4157-94DB-910ABFF34CF0}" srcOrd="0" destOrd="0" presId="urn:microsoft.com/office/officeart/2016/7/layout/VerticalSolidActionList"/>
    <dgm:cxn modelId="{35D58B82-0058-4E25-BAC4-51D61D409E23}" srcId="{B37B3D1D-955C-494D-BDE1-852FF1108563}" destId="{4228BF08-42F2-492F-937A-C05198B58DCC}" srcOrd="2" destOrd="0" parTransId="{70336582-C2EE-4E28-B6E5-B4389E459ECD}" sibTransId="{F3C92D10-979D-496D-8C67-ECCEAD145243}"/>
    <dgm:cxn modelId="{D71A5583-4CCD-4E27-ACA7-76FB3BA64A66}" srcId="{602704F6-9910-44CB-A672-39F0861BF475}" destId="{D199B945-81D5-430C-B996-5C708A70F3B9}" srcOrd="0" destOrd="0" parTransId="{4EE4E696-5751-4857-9A3A-C463CE2BB00B}" sibTransId="{08DE17B4-C091-4BD5-95C9-9EB7DA0532E0}"/>
    <dgm:cxn modelId="{8016C78F-5F79-4E10-A198-22F0AC94419B}" type="presOf" srcId="{D199B945-81D5-430C-B996-5C708A70F3B9}" destId="{F4B0C31E-EB1F-495F-8064-82390DBFCCF8}" srcOrd="0" destOrd="0" presId="urn:microsoft.com/office/officeart/2016/7/layout/VerticalSolidActionList"/>
    <dgm:cxn modelId="{F8E28A97-BA03-47A7-B6F2-AA47050C8D0F}" type="presOf" srcId="{AB5E1E3C-14C0-4109-9803-03FB86D9ADEE}" destId="{DDF072EC-3E0C-4157-94DB-910ABFF34CF0}" srcOrd="0" destOrd="1" presId="urn:microsoft.com/office/officeart/2016/7/layout/VerticalSolidActionList"/>
    <dgm:cxn modelId="{A016E4A3-C24D-4E60-A841-EDFAD66D3F11}" srcId="{B37B3D1D-955C-494D-BDE1-852FF1108563}" destId="{9F123376-18C0-480B-A934-3233403D2D30}" srcOrd="0" destOrd="0" parTransId="{55A0728F-115B-4044-B494-458559F71994}" sibTransId="{3CE2CBB6-1065-45A6-A52B-1770B35FADEE}"/>
    <dgm:cxn modelId="{C7C6F4BA-CEE0-45DC-B75D-8C9DA9682168}" type="presOf" srcId="{602704F6-9910-44CB-A672-39F0861BF475}" destId="{5315A064-9B6A-40A3-90EB-A3369C7ECE9B}" srcOrd="0" destOrd="0" presId="urn:microsoft.com/office/officeart/2016/7/layout/VerticalSolidActionList"/>
    <dgm:cxn modelId="{29F9ADC7-320C-4873-B4F3-557691A00D54}" type="presOf" srcId="{02E1B6C7-6B93-4523-AE1A-F4917B8BCDEB}" destId="{F4B0C31E-EB1F-495F-8064-82390DBFCCF8}" srcOrd="0" destOrd="1" presId="urn:microsoft.com/office/officeart/2016/7/layout/VerticalSolidActionList"/>
    <dgm:cxn modelId="{3D8CB7C8-5751-49BD-B6DA-4885726C86D7}" srcId="{B37B3D1D-955C-494D-BDE1-852FF1108563}" destId="{AB5E1E3C-14C0-4109-9803-03FB86D9ADEE}" srcOrd="1" destOrd="0" parTransId="{ADEC584C-0382-49A0-8BF1-EE4C59C0B4E9}" sibTransId="{8D86BCF0-0DCD-4B6D-A79B-3D18E05228A5}"/>
    <dgm:cxn modelId="{5BEA73D5-A9F0-413C-9733-7E646030E94E}" srcId="{E01854E7-63D7-49B9-ACEC-76F3EFAEFCEA}" destId="{B37B3D1D-955C-494D-BDE1-852FF1108563}" srcOrd="1" destOrd="0" parTransId="{6406BCF4-F276-4029-BD92-DECD7EBA71A3}" sibTransId="{DFB7FDBB-CEA2-46F3-A027-36FF915EC864}"/>
    <dgm:cxn modelId="{D665B8AF-EAF0-4BAC-80C9-D93EE34CB573}" type="presParOf" srcId="{2395B4C0-2540-40E5-B1AE-6D17E72B08C4}" destId="{B661CF48-6944-4833-A212-D3258C13B0B9}" srcOrd="0" destOrd="0" presId="urn:microsoft.com/office/officeart/2016/7/layout/VerticalSolidActionList"/>
    <dgm:cxn modelId="{598178EE-B37A-4C18-9DD2-2578C9009674}" type="presParOf" srcId="{B661CF48-6944-4833-A212-D3258C13B0B9}" destId="{5315A064-9B6A-40A3-90EB-A3369C7ECE9B}" srcOrd="0" destOrd="0" presId="urn:microsoft.com/office/officeart/2016/7/layout/VerticalSolidActionList"/>
    <dgm:cxn modelId="{34C8B2F9-6030-439E-8443-074FF494D924}" type="presParOf" srcId="{B661CF48-6944-4833-A212-D3258C13B0B9}" destId="{F4B0C31E-EB1F-495F-8064-82390DBFCCF8}" srcOrd="1" destOrd="0" presId="urn:microsoft.com/office/officeart/2016/7/layout/VerticalSolidActionList"/>
    <dgm:cxn modelId="{BFD5FC36-2C49-4F80-933C-233F35D3D6E5}" type="presParOf" srcId="{2395B4C0-2540-40E5-B1AE-6D17E72B08C4}" destId="{11458B1D-17FC-4971-BCD4-FB2DB2D31040}" srcOrd="1" destOrd="0" presId="urn:microsoft.com/office/officeart/2016/7/layout/VerticalSolidActionList"/>
    <dgm:cxn modelId="{743F27F2-E541-4699-9AB7-32AE9B3B9C77}" type="presParOf" srcId="{2395B4C0-2540-40E5-B1AE-6D17E72B08C4}" destId="{B255CDAA-762F-4298-9625-D0EA445EDA57}" srcOrd="2" destOrd="0" presId="urn:microsoft.com/office/officeart/2016/7/layout/VerticalSolidActionList"/>
    <dgm:cxn modelId="{20973D60-3AC6-4F18-B0D8-6433DEF0ED69}" type="presParOf" srcId="{B255CDAA-762F-4298-9625-D0EA445EDA57}" destId="{A280414D-6D6B-4939-BF46-40BC73805658}" srcOrd="0" destOrd="0" presId="urn:microsoft.com/office/officeart/2016/7/layout/VerticalSolidActionList"/>
    <dgm:cxn modelId="{1F675245-04D3-4BAF-B7BE-FD5C3A81B13B}" type="presParOf" srcId="{B255CDAA-762F-4298-9625-D0EA445EDA57}" destId="{DDF072EC-3E0C-4157-94DB-910ABFF34CF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31B97E4-F6B1-4249-993F-096FE968CEB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5DFAF3-F9CC-4489-9A4A-8AC32E9B54D8}">
      <dgm:prSet/>
      <dgm:spPr/>
      <dgm:t>
        <a:bodyPr/>
        <a:lstStyle/>
        <a:p>
          <a:r>
            <a:rPr lang="en-US"/>
            <a:t>Self-Help </a:t>
          </a:r>
        </a:p>
      </dgm:t>
    </dgm:pt>
    <dgm:pt modelId="{2F64CC24-FB53-4AFE-936C-E67D356CA8A3}" type="parTrans" cxnId="{A1CC56F4-34C3-4966-B6BB-BB95FF6A7AAA}">
      <dgm:prSet/>
      <dgm:spPr/>
      <dgm:t>
        <a:bodyPr/>
        <a:lstStyle/>
        <a:p>
          <a:endParaRPr lang="en-US"/>
        </a:p>
      </dgm:t>
    </dgm:pt>
    <dgm:pt modelId="{048FEE8E-F5C1-422D-947F-2C426F8A1AA3}" type="sibTrans" cxnId="{A1CC56F4-34C3-4966-B6BB-BB95FF6A7AAA}">
      <dgm:prSet/>
      <dgm:spPr/>
      <dgm:t>
        <a:bodyPr/>
        <a:lstStyle/>
        <a:p>
          <a:endParaRPr lang="en-US"/>
        </a:p>
      </dgm:t>
    </dgm:pt>
    <dgm:pt modelId="{95B3E509-4F08-493E-9CC6-9679A14CF166}">
      <dgm:prSet/>
      <dgm:spPr/>
      <dgm:t>
        <a:bodyPr/>
        <a:lstStyle/>
        <a:p>
          <a:r>
            <a:rPr lang="en-US" dirty="0"/>
            <a:t>E.g., Alcoholics Anonymous (AA); Narcotics Anonymous; Twelve Step Traditions </a:t>
          </a:r>
        </a:p>
      </dgm:t>
      <dgm:extLst>
        <a:ext uri="{E40237B7-FDA0-4F09-8148-C483321AD2D9}">
          <dgm14:cNvPr xmlns:dgm14="http://schemas.microsoft.com/office/drawing/2010/diagram" id="0" name="" descr="Self-help: E.g., Alcoholics Anonymous (AA); Narcotics Anonymous; Twelve Step Traditions &#10;Goal is to abstain from using the substance &#10;Often uses religion &#10;"/>
        </a:ext>
      </dgm:extLst>
    </dgm:pt>
    <dgm:pt modelId="{147C5658-5C90-49F7-A0BC-C3149CC2AC37}" type="parTrans" cxnId="{8AE892E0-4006-4F85-94E3-A6265E7D5373}">
      <dgm:prSet/>
      <dgm:spPr/>
      <dgm:t>
        <a:bodyPr/>
        <a:lstStyle/>
        <a:p>
          <a:endParaRPr lang="en-US"/>
        </a:p>
      </dgm:t>
    </dgm:pt>
    <dgm:pt modelId="{5F509D50-0B53-4EF7-B207-3BFF8FC22C87}" type="sibTrans" cxnId="{8AE892E0-4006-4F85-94E3-A6265E7D5373}">
      <dgm:prSet/>
      <dgm:spPr/>
      <dgm:t>
        <a:bodyPr/>
        <a:lstStyle/>
        <a:p>
          <a:endParaRPr lang="en-US"/>
        </a:p>
      </dgm:t>
    </dgm:pt>
    <dgm:pt modelId="{559281FE-6DF5-45BB-BC63-4B6EEC45ECB0}">
      <dgm:prSet/>
      <dgm:spPr/>
      <dgm:t>
        <a:bodyPr/>
        <a:lstStyle/>
        <a:p>
          <a:r>
            <a:rPr lang="en-US" dirty="0"/>
            <a:t>Goal is to abstain from using the substance </a:t>
          </a:r>
        </a:p>
      </dgm:t>
    </dgm:pt>
    <dgm:pt modelId="{F8CB3EC0-C469-4D3F-B840-2EEB80D02717}" type="parTrans" cxnId="{E6967749-C3A3-440C-92A7-7C48C720865D}">
      <dgm:prSet/>
      <dgm:spPr/>
      <dgm:t>
        <a:bodyPr/>
        <a:lstStyle/>
        <a:p>
          <a:endParaRPr lang="en-US"/>
        </a:p>
      </dgm:t>
    </dgm:pt>
    <dgm:pt modelId="{54B5C8C8-F437-4668-8C0A-CE4C3FE645E8}" type="sibTrans" cxnId="{E6967749-C3A3-440C-92A7-7C48C720865D}">
      <dgm:prSet/>
      <dgm:spPr/>
      <dgm:t>
        <a:bodyPr/>
        <a:lstStyle/>
        <a:p>
          <a:endParaRPr lang="en-US"/>
        </a:p>
      </dgm:t>
    </dgm:pt>
    <dgm:pt modelId="{E6DB99B4-E8CA-45FC-8A4E-A133F379188F}">
      <dgm:prSet/>
      <dgm:spPr/>
      <dgm:t>
        <a:bodyPr/>
        <a:lstStyle/>
        <a:p>
          <a:r>
            <a:rPr lang="en-US" dirty="0"/>
            <a:t>Often uses religion </a:t>
          </a:r>
        </a:p>
      </dgm:t>
    </dgm:pt>
    <dgm:pt modelId="{03E26528-93B7-4B25-AD73-61C031ABF45A}" type="parTrans" cxnId="{FC80B8BA-D772-461F-ACB9-30E78DC2BA02}">
      <dgm:prSet/>
      <dgm:spPr/>
      <dgm:t>
        <a:bodyPr/>
        <a:lstStyle/>
        <a:p>
          <a:endParaRPr lang="en-US"/>
        </a:p>
      </dgm:t>
    </dgm:pt>
    <dgm:pt modelId="{F013CC4B-010F-454F-AAAB-423CE6A5C3D1}" type="sibTrans" cxnId="{FC80B8BA-D772-461F-ACB9-30E78DC2BA02}">
      <dgm:prSet/>
      <dgm:spPr/>
      <dgm:t>
        <a:bodyPr/>
        <a:lstStyle/>
        <a:p>
          <a:endParaRPr lang="en-US"/>
        </a:p>
      </dgm:t>
    </dgm:pt>
    <dgm:pt modelId="{463D7806-D71D-4DB9-AB18-01E722FB37AE}">
      <dgm:prSet/>
      <dgm:spPr/>
      <dgm:t>
        <a:bodyPr/>
        <a:lstStyle/>
        <a:p>
          <a:r>
            <a:rPr lang="en-US"/>
            <a:t>Residential Treatment Centers/Programs</a:t>
          </a:r>
        </a:p>
      </dgm:t>
    </dgm:pt>
    <dgm:pt modelId="{94B365B8-630A-4F58-A9B0-3947AE94474A}" type="parTrans" cxnId="{E9AD0009-6360-45EB-8588-E0A75CB3113D}">
      <dgm:prSet/>
      <dgm:spPr/>
      <dgm:t>
        <a:bodyPr/>
        <a:lstStyle/>
        <a:p>
          <a:endParaRPr lang="en-US"/>
        </a:p>
      </dgm:t>
    </dgm:pt>
    <dgm:pt modelId="{89A8AF74-987F-4B57-89D0-B152CB296397}" type="sibTrans" cxnId="{E9AD0009-6360-45EB-8588-E0A75CB3113D}">
      <dgm:prSet/>
      <dgm:spPr/>
      <dgm:t>
        <a:bodyPr/>
        <a:lstStyle/>
        <a:p>
          <a:endParaRPr lang="en-US"/>
        </a:p>
      </dgm:t>
    </dgm:pt>
    <dgm:pt modelId="{1C556A72-2B32-4F0C-BB1A-D9D720F05894}">
      <dgm:prSet/>
      <dgm:spPr/>
      <dgm:t>
        <a:bodyPr/>
        <a:lstStyle/>
        <a:p>
          <a:r>
            <a:rPr lang="en-US" dirty="0"/>
            <a:t>Involves complete removal from one’s ordinary life and placement into a drug-free environment with daily therapy </a:t>
          </a:r>
        </a:p>
      </dgm:t>
      <dgm:extLst>
        <a:ext uri="{E40237B7-FDA0-4F09-8148-C483321AD2D9}">
          <dgm14:cNvPr xmlns:dgm14="http://schemas.microsoft.com/office/drawing/2010/diagram" id="0" name="" descr="Residential Treatment Centers/Programs - Involves complete removal from one’s ordinary life and placement into a drug-free environment with daily therapy &#10;Goal is also to abstain from using the substance &#10;Effective in treating a variety of substance abuse disorders but programs are expensive &#10;"/>
        </a:ext>
      </dgm:extLst>
    </dgm:pt>
    <dgm:pt modelId="{7DB96E7A-6F35-4121-B241-6DF5A960D935}" type="parTrans" cxnId="{FA784D3B-F00C-47DD-B34B-428C3A3054DE}">
      <dgm:prSet/>
      <dgm:spPr/>
      <dgm:t>
        <a:bodyPr/>
        <a:lstStyle/>
        <a:p>
          <a:endParaRPr lang="en-US"/>
        </a:p>
      </dgm:t>
    </dgm:pt>
    <dgm:pt modelId="{4A325FFC-BB5B-4BF3-AA82-BDE389516434}" type="sibTrans" cxnId="{FA784D3B-F00C-47DD-B34B-428C3A3054DE}">
      <dgm:prSet/>
      <dgm:spPr/>
      <dgm:t>
        <a:bodyPr/>
        <a:lstStyle/>
        <a:p>
          <a:endParaRPr lang="en-US"/>
        </a:p>
      </dgm:t>
    </dgm:pt>
    <dgm:pt modelId="{EFF29F49-A5D1-4046-A8BB-8CB651364A9F}">
      <dgm:prSet/>
      <dgm:spPr/>
      <dgm:t>
        <a:bodyPr/>
        <a:lstStyle/>
        <a:p>
          <a:r>
            <a:rPr lang="en-US" dirty="0"/>
            <a:t>Goal is also to abstain from using the substance </a:t>
          </a:r>
        </a:p>
      </dgm:t>
    </dgm:pt>
    <dgm:pt modelId="{6CC5E74D-66FF-41DD-AAED-373D0A89DE36}" type="parTrans" cxnId="{F7018755-A3F6-44D8-ADEF-2A4E1E729824}">
      <dgm:prSet/>
      <dgm:spPr/>
      <dgm:t>
        <a:bodyPr/>
        <a:lstStyle/>
        <a:p>
          <a:endParaRPr lang="en-US"/>
        </a:p>
      </dgm:t>
    </dgm:pt>
    <dgm:pt modelId="{8278A55E-B673-446C-9446-3B5BFEA5F336}" type="sibTrans" cxnId="{F7018755-A3F6-44D8-ADEF-2A4E1E729824}">
      <dgm:prSet/>
      <dgm:spPr/>
      <dgm:t>
        <a:bodyPr/>
        <a:lstStyle/>
        <a:p>
          <a:endParaRPr lang="en-US"/>
        </a:p>
      </dgm:t>
    </dgm:pt>
    <dgm:pt modelId="{2D9F4D45-FFE6-45C7-A16E-A6BA20EA3BD7}">
      <dgm:prSet/>
      <dgm:spPr/>
      <dgm:t>
        <a:bodyPr/>
        <a:lstStyle/>
        <a:p>
          <a:r>
            <a:rPr lang="en-US" dirty="0"/>
            <a:t>Effective in treating a variety of substance abuse disorders but programs are expensive </a:t>
          </a:r>
        </a:p>
      </dgm:t>
    </dgm:pt>
    <dgm:pt modelId="{A0751E0C-4A12-4BB3-8CBD-D639CE1C3479}" type="parTrans" cxnId="{8630676A-B0CE-452E-BFBE-E488D0C16DC7}">
      <dgm:prSet/>
      <dgm:spPr/>
      <dgm:t>
        <a:bodyPr/>
        <a:lstStyle/>
        <a:p>
          <a:endParaRPr lang="en-US"/>
        </a:p>
      </dgm:t>
    </dgm:pt>
    <dgm:pt modelId="{C1499101-D3E2-4CAB-B38B-C6FE3003AF1D}" type="sibTrans" cxnId="{8630676A-B0CE-452E-BFBE-E488D0C16DC7}">
      <dgm:prSet/>
      <dgm:spPr/>
      <dgm:t>
        <a:bodyPr/>
        <a:lstStyle/>
        <a:p>
          <a:endParaRPr lang="en-US"/>
        </a:p>
      </dgm:t>
    </dgm:pt>
    <dgm:pt modelId="{5D7CE9A3-5C6E-4FB3-B172-373A23C0A4DD}">
      <dgm:prSet/>
      <dgm:spPr/>
      <dgm:t>
        <a:bodyPr/>
        <a:lstStyle/>
        <a:p>
          <a:r>
            <a:rPr lang="en-US"/>
            <a:t>Community Reinforcement </a:t>
          </a:r>
        </a:p>
      </dgm:t>
    </dgm:pt>
    <dgm:pt modelId="{4B25A420-133F-4604-8E15-A5723AFF70CA}" type="parTrans" cxnId="{3888483C-DB9C-41EB-8423-C02EF22B0353}">
      <dgm:prSet/>
      <dgm:spPr/>
      <dgm:t>
        <a:bodyPr/>
        <a:lstStyle/>
        <a:p>
          <a:endParaRPr lang="en-US"/>
        </a:p>
      </dgm:t>
    </dgm:pt>
    <dgm:pt modelId="{AB219AD4-8FB9-4DC2-916E-70643A13D94A}" type="sibTrans" cxnId="{3888483C-DB9C-41EB-8423-C02EF22B0353}">
      <dgm:prSet/>
      <dgm:spPr/>
      <dgm:t>
        <a:bodyPr/>
        <a:lstStyle/>
        <a:p>
          <a:endParaRPr lang="en-US"/>
        </a:p>
      </dgm:t>
    </dgm:pt>
    <dgm:pt modelId="{278F0767-32C7-4A0A-AF22-14FE16F0FCAF}">
      <dgm:prSet/>
      <dgm:spPr/>
      <dgm:t>
        <a:bodyPr/>
        <a:lstStyle/>
        <a:p>
          <a:r>
            <a:rPr lang="en-US" dirty="0"/>
            <a:t>Goal is to abstain from using the substance </a:t>
          </a:r>
        </a:p>
      </dgm:t>
      <dgm:extLst>
        <a:ext uri="{E40237B7-FDA0-4F09-8148-C483321AD2D9}">
          <dgm14:cNvPr xmlns:dgm14="http://schemas.microsoft.com/office/drawing/2010/diagram" id="0" name="" descr="Community reinforcement - Goal is to abstain from using the substance &#10;Methods include motivational interviewing, learning adaptive coping strategies, and encouraging family support &#10;Effective in both inpatient and outpatient settings&#10;"/>
        </a:ext>
      </dgm:extLst>
    </dgm:pt>
    <dgm:pt modelId="{0BDB0AF6-B97B-4248-AD99-1A307E1E73FB}" type="parTrans" cxnId="{6B03DD5C-5C9B-49AE-8A17-5901B68203D6}">
      <dgm:prSet/>
      <dgm:spPr/>
      <dgm:t>
        <a:bodyPr/>
        <a:lstStyle/>
        <a:p>
          <a:endParaRPr lang="en-US"/>
        </a:p>
      </dgm:t>
    </dgm:pt>
    <dgm:pt modelId="{E9CEF107-5ED0-4B33-B1A2-58257C3FE078}" type="sibTrans" cxnId="{6B03DD5C-5C9B-49AE-8A17-5901B68203D6}">
      <dgm:prSet/>
      <dgm:spPr/>
      <dgm:t>
        <a:bodyPr/>
        <a:lstStyle/>
        <a:p>
          <a:endParaRPr lang="en-US"/>
        </a:p>
      </dgm:t>
    </dgm:pt>
    <dgm:pt modelId="{8D556873-C90E-4DC5-9724-E30B4535A4A9}">
      <dgm:prSet/>
      <dgm:spPr/>
      <dgm:t>
        <a:bodyPr/>
        <a:lstStyle/>
        <a:p>
          <a:r>
            <a:rPr lang="en-US" dirty="0"/>
            <a:t>Methods include motivational interviewing, learning adaptive coping strategies, and encouraging family support </a:t>
          </a:r>
        </a:p>
      </dgm:t>
    </dgm:pt>
    <dgm:pt modelId="{D090CD10-BE36-4182-BFD7-1B076993D7D6}" type="parTrans" cxnId="{DFB30526-EDD8-4C19-A70B-3E87755A081D}">
      <dgm:prSet/>
      <dgm:spPr/>
      <dgm:t>
        <a:bodyPr/>
        <a:lstStyle/>
        <a:p>
          <a:endParaRPr lang="en-US"/>
        </a:p>
      </dgm:t>
    </dgm:pt>
    <dgm:pt modelId="{96DFA99E-1F20-431A-8982-F3BC8FC6D202}" type="sibTrans" cxnId="{DFB30526-EDD8-4C19-A70B-3E87755A081D}">
      <dgm:prSet/>
      <dgm:spPr/>
      <dgm:t>
        <a:bodyPr/>
        <a:lstStyle/>
        <a:p>
          <a:endParaRPr lang="en-US"/>
        </a:p>
      </dgm:t>
    </dgm:pt>
    <dgm:pt modelId="{5A8B5405-13DB-4063-B17F-8D87FA95EABA}">
      <dgm:prSet/>
      <dgm:spPr/>
      <dgm:t>
        <a:bodyPr/>
        <a:lstStyle/>
        <a:p>
          <a:r>
            <a:rPr lang="en-US" dirty="0"/>
            <a:t>Effective in both inpatient and outpatient settings</a:t>
          </a:r>
        </a:p>
      </dgm:t>
    </dgm:pt>
    <dgm:pt modelId="{F1299FF2-37E5-49A3-B266-7AA553D81135}" type="parTrans" cxnId="{711D119B-74D9-412A-A230-43CD8E438299}">
      <dgm:prSet/>
      <dgm:spPr/>
      <dgm:t>
        <a:bodyPr/>
        <a:lstStyle/>
        <a:p>
          <a:endParaRPr lang="en-US"/>
        </a:p>
      </dgm:t>
    </dgm:pt>
    <dgm:pt modelId="{9D90B3E7-E48D-47B0-876A-4680DED47D9C}" type="sibTrans" cxnId="{711D119B-74D9-412A-A230-43CD8E438299}">
      <dgm:prSet/>
      <dgm:spPr/>
      <dgm:t>
        <a:bodyPr/>
        <a:lstStyle/>
        <a:p>
          <a:endParaRPr lang="en-US"/>
        </a:p>
      </dgm:t>
    </dgm:pt>
    <dgm:pt modelId="{BA2188CD-ED49-4813-95AD-3641BA4F6F29}" type="pres">
      <dgm:prSet presAssocID="{731B97E4-F6B1-4249-993F-096FE968CEB6}" presName="linear" presStyleCnt="0">
        <dgm:presLayoutVars>
          <dgm:dir/>
          <dgm:animLvl val="lvl"/>
          <dgm:resizeHandles val="exact"/>
        </dgm:presLayoutVars>
      </dgm:prSet>
      <dgm:spPr/>
    </dgm:pt>
    <dgm:pt modelId="{394A4B50-3853-472D-AAFC-7986676F7C8B}" type="pres">
      <dgm:prSet presAssocID="{B25DFAF3-F9CC-4489-9A4A-8AC32E9B54D8}" presName="parentLin" presStyleCnt="0"/>
      <dgm:spPr/>
    </dgm:pt>
    <dgm:pt modelId="{2B4819CF-5A26-4E9C-8248-A9E4F7066B89}" type="pres">
      <dgm:prSet presAssocID="{B25DFAF3-F9CC-4489-9A4A-8AC32E9B54D8}" presName="parentLeftMargin" presStyleLbl="node1" presStyleIdx="0" presStyleCnt="3"/>
      <dgm:spPr/>
    </dgm:pt>
    <dgm:pt modelId="{D4DFDF06-40B0-4FB0-9D13-71CC12A976F2}" type="pres">
      <dgm:prSet presAssocID="{B25DFAF3-F9CC-4489-9A4A-8AC32E9B54D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461135-D0ED-424E-AC35-CCA151721E16}" type="pres">
      <dgm:prSet presAssocID="{B25DFAF3-F9CC-4489-9A4A-8AC32E9B54D8}" presName="negativeSpace" presStyleCnt="0"/>
      <dgm:spPr/>
    </dgm:pt>
    <dgm:pt modelId="{72DB91AA-E054-4598-BFDB-C58474F40C25}" type="pres">
      <dgm:prSet presAssocID="{B25DFAF3-F9CC-4489-9A4A-8AC32E9B54D8}" presName="childText" presStyleLbl="conFgAcc1" presStyleIdx="0" presStyleCnt="3">
        <dgm:presLayoutVars>
          <dgm:bulletEnabled val="1"/>
        </dgm:presLayoutVars>
      </dgm:prSet>
      <dgm:spPr/>
    </dgm:pt>
    <dgm:pt modelId="{3654B53B-4BA4-44C9-9144-7C1863C834EB}" type="pres">
      <dgm:prSet presAssocID="{048FEE8E-F5C1-422D-947F-2C426F8A1AA3}" presName="spaceBetweenRectangles" presStyleCnt="0"/>
      <dgm:spPr/>
    </dgm:pt>
    <dgm:pt modelId="{FF88FFC7-FC0D-4F38-B66E-4E53F804F0F1}" type="pres">
      <dgm:prSet presAssocID="{463D7806-D71D-4DB9-AB18-01E722FB37AE}" presName="parentLin" presStyleCnt="0"/>
      <dgm:spPr/>
    </dgm:pt>
    <dgm:pt modelId="{A451A0E8-BDBB-41E0-96F6-B0A59CDCADC0}" type="pres">
      <dgm:prSet presAssocID="{463D7806-D71D-4DB9-AB18-01E722FB37AE}" presName="parentLeftMargin" presStyleLbl="node1" presStyleIdx="0" presStyleCnt="3"/>
      <dgm:spPr/>
    </dgm:pt>
    <dgm:pt modelId="{6A754925-0D96-4030-81B2-E909314D83FA}" type="pres">
      <dgm:prSet presAssocID="{463D7806-D71D-4DB9-AB18-01E722FB37A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411FE25-9F31-481A-BA25-D7543D6D8AE2}" type="pres">
      <dgm:prSet presAssocID="{463D7806-D71D-4DB9-AB18-01E722FB37AE}" presName="negativeSpace" presStyleCnt="0"/>
      <dgm:spPr/>
    </dgm:pt>
    <dgm:pt modelId="{0E7B7053-022A-49F7-9D89-793925F5DEE1}" type="pres">
      <dgm:prSet presAssocID="{463D7806-D71D-4DB9-AB18-01E722FB37AE}" presName="childText" presStyleLbl="conFgAcc1" presStyleIdx="1" presStyleCnt="3">
        <dgm:presLayoutVars>
          <dgm:bulletEnabled val="1"/>
        </dgm:presLayoutVars>
      </dgm:prSet>
      <dgm:spPr/>
    </dgm:pt>
    <dgm:pt modelId="{D6F7B3C2-3D97-408E-A8FA-191C09C53BED}" type="pres">
      <dgm:prSet presAssocID="{89A8AF74-987F-4B57-89D0-B152CB296397}" presName="spaceBetweenRectangles" presStyleCnt="0"/>
      <dgm:spPr/>
    </dgm:pt>
    <dgm:pt modelId="{29B6554B-DBE3-4B2C-BB5E-F904E1F35A18}" type="pres">
      <dgm:prSet presAssocID="{5D7CE9A3-5C6E-4FB3-B172-373A23C0A4DD}" presName="parentLin" presStyleCnt="0"/>
      <dgm:spPr/>
    </dgm:pt>
    <dgm:pt modelId="{DA0C6DC8-088F-4353-AD8F-277C46C8CE0C}" type="pres">
      <dgm:prSet presAssocID="{5D7CE9A3-5C6E-4FB3-B172-373A23C0A4DD}" presName="parentLeftMargin" presStyleLbl="node1" presStyleIdx="1" presStyleCnt="3"/>
      <dgm:spPr/>
    </dgm:pt>
    <dgm:pt modelId="{C83BBCF2-AAAD-41FD-B43C-BB3ED119A7AC}" type="pres">
      <dgm:prSet presAssocID="{5D7CE9A3-5C6E-4FB3-B172-373A23C0A4D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C24BEB8-1273-4710-8C49-3D55DCC4A230}" type="pres">
      <dgm:prSet presAssocID="{5D7CE9A3-5C6E-4FB3-B172-373A23C0A4DD}" presName="negativeSpace" presStyleCnt="0"/>
      <dgm:spPr/>
    </dgm:pt>
    <dgm:pt modelId="{D06D4EDE-B94D-4704-8A27-FDACA9CC901E}" type="pres">
      <dgm:prSet presAssocID="{5D7CE9A3-5C6E-4FB3-B172-373A23C0A4D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AD0009-6360-45EB-8588-E0A75CB3113D}" srcId="{731B97E4-F6B1-4249-993F-096FE968CEB6}" destId="{463D7806-D71D-4DB9-AB18-01E722FB37AE}" srcOrd="1" destOrd="0" parTransId="{94B365B8-630A-4F58-A9B0-3947AE94474A}" sibTransId="{89A8AF74-987F-4B57-89D0-B152CB296397}"/>
    <dgm:cxn modelId="{C316A71F-60DB-4239-B5DB-4BBCC321779E}" type="presOf" srcId="{EFF29F49-A5D1-4046-A8BB-8CB651364A9F}" destId="{0E7B7053-022A-49F7-9D89-793925F5DEE1}" srcOrd="0" destOrd="1" presId="urn:microsoft.com/office/officeart/2005/8/layout/list1"/>
    <dgm:cxn modelId="{DFB30526-EDD8-4C19-A70B-3E87755A081D}" srcId="{5D7CE9A3-5C6E-4FB3-B172-373A23C0A4DD}" destId="{8D556873-C90E-4DC5-9724-E30B4535A4A9}" srcOrd="1" destOrd="0" parTransId="{D090CD10-BE36-4182-BFD7-1B076993D7D6}" sibTransId="{96DFA99E-1F20-431A-8982-F3BC8FC6D202}"/>
    <dgm:cxn modelId="{DC2F022A-F922-4362-9DBB-3BA5A2AD76E6}" type="presOf" srcId="{8D556873-C90E-4DC5-9724-E30B4535A4A9}" destId="{D06D4EDE-B94D-4704-8A27-FDACA9CC901E}" srcOrd="0" destOrd="1" presId="urn:microsoft.com/office/officeart/2005/8/layout/list1"/>
    <dgm:cxn modelId="{5C4AD92B-B992-435C-9C09-CDE484BF2C0F}" type="presOf" srcId="{731B97E4-F6B1-4249-993F-096FE968CEB6}" destId="{BA2188CD-ED49-4813-95AD-3641BA4F6F29}" srcOrd="0" destOrd="0" presId="urn:microsoft.com/office/officeart/2005/8/layout/list1"/>
    <dgm:cxn modelId="{39A3F93A-9519-4725-8A5E-854D16836D53}" type="presOf" srcId="{278F0767-32C7-4A0A-AF22-14FE16F0FCAF}" destId="{D06D4EDE-B94D-4704-8A27-FDACA9CC901E}" srcOrd="0" destOrd="0" presId="urn:microsoft.com/office/officeart/2005/8/layout/list1"/>
    <dgm:cxn modelId="{FA784D3B-F00C-47DD-B34B-428C3A3054DE}" srcId="{463D7806-D71D-4DB9-AB18-01E722FB37AE}" destId="{1C556A72-2B32-4F0C-BB1A-D9D720F05894}" srcOrd="0" destOrd="0" parTransId="{7DB96E7A-6F35-4121-B241-6DF5A960D935}" sibTransId="{4A325FFC-BB5B-4BF3-AA82-BDE389516434}"/>
    <dgm:cxn modelId="{3888483C-DB9C-41EB-8423-C02EF22B0353}" srcId="{731B97E4-F6B1-4249-993F-096FE968CEB6}" destId="{5D7CE9A3-5C6E-4FB3-B172-373A23C0A4DD}" srcOrd="2" destOrd="0" parTransId="{4B25A420-133F-4604-8E15-A5723AFF70CA}" sibTransId="{AB219AD4-8FB9-4DC2-916E-70643A13D94A}"/>
    <dgm:cxn modelId="{C754C25B-4AB9-4BE0-A875-4850550B3810}" type="presOf" srcId="{463D7806-D71D-4DB9-AB18-01E722FB37AE}" destId="{A451A0E8-BDBB-41E0-96F6-B0A59CDCADC0}" srcOrd="0" destOrd="0" presId="urn:microsoft.com/office/officeart/2005/8/layout/list1"/>
    <dgm:cxn modelId="{6B03DD5C-5C9B-49AE-8A17-5901B68203D6}" srcId="{5D7CE9A3-5C6E-4FB3-B172-373A23C0A4DD}" destId="{278F0767-32C7-4A0A-AF22-14FE16F0FCAF}" srcOrd="0" destOrd="0" parTransId="{0BDB0AF6-B97B-4248-AD99-1A307E1E73FB}" sibTransId="{E9CEF107-5ED0-4B33-B1A2-58257C3FE078}"/>
    <dgm:cxn modelId="{E6967749-C3A3-440C-92A7-7C48C720865D}" srcId="{B25DFAF3-F9CC-4489-9A4A-8AC32E9B54D8}" destId="{559281FE-6DF5-45BB-BC63-4B6EEC45ECB0}" srcOrd="1" destOrd="0" parTransId="{F8CB3EC0-C469-4D3F-B840-2EEB80D02717}" sibTransId="{54B5C8C8-F437-4668-8C0A-CE4C3FE645E8}"/>
    <dgm:cxn modelId="{8630676A-B0CE-452E-BFBE-E488D0C16DC7}" srcId="{463D7806-D71D-4DB9-AB18-01E722FB37AE}" destId="{2D9F4D45-FFE6-45C7-A16E-A6BA20EA3BD7}" srcOrd="2" destOrd="0" parTransId="{A0751E0C-4A12-4BB3-8CBD-D639CE1C3479}" sibTransId="{C1499101-D3E2-4CAB-B38B-C6FE3003AF1D}"/>
    <dgm:cxn modelId="{8235214F-EBCA-41A6-917D-3813220F9A01}" type="presOf" srcId="{5D7CE9A3-5C6E-4FB3-B172-373A23C0A4DD}" destId="{C83BBCF2-AAAD-41FD-B43C-BB3ED119A7AC}" srcOrd="1" destOrd="0" presId="urn:microsoft.com/office/officeart/2005/8/layout/list1"/>
    <dgm:cxn modelId="{95319350-DBBC-4411-BCE9-B3E3F55E83A9}" type="presOf" srcId="{E6DB99B4-E8CA-45FC-8A4E-A133F379188F}" destId="{72DB91AA-E054-4598-BFDB-C58474F40C25}" srcOrd="0" destOrd="2" presId="urn:microsoft.com/office/officeart/2005/8/layout/list1"/>
    <dgm:cxn modelId="{1B9A1C54-8E34-4089-8117-CBAC3A0EB36F}" type="presOf" srcId="{B25DFAF3-F9CC-4489-9A4A-8AC32E9B54D8}" destId="{D4DFDF06-40B0-4FB0-9D13-71CC12A976F2}" srcOrd="1" destOrd="0" presId="urn:microsoft.com/office/officeart/2005/8/layout/list1"/>
    <dgm:cxn modelId="{F7018755-A3F6-44D8-ADEF-2A4E1E729824}" srcId="{463D7806-D71D-4DB9-AB18-01E722FB37AE}" destId="{EFF29F49-A5D1-4046-A8BB-8CB651364A9F}" srcOrd="1" destOrd="0" parTransId="{6CC5E74D-66FF-41DD-AAED-373D0A89DE36}" sibTransId="{8278A55E-B673-446C-9446-3B5BFEA5F336}"/>
    <dgm:cxn modelId="{49E76F7E-E169-4EEE-8C8F-4C012B0D850D}" type="presOf" srcId="{5A8B5405-13DB-4063-B17F-8D87FA95EABA}" destId="{D06D4EDE-B94D-4704-8A27-FDACA9CC901E}" srcOrd="0" destOrd="2" presId="urn:microsoft.com/office/officeart/2005/8/layout/list1"/>
    <dgm:cxn modelId="{B1C61C81-B173-45BD-B138-592AD6EB1B36}" type="presOf" srcId="{463D7806-D71D-4DB9-AB18-01E722FB37AE}" destId="{6A754925-0D96-4030-81B2-E909314D83FA}" srcOrd="1" destOrd="0" presId="urn:microsoft.com/office/officeart/2005/8/layout/list1"/>
    <dgm:cxn modelId="{F1033981-3D51-49EB-B657-B2077908553A}" type="presOf" srcId="{5D7CE9A3-5C6E-4FB3-B172-373A23C0A4DD}" destId="{DA0C6DC8-088F-4353-AD8F-277C46C8CE0C}" srcOrd="0" destOrd="0" presId="urn:microsoft.com/office/officeart/2005/8/layout/list1"/>
    <dgm:cxn modelId="{711D119B-74D9-412A-A230-43CD8E438299}" srcId="{5D7CE9A3-5C6E-4FB3-B172-373A23C0A4DD}" destId="{5A8B5405-13DB-4063-B17F-8D87FA95EABA}" srcOrd="2" destOrd="0" parTransId="{F1299FF2-37E5-49A3-B266-7AA553D81135}" sibTransId="{9D90B3E7-E48D-47B0-876A-4680DED47D9C}"/>
    <dgm:cxn modelId="{776C7BA6-9249-4BA7-AB50-2A11BC7FC916}" type="presOf" srcId="{1C556A72-2B32-4F0C-BB1A-D9D720F05894}" destId="{0E7B7053-022A-49F7-9D89-793925F5DEE1}" srcOrd="0" destOrd="0" presId="urn:microsoft.com/office/officeart/2005/8/layout/list1"/>
    <dgm:cxn modelId="{FC80B8BA-D772-461F-ACB9-30E78DC2BA02}" srcId="{B25DFAF3-F9CC-4489-9A4A-8AC32E9B54D8}" destId="{E6DB99B4-E8CA-45FC-8A4E-A133F379188F}" srcOrd="2" destOrd="0" parTransId="{03E26528-93B7-4B25-AD73-61C031ABF45A}" sibTransId="{F013CC4B-010F-454F-AAAB-423CE6A5C3D1}"/>
    <dgm:cxn modelId="{D972DDCE-4C24-4F32-9A9C-23DF9C925B5B}" type="presOf" srcId="{2D9F4D45-FFE6-45C7-A16E-A6BA20EA3BD7}" destId="{0E7B7053-022A-49F7-9D89-793925F5DEE1}" srcOrd="0" destOrd="2" presId="urn:microsoft.com/office/officeart/2005/8/layout/list1"/>
    <dgm:cxn modelId="{A93A30D7-9EEB-4F86-B2C7-7A7CEABAC15C}" type="presOf" srcId="{95B3E509-4F08-493E-9CC6-9679A14CF166}" destId="{72DB91AA-E054-4598-BFDB-C58474F40C25}" srcOrd="0" destOrd="0" presId="urn:microsoft.com/office/officeart/2005/8/layout/list1"/>
    <dgm:cxn modelId="{8AE892E0-4006-4F85-94E3-A6265E7D5373}" srcId="{B25DFAF3-F9CC-4489-9A4A-8AC32E9B54D8}" destId="{95B3E509-4F08-493E-9CC6-9679A14CF166}" srcOrd="0" destOrd="0" parTransId="{147C5658-5C90-49F7-A0BC-C3149CC2AC37}" sibTransId="{5F509D50-0B53-4EF7-B207-3BFF8FC22C87}"/>
    <dgm:cxn modelId="{1A3E34E3-1846-4213-B155-A0202DC39983}" type="presOf" srcId="{559281FE-6DF5-45BB-BC63-4B6EEC45ECB0}" destId="{72DB91AA-E054-4598-BFDB-C58474F40C25}" srcOrd="0" destOrd="1" presId="urn:microsoft.com/office/officeart/2005/8/layout/list1"/>
    <dgm:cxn modelId="{32053CE7-B7A0-4716-A6E8-FA309E8F78E7}" type="presOf" srcId="{B25DFAF3-F9CC-4489-9A4A-8AC32E9B54D8}" destId="{2B4819CF-5A26-4E9C-8248-A9E4F7066B89}" srcOrd="0" destOrd="0" presId="urn:microsoft.com/office/officeart/2005/8/layout/list1"/>
    <dgm:cxn modelId="{A1CC56F4-34C3-4966-B6BB-BB95FF6A7AAA}" srcId="{731B97E4-F6B1-4249-993F-096FE968CEB6}" destId="{B25DFAF3-F9CC-4489-9A4A-8AC32E9B54D8}" srcOrd="0" destOrd="0" parTransId="{2F64CC24-FB53-4AFE-936C-E67D356CA8A3}" sibTransId="{048FEE8E-F5C1-422D-947F-2C426F8A1AA3}"/>
    <dgm:cxn modelId="{FDF573A7-DC58-40C4-820C-3C124811D070}" type="presParOf" srcId="{BA2188CD-ED49-4813-95AD-3641BA4F6F29}" destId="{394A4B50-3853-472D-AAFC-7986676F7C8B}" srcOrd="0" destOrd="0" presId="urn:microsoft.com/office/officeart/2005/8/layout/list1"/>
    <dgm:cxn modelId="{663869DE-9897-44D6-8592-AABC546DC7FD}" type="presParOf" srcId="{394A4B50-3853-472D-AAFC-7986676F7C8B}" destId="{2B4819CF-5A26-4E9C-8248-A9E4F7066B89}" srcOrd="0" destOrd="0" presId="urn:microsoft.com/office/officeart/2005/8/layout/list1"/>
    <dgm:cxn modelId="{9B2578B6-09EC-4523-95C9-2B9BBF64C088}" type="presParOf" srcId="{394A4B50-3853-472D-AAFC-7986676F7C8B}" destId="{D4DFDF06-40B0-4FB0-9D13-71CC12A976F2}" srcOrd="1" destOrd="0" presId="urn:microsoft.com/office/officeart/2005/8/layout/list1"/>
    <dgm:cxn modelId="{EF1A6200-3F4A-4A5D-B09C-E5A5930E72CA}" type="presParOf" srcId="{BA2188CD-ED49-4813-95AD-3641BA4F6F29}" destId="{51461135-D0ED-424E-AC35-CCA151721E16}" srcOrd="1" destOrd="0" presId="urn:microsoft.com/office/officeart/2005/8/layout/list1"/>
    <dgm:cxn modelId="{6FFC3B0A-2005-4068-BC8B-75D5D7531C8F}" type="presParOf" srcId="{BA2188CD-ED49-4813-95AD-3641BA4F6F29}" destId="{72DB91AA-E054-4598-BFDB-C58474F40C25}" srcOrd="2" destOrd="0" presId="urn:microsoft.com/office/officeart/2005/8/layout/list1"/>
    <dgm:cxn modelId="{D820C04F-9495-4CD2-9380-764A020EB3E6}" type="presParOf" srcId="{BA2188CD-ED49-4813-95AD-3641BA4F6F29}" destId="{3654B53B-4BA4-44C9-9144-7C1863C834EB}" srcOrd="3" destOrd="0" presId="urn:microsoft.com/office/officeart/2005/8/layout/list1"/>
    <dgm:cxn modelId="{E15346B3-5845-4106-B1BD-C9DDFB14E2E3}" type="presParOf" srcId="{BA2188CD-ED49-4813-95AD-3641BA4F6F29}" destId="{FF88FFC7-FC0D-4F38-B66E-4E53F804F0F1}" srcOrd="4" destOrd="0" presId="urn:microsoft.com/office/officeart/2005/8/layout/list1"/>
    <dgm:cxn modelId="{9301AD88-D005-4DB0-AFB7-20FA5C7BA6E4}" type="presParOf" srcId="{FF88FFC7-FC0D-4F38-B66E-4E53F804F0F1}" destId="{A451A0E8-BDBB-41E0-96F6-B0A59CDCADC0}" srcOrd="0" destOrd="0" presId="urn:microsoft.com/office/officeart/2005/8/layout/list1"/>
    <dgm:cxn modelId="{0904CE06-944E-419F-9312-5784A9877D20}" type="presParOf" srcId="{FF88FFC7-FC0D-4F38-B66E-4E53F804F0F1}" destId="{6A754925-0D96-4030-81B2-E909314D83FA}" srcOrd="1" destOrd="0" presId="urn:microsoft.com/office/officeart/2005/8/layout/list1"/>
    <dgm:cxn modelId="{74D15A85-EC13-48FB-BD08-8655BB5F3E04}" type="presParOf" srcId="{BA2188CD-ED49-4813-95AD-3641BA4F6F29}" destId="{2411FE25-9F31-481A-BA25-D7543D6D8AE2}" srcOrd="5" destOrd="0" presId="urn:microsoft.com/office/officeart/2005/8/layout/list1"/>
    <dgm:cxn modelId="{78A3BA16-832E-4FB4-9908-8DE3D074C0A3}" type="presParOf" srcId="{BA2188CD-ED49-4813-95AD-3641BA4F6F29}" destId="{0E7B7053-022A-49F7-9D89-793925F5DEE1}" srcOrd="6" destOrd="0" presId="urn:microsoft.com/office/officeart/2005/8/layout/list1"/>
    <dgm:cxn modelId="{B9682803-0BED-48C7-A08F-4288E0BDDBC0}" type="presParOf" srcId="{BA2188CD-ED49-4813-95AD-3641BA4F6F29}" destId="{D6F7B3C2-3D97-408E-A8FA-191C09C53BED}" srcOrd="7" destOrd="0" presId="urn:microsoft.com/office/officeart/2005/8/layout/list1"/>
    <dgm:cxn modelId="{11A30E56-2F37-49D2-AED9-188EDC7030EE}" type="presParOf" srcId="{BA2188CD-ED49-4813-95AD-3641BA4F6F29}" destId="{29B6554B-DBE3-4B2C-BB5E-F904E1F35A18}" srcOrd="8" destOrd="0" presId="urn:microsoft.com/office/officeart/2005/8/layout/list1"/>
    <dgm:cxn modelId="{EFEF7F58-24EC-4D83-A4AB-B3C1A7D78B61}" type="presParOf" srcId="{29B6554B-DBE3-4B2C-BB5E-F904E1F35A18}" destId="{DA0C6DC8-088F-4353-AD8F-277C46C8CE0C}" srcOrd="0" destOrd="0" presId="urn:microsoft.com/office/officeart/2005/8/layout/list1"/>
    <dgm:cxn modelId="{DE4E52F4-2D6D-44BB-80ED-25EC8EE8A46F}" type="presParOf" srcId="{29B6554B-DBE3-4B2C-BB5E-F904E1F35A18}" destId="{C83BBCF2-AAAD-41FD-B43C-BB3ED119A7AC}" srcOrd="1" destOrd="0" presId="urn:microsoft.com/office/officeart/2005/8/layout/list1"/>
    <dgm:cxn modelId="{652D9DCF-A118-4096-A022-B5093BA09C7B}" type="presParOf" srcId="{BA2188CD-ED49-4813-95AD-3641BA4F6F29}" destId="{9C24BEB8-1273-4710-8C49-3D55DCC4A230}" srcOrd="9" destOrd="0" presId="urn:microsoft.com/office/officeart/2005/8/layout/list1"/>
    <dgm:cxn modelId="{BB75CF29-4B73-4CE2-A584-E83C63305E1E}" type="presParOf" srcId="{BA2188CD-ED49-4813-95AD-3641BA4F6F29}" destId="{D06D4EDE-B94D-4704-8A27-FDACA9CC901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B1F1D-BCED-44DB-9DB0-6ECAF6A55ED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D7B8DCD-4A48-4608-9ABE-FD9D5D99CFBE}">
      <dgm:prSet/>
      <dgm:spPr/>
      <dgm:t>
        <a:bodyPr/>
        <a:lstStyle/>
        <a:p>
          <a:r>
            <a:rPr lang="en-US"/>
            <a:t>Most used substance</a:t>
          </a:r>
        </a:p>
      </dgm:t>
    </dgm:pt>
    <dgm:pt modelId="{6FB798EF-72F0-48A3-B388-C02D89E36829}" type="parTrans" cxnId="{4066DC2E-269F-4490-937E-D398736CF8D3}">
      <dgm:prSet/>
      <dgm:spPr/>
      <dgm:t>
        <a:bodyPr/>
        <a:lstStyle/>
        <a:p>
          <a:endParaRPr lang="en-US"/>
        </a:p>
      </dgm:t>
    </dgm:pt>
    <dgm:pt modelId="{5894D301-3B5A-4486-9E00-6560EC0C939C}" type="sibTrans" cxnId="{4066DC2E-269F-4490-937E-D398736CF8D3}">
      <dgm:prSet/>
      <dgm:spPr/>
      <dgm:t>
        <a:bodyPr/>
        <a:lstStyle/>
        <a:p>
          <a:endParaRPr lang="en-US"/>
        </a:p>
      </dgm:t>
    </dgm:pt>
    <dgm:pt modelId="{4BFAF1F6-8FD7-4964-A72C-FF81A58905F2}">
      <dgm:prSet/>
      <dgm:spPr/>
      <dgm:t>
        <a:bodyPr/>
        <a:lstStyle/>
        <a:p>
          <a:r>
            <a:rPr lang="en-US" dirty="0"/>
            <a:t>45% of college age students report engaging in binge drinking (and often, they engage in other behaviors like skipping meals that puts them at risk for medical complications of alcohol intoxication) </a:t>
          </a:r>
        </a:p>
      </dgm:t>
      <dgm:extLst>
        <a:ext uri="{E40237B7-FDA0-4F09-8148-C483321AD2D9}">
          <dgm14:cNvPr xmlns:dgm14="http://schemas.microsoft.com/office/drawing/2010/diagram" id="0" name="" descr="Most used substance - 45% of college age students report engaging in binge drinking (and often, they engage in other behaviors like skipping meals that puts them at risk for medical complications of alcohol intoxication) &#10;"/>
        </a:ext>
      </dgm:extLst>
    </dgm:pt>
    <dgm:pt modelId="{4A7AC151-596B-4157-997A-4C226AA8F1E2}" type="parTrans" cxnId="{C04DC428-3E4D-4964-8C16-19B143536BFF}">
      <dgm:prSet/>
      <dgm:spPr/>
      <dgm:t>
        <a:bodyPr/>
        <a:lstStyle/>
        <a:p>
          <a:endParaRPr lang="en-US"/>
        </a:p>
      </dgm:t>
    </dgm:pt>
    <dgm:pt modelId="{2F62C804-F609-4C3D-A62E-706EDB91A67D}" type="sibTrans" cxnId="{C04DC428-3E4D-4964-8C16-19B143536BFF}">
      <dgm:prSet/>
      <dgm:spPr/>
      <dgm:t>
        <a:bodyPr/>
        <a:lstStyle/>
        <a:p>
          <a:endParaRPr lang="en-US"/>
        </a:p>
      </dgm:t>
    </dgm:pt>
    <dgm:pt modelId="{D9AE12A6-AEB4-4431-8412-4699A2D59D71}">
      <dgm:prSet/>
      <dgm:spPr/>
      <dgm:t>
        <a:bodyPr/>
        <a:lstStyle/>
        <a:p>
          <a:r>
            <a:rPr lang="en-US"/>
            <a:t>Ethyl alcohol</a:t>
          </a:r>
        </a:p>
      </dgm:t>
    </dgm:pt>
    <dgm:pt modelId="{367402DC-BE25-4676-A3E6-B9670F74DA71}" type="parTrans" cxnId="{241EB14C-DF96-4A58-90CC-74FCCC04B7AE}">
      <dgm:prSet/>
      <dgm:spPr/>
      <dgm:t>
        <a:bodyPr/>
        <a:lstStyle/>
        <a:p>
          <a:endParaRPr lang="en-US"/>
        </a:p>
      </dgm:t>
    </dgm:pt>
    <dgm:pt modelId="{C6C54884-C1BD-4DD5-984B-2ECDC8AC8AFC}" type="sibTrans" cxnId="{241EB14C-DF96-4A58-90CC-74FCCC04B7AE}">
      <dgm:prSet/>
      <dgm:spPr/>
      <dgm:t>
        <a:bodyPr/>
        <a:lstStyle/>
        <a:p>
          <a:endParaRPr lang="en-US"/>
        </a:p>
      </dgm:t>
    </dgm:pt>
    <dgm:pt modelId="{3F8B72DA-33CB-43AC-AE2A-5E4FD44B9792}">
      <dgm:prSet/>
      <dgm:spPr/>
      <dgm:t>
        <a:bodyPr/>
        <a:lstStyle/>
        <a:p>
          <a:r>
            <a:rPr lang="en-US" dirty="0"/>
            <a:t>The chemical absorbed from alcohol which binds to GABA receptors that then sends inhibitory signals to neurons</a:t>
          </a:r>
        </a:p>
      </dgm:t>
      <dgm:extLst>
        <a:ext uri="{E40237B7-FDA0-4F09-8148-C483321AD2D9}">
          <dgm14:cNvPr xmlns:dgm14="http://schemas.microsoft.com/office/drawing/2010/diagram" id="0" name="" descr="Ethyl alcohol - The chemical absorbed from alcohol which binds to GABA receptors that then sends inhibitory signals to neurons&#10;Effect: impaired reaction time, disorientation, slurred speech, blurred vision, difficulty walking, personality changes&#10;Which effects you experience depends on the quantity of alcohol consumed and one’s ability to metabolize ethyl alcohol&#10; Absorption and metabolism depends on food, gender, body weight, medication (e.g., eating slows absorption; lower body mass increases metabolism rate)&#10;"/>
        </a:ext>
      </dgm:extLst>
    </dgm:pt>
    <dgm:pt modelId="{D77C0599-0730-4CBE-B60F-6BF41B818904}" type="parTrans" cxnId="{D4DF8D54-FE34-4E94-B919-3A448DE8A263}">
      <dgm:prSet/>
      <dgm:spPr/>
      <dgm:t>
        <a:bodyPr/>
        <a:lstStyle/>
        <a:p>
          <a:endParaRPr lang="en-US"/>
        </a:p>
      </dgm:t>
    </dgm:pt>
    <dgm:pt modelId="{160C65B3-265B-4FA9-9097-349F71F6DC31}" type="sibTrans" cxnId="{D4DF8D54-FE34-4E94-B919-3A448DE8A263}">
      <dgm:prSet/>
      <dgm:spPr/>
      <dgm:t>
        <a:bodyPr/>
        <a:lstStyle/>
        <a:p>
          <a:endParaRPr lang="en-US"/>
        </a:p>
      </dgm:t>
    </dgm:pt>
    <dgm:pt modelId="{32CA4589-0135-47AC-8F76-71702D2FCB6D}">
      <dgm:prSet/>
      <dgm:spPr/>
      <dgm:t>
        <a:bodyPr/>
        <a:lstStyle/>
        <a:p>
          <a:r>
            <a:rPr lang="en-US" dirty="0"/>
            <a:t>Effect: impaired reaction time, disorientation, slurred speech, blurred vision, difficulty walking, personality changes</a:t>
          </a:r>
        </a:p>
      </dgm:t>
    </dgm:pt>
    <dgm:pt modelId="{F09A9EB3-6800-4F9A-8D98-25171AB41294}" type="parTrans" cxnId="{4347FF57-19CF-41DD-A714-CB9347F55562}">
      <dgm:prSet/>
      <dgm:spPr/>
      <dgm:t>
        <a:bodyPr/>
        <a:lstStyle/>
        <a:p>
          <a:endParaRPr lang="en-US"/>
        </a:p>
      </dgm:t>
    </dgm:pt>
    <dgm:pt modelId="{311698AB-BBBB-476F-BFBE-C4C105D74758}" type="sibTrans" cxnId="{4347FF57-19CF-41DD-A714-CB9347F55562}">
      <dgm:prSet/>
      <dgm:spPr/>
      <dgm:t>
        <a:bodyPr/>
        <a:lstStyle/>
        <a:p>
          <a:endParaRPr lang="en-US"/>
        </a:p>
      </dgm:t>
    </dgm:pt>
    <dgm:pt modelId="{02720837-B04E-4E93-BC72-F97E974BE1A6}">
      <dgm:prSet/>
      <dgm:spPr/>
      <dgm:t>
        <a:bodyPr/>
        <a:lstStyle/>
        <a:p>
          <a:r>
            <a:rPr lang="en-US" dirty="0"/>
            <a:t>Which effects you experience depends on the quantity of alcohol consumed and one’s ability to metabolize ethyl alcohol</a:t>
          </a:r>
        </a:p>
      </dgm:t>
    </dgm:pt>
    <dgm:pt modelId="{4B9E2541-E3EF-497B-AD49-A5A2D2ABFB90}" type="parTrans" cxnId="{9B2AE237-629B-473E-82CA-CA3E740DB7F9}">
      <dgm:prSet/>
      <dgm:spPr/>
      <dgm:t>
        <a:bodyPr/>
        <a:lstStyle/>
        <a:p>
          <a:endParaRPr lang="en-US"/>
        </a:p>
      </dgm:t>
    </dgm:pt>
    <dgm:pt modelId="{15C2C70C-3991-4AED-A06E-9AEC0CA5790E}" type="sibTrans" cxnId="{9B2AE237-629B-473E-82CA-CA3E740DB7F9}">
      <dgm:prSet/>
      <dgm:spPr/>
      <dgm:t>
        <a:bodyPr/>
        <a:lstStyle/>
        <a:p>
          <a:endParaRPr lang="en-US"/>
        </a:p>
      </dgm:t>
    </dgm:pt>
    <dgm:pt modelId="{3050A31E-FF81-455B-8351-C8F6BEFAA94D}">
      <dgm:prSet/>
      <dgm:spPr/>
      <dgm:t>
        <a:bodyPr/>
        <a:lstStyle/>
        <a:p>
          <a:r>
            <a:rPr lang="en-US" dirty="0"/>
            <a:t>Absorption and metabolism depends on food, gender, body weight, medication (e.g., eating slows absorption; lower body mass increases metabolism rate)</a:t>
          </a:r>
        </a:p>
      </dgm:t>
    </dgm:pt>
    <dgm:pt modelId="{4D2AA214-BD7B-4338-8977-D1D8796B9E26}" type="parTrans" cxnId="{B815F104-E5E1-4F2D-9D04-489491F09C10}">
      <dgm:prSet/>
      <dgm:spPr/>
      <dgm:t>
        <a:bodyPr/>
        <a:lstStyle/>
        <a:p>
          <a:endParaRPr lang="en-US"/>
        </a:p>
      </dgm:t>
    </dgm:pt>
    <dgm:pt modelId="{024A0109-303B-4FA1-802A-85DA684412DA}" type="sibTrans" cxnId="{B815F104-E5E1-4F2D-9D04-489491F09C10}">
      <dgm:prSet/>
      <dgm:spPr/>
      <dgm:t>
        <a:bodyPr/>
        <a:lstStyle/>
        <a:p>
          <a:endParaRPr lang="en-US"/>
        </a:p>
      </dgm:t>
    </dgm:pt>
    <dgm:pt modelId="{B972B08D-10F8-468C-9B2F-B3FEB8042EEB}" type="pres">
      <dgm:prSet presAssocID="{2D7B1F1D-BCED-44DB-9DB0-6ECAF6A55ED8}" presName="linear" presStyleCnt="0">
        <dgm:presLayoutVars>
          <dgm:dir/>
          <dgm:animLvl val="lvl"/>
          <dgm:resizeHandles val="exact"/>
        </dgm:presLayoutVars>
      </dgm:prSet>
      <dgm:spPr/>
    </dgm:pt>
    <dgm:pt modelId="{6EB1D7FB-06DB-476F-9416-77701A5D1708}" type="pres">
      <dgm:prSet presAssocID="{1D7B8DCD-4A48-4608-9ABE-FD9D5D99CFBE}" presName="parentLin" presStyleCnt="0"/>
      <dgm:spPr/>
    </dgm:pt>
    <dgm:pt modelId="{6CA0D46D-095A-44BD-8C47-11B4B37A1D3C}" type="pres">
      <dgm:prSet presAssocID="{1D7B8DCD-4A48-4608-9ABE-FD9D5D99CFBE}" presName="parentLeftMargin" presStyleLbl="node1" presStyleIdx="0" presStyleCnt="2"/>
      <dgm:spPr/>
    </dgm:pt>
    <dgm:pt modelId="{A0584729-9B58-4C76-95BC-8CBC4CA67140}" type="pres">
      <dgm:prSet presAssocID="{1D7B8DCD-4A48-4608-9ABE-FD9D5D99CFB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5DF88D5-2BF2-4C6C-AA1C-0619522648D2}" type="pres">
      <dgm:prSet presAssocID="{1D7B8DCD-4A48-4608-9ABE-FD9D5D99CFBE}" presName="negativeSpace" presStyleCnt="0"/>
      <dgm:spPr/>
    </dgm:pt>
    <dgm:pt modelId="{7C169AE3-528E-44C5-840F-043B5F1214DA}" type="pres">
      <dgm:prSet presAssocID="{1D7B8DCD-4A48-4608-9ABE-FD9D5D99CFBE}" presName="childText" presStyleLbl="conFgAcc1" presStyleIdx="0" presStyleCnt="2">
        <dgm:presLayoutVars>
          <dgm:bulletEnabled val="1"/>
        </dgm:presLayoutVars>
      </dgm:prSet>
      <dgm:spPr/>
    </dgm:pt>
    <dgm:pt modelId="{684B847C-341F-4C35-AB79-956AB72892EE}" type="pres">
      <dgm:prSet presAssocID="{5894D301-3B5A-4486-9E00-6560EC0C939C}" presName="spaceBetweenRectangles" presStyleCnt="0"/>
      <dgm:spPr/>
    </dgm:pt>
    <dgm:pt modelId="{7497A9E2-3626-4916-BB38-E9C82D7F1DD0}" type="pres">
      <dgm:prSet presAssocID="{D9AE12A6-AEB4-4431-8412-4699A2D59D71}" presName="parentLin" presStyleCnt="0"/>
      <dgm:spPr/>
    </dgm:pt>
    <dgm:pt modelId="{F93F79AE-DF92-445A-868C-2631FAAC3E7E}" type="pres">
      <dgm:prSet presAssocID="{D9AE12A6-AEB4-4431-8412-4699A2D59D71}" presName="parentLeftMargin" presStyleLbl="node1" presStyleIdx="0" presStyleCnt="2"/>
      <dgm:spPr/>
    </dgm:pt>
    <dgm:pt modelId="{D4C18097-6659-4F20-BCBB-F6B2E90773CF}" type="pres">
      <dgm:prSet presAssocID="{D9AE12A6-AEB4-4431-8412-4699A2D59D7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50D6ED9-771A-4143-936F-8DC82B7E1944}" type="pres">
      <dgm:prSet presAssocID="{D9AE12A6-AEB4-4431-8412-4699A2D59D71}" presName="negativeSpace" presStyleCnt="0"/>
      <dgm:spPr/>
    </dgm:pt>
    <dgm:pt modelId="{5C050DBD-6715-4F87-A515-D2B9A0D7980F}" type="pres">
      <dgm:prSet presAssocID="{D9AE12A6-AEB4-4431-8412-4699A2D59D7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815F104-E5E1-4F2D-9D04-489491F09C10}" srcId="{02720837-B04E-4E93-BC72-F97E974BE1A6}" destId="{3050A31E-FF81-455B-8351-C8F6BEFAA94D}" srcOrd="0" destOrd="0" parTransId="{4D2AA214-BD7B-4338-8977-D1D8796B9E26}" sibTransId="{024A0109-303B-4FA1-802A-85DA684412DA}"/>
    <dgm:cxn modelId="{19062F0F-1C09-4FC0-A5E0-9D2084E31ADE}" type="presOf" srcId="{D9AE12A6-AEB4-4431-8412-4699A2D59D71}" destId="{F93F79AE-DF92-445A-868C-2631FAAC3E7E}" srcOrd="0" destOrd="0" presId="urn:microsoft.com/office/officeart/2005/8/layout/list1"/>
    <dgm:cxn modelId="{C04DC428-3E4D-4964-8C16-19B143536BFF}" srcId="{1D7B8DCD-4A48-4608-9ABE-FD9D5D99CFBE}" destId="{4BFAF1F6-8FD7-4964-A72C-FF81A58905F2}" srcOrd="0" destOrd="0" parTransId="{4A7AC151-596B-4157-997A-4C226AA8F1E2}" sibTransId="{2F62C804-F609-4C3D-A62E-706EDB91A67D}"/>
    <dgm:cxn modelId="{4066DC2E-269F-4490-937E-D398736CF8D3}" srcId="{2D7B1F1D-BCED-44DB-9DB0-6ECAF6A55ED8}" destId="{1D7B8DCD-4A48-4608-9ABE-FD9D5D99CFBE}" srcOrd="0" destOrd="0" parTransId="{6FB798EF-72F0-48A3-B388-C02D89E36829}" sibTransId="{5894D301-3B5A-4486-9E00-6560EC0C939C}"/>
    <dgm:cxn modelId="{9B2AE237-629B-473E-82CA-CA3E740DB7F9}" srcId="{D9AE12A6-AEB4-4431-8412-4699A2D59D71}" destId="{02720837-B04E-4E93-BC72-F97E974BE1A6}" srcOrd="2" destOrd="0" parTransId="{4B9E2541-E3EF-497B-AD49-A5A2D2ABFB90}" sibTransId="{15C2C70C-3991-4AED-A06E-9AEC0CA5790E}"/>
    <dgm:cxn modelId="{578A6562-DAB1-4396-9BCD-2A3CD505CB2E}" type="presOf" srcId="{1D7B8DCD-4A48-4608-9ABE-FD9D5D99CFBE}" destId="{6CA0D46D-095A-44BD-8C47-11B4B37A1D3C}" srcOrd="0" destOrd="0" presId="urn:microsoft.com/office/officeart/2005/8/layout/list1"/>
    <dgm:cxn modelId="{241EB14C-DF96-4A58-90CC-74FCCC04B7AE}" srcId="{2D7B1F1D-BCED-44DB-9DB0-6ECAF6A55ED8}" destId="{D9AE12A6-AEB4-4431-8412-4699A2D59D71}" srcOrd="1" destOrd="0" parTransId="{367402DC-BE25-4676-A3E6-B9670F74DA71}" sibTransId="{C6C54884-C1BD-4DD5-984B-2ECDC8AC8AFC}"/>
    <dgm:cxn modelId="{D4DF8D54-FE34-4E94-B919-3A448DE8A263}" srcId="{D9AE12A6-AEB4-4431-8412-4699A2D59D71}" destId="{3F8B72DA-33CB-43AC-AE2A-5E4FD44B9792}" srcOrd="0" destOrd="0" parTransId="{D77C0599-0730-4CBE-B60F-6BF41B818904}" sibTransId="{160C65B3-265B-4FA9-9097-349F71F6DC31}"/>
    <dgm:cxn modelId="{BD2D8257-F615-412D-90AA-067008D7134A}" type="presOf" srcId="{32CA4589-0135-47AC-8F76-71702D2FCB6D}" destId="{5C050DBD-6715-4F87-A515-D2B9A0D7980F}" srcOrd="0" destOrd="1" presId="urn:microsoft.com/office/officeart/2005/8/layout/list1"/>
    <dgm:cxn modelId="{4347FF57-19CF-41DD-A714-CB9347F55562}" srcId="{D9AE12A6-AEB4-4431-8412-4699A2D59D71}" destId="{32CA4589-0135-47AC-8F76-71702D2FCB6D}" srcOrd="1" destOrd="0" parTransId="{F09A9EB3-6800-4F9A-8D98-25171AB41294}" sibTransId="{311698AB-BBBB-476F-BFBE-C4C105D74758}"/>
    <dgm:cxn modelId="{EF3C4458-CCB1-434F-A9A1-A6F3EE4118C6}" type="presOf" srcId="{D9AE12A6-AEB4-4431-8412-4699A2D59D71}" destId="{D4C18097-6659-4F20-BCBB-F6B2E90773CF}" srcOrd="1" destOrd="0" presId="urn:microsoft.com/office/officeart/2005/8/layout/list1"/>
    <dgm:cxn modelId="{863F12A1-3035-41ED-BB4F-F9AE408895FB}" type="presOf" srcId="{3050A31E-FF81-455B-8351-C8F6BEFAA94D}" destId="{5C050DBD-6715-4F87-A515-D2B9A0D7980F}" srcOrd="0" destOrd="3" presId="urn:microsoft.com/office/officeart/2005/8/layout/list1"/>
    <dgm:cxn modelId="{4594EBBF-C479-4FEA-961C-50B47ED6868D}" type="presOf" srcId="{1D7B8DCD-4A48-4608-9ABE-FD9D5D99CFBE}" destId="{A0584729-9B58-4C76-95BC-8CBC4CA67140}" srcOrd="1" destOrd="0" presId="urn:microsoft.com/office/officeart/2005/8/layout/list1"/>
    <dgm:cxn modelId="{A9F01AC5-1126-4A75-B871-972181802332}" type="presOf" srcId="{4BFAF1F6-8FD7-4964-A72C-FF81A58905F2}" destId="{7C169AE3-528E-44C5-840F-043B5F1214DA}" srcOrd="0" destOrd="0" presId="urn:microsoft.com/office/officeart/2005/8/layout/list1"/>
    <dgm:cxn modelId="{90611AC8-E761-40D3-AAE6-EE5253A617B4}" type="presOf" srcId="{02720837-B04E-4E93-BC72-F97E974BE1A6}" destId="{5C050DBD-6715-4F87-A515-D2B9A0D7980F}" srcOrd="0" destOrd="2" presId="urn:microsoft.com/office/officeart/2005/8/layout/list1"/>
    <dgm:cxn modelId="{2CEF49D0-7B94-43C0-959D-CD26A7C83020}" type="presOf" srcId="{3F8B72DA-33CB-43AC-AE2A-5E4FD44B9792}" destId="{5C050DBD-6715-4F87-A515-D2B9A0D7980F}" srcOrd="0" destOrd="0" presId="urn:microsoft.com/office/officeart/2005/8/layout/list1"/>
    <dgm:cxn modelId="{A8CE37FF-56A6-4088-A1FC-F5D552C490C3}" type="presOf" srcId="{2D7B1F1D-BCED-44DB-9DB0-6ECAF6A55ED8}" destId="{B972B08D-10F8-468C-9B2F-B3FEB8042EEB}" srcOrd="0" destOrd="0" presId="urn:microsoft.com/office/officeart/2005/8/layout/list1"/>
    <dgm:cxn modelId="{6F3FAA2E-DCD9-4A53-9928-E8A7AF11BFCB}" type="presParOf" srcId="{B972B08D-10F8-468C-9B2F-B3FEB8042EEB}" destId="{6EB1D7FB-06DB-476F-9416-77701A5D1708}" srcOrd="0" destOrd="0" presId="urn:microsoft.com/office/officeart/2005/8/layout/list1"/>
    <dgm:cxn modelId="{2D3AD7EC-C215-4325-B926-59C1C129E959}" type="presParOf" srcId="{6EB1D7FB-06DB-476F-9416-77701A5D1708}" destId="{6CA0D46D-095A-44BD-8C47-11B4B37A1D3C}" srcOrd="0" destOrd="0" presId="urn:microsoft.com/office/officeart/2005/8/layout/list1"/>
    <dgm:cxn modelId="{ED31EB61-8DC2-4758-8A78-3A4819356152}" type="presParOf" srcId="{6EB1D7FB-06DB-476F-9416-77701A5D1708}" destId="{A0584729-9B58-4C76-95BC-8CBC4CA67140}" srcOrd="1" destOrd="0" presId="urn:microsoft.com/office/officeart/2005/8/layout/list1"/>
    <dgm:cxn modelId="{D24D8BF9-7F9E-4213-997D-6891CE11D2E7}" type="presParOf" srcId="{B972B08D-10F8-468C-9B2F-B3FEB8042EEB}" destId="{45DF88D5-2BF2-4C6C-AA1C-0619522648D2}" srcOrd="1" destOrd="0" presId="urn:microsoft.com/office/officeart/2005/8/layout/list1"/>
    <dgm:cxn modelId="{406EA115-FCC3-4EF6-AD01-3F80143BA3DF}" type="presParOf" srcId="{B972B08D-10F8-468C-9B2F-B3FEB8042EEB}" destId="{7C169AE3-528E-44C5-840F-043B5F1214DA}" srcOrd="2" destOrd="0" presId="urn:microsoft.com/office/officeart/2005/8/layout/list1"/>
    <dgm:cxn modelId="{0DE6747B-B85F-41F3-B599-A2D8A9FD1C9E}" type="presParOf" srcId="{B972B08D-10F8-468C-9B2F-B3FEB8042EEB}" destId="{684B847C-341F-4C35-AB79-956AB72892EE}" srcOrd="3" destOrd="0" presId="urn:microsoft.com/office/officeart/2005/8/layout/list1"/>
    <dgm:cxn modelId="{28793933-5683-4132-8D78-42A22A74A4CB}" type="presParOf" srcId="{B972B08D-10F8-468C-9B2F-B3FEB8042EEB}" destId="{7497A9E2-3626-4916-BB38-E9C82D7F1DD0}" srcOrd="4" destOrd="0" presId="urn:microsoft.com/office/officeart/2005/8/layout/list1"/>
    <dgm:cxn modelId="{9F203786-16BB-460E-A472-22E23D4DFB7F}" type="presParOf" srcId="{7497A9E2-3626-4916-BB38-E9C82D7F1DD0}" destId="{F93F79AE-DF92-445A-868C-2631FAAC3E7E}" srcOrd="0" destOrd="0" presId="urn:microsoft.com/office/officeart/2005/8/layout/list1"/>
    <dgm:cxn modelId="{80833756-8B73-4FC8-A8AB-6848F2B0C299}" type="presParOf" srcId="{7497A9E2-3626-4916-BB38-E9C82D7F1DD0}" destId="{D4C18097-6659-4F20-BCBB-F6B2E90773CF}" srcOrd="1" destOrd="0" presId="urn:microsoft.com/office/officeart/2005/8/layout/list1"/>
    <dgm:cxn modelId="{9FB7FE5A-20FA-4247-A139-634457C08148}" type="presParOf" srcId="{B972B08D-10F8-468C-9B2F-B3FEB8042EEB}" destId="{250D6ED9-771A-4143-936F-8DC82B7E1944}" srcOrd="5" destOrd="0" presId="urn:microsoft.com/office/officeart/2005/8/layout/list1"/>
    <dgm:cxn modelId="{444AC979-7D18-44C2-ABDA-E372C7622AE0}" type="presParOf" srcId="{B972B08D-10F8-468C-9B2F-B3FEB8042EEB}" destId="{5C050DBD-6715-4F87-A515-D2B9A0D7980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3DAEBC-A3F7-4E3E-96D8-F38B057AF6D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7576B8B-62EA-4B24-97C9-6C3CC6D7D52A}">
      <dgm:prSet/>
      <dgm:spPr/>
      <dgm:t>
        <a:bodyPr/>
        <a:lstStyle/>
        <a:p>
          <a:r>
            <a:rPr lang="en-US" dirty="0"/>
            <a:t>E.g., Ritalin, Adderall, Dexedrine</a:t>
          </a:r>
        </a:p>
      </dgm:t>
      <dgm:extLst>
        <a:ext uri="{E40237B7-FDA0-4F09-8148-C483321AD2D9}">
          <dgm14:cNvPr xmlns:dgm14="http://schemas.microsoft.com/office/drawing/2010/diagram" id="0" name="" descr="E.g., Ritalin, Adderall, Dexedrine&#10;"/>
        </a:ext>
      </dgm:extLst>
    </dgm:pt>
    <dgm:pt modelId="{FC1F0A30-086B-411A-B999-DA5FCAC2D9B1}" type="parTrans" cxnId="{C6AAB68B-9F88-401C-9D29-AD64FD564E73}">
      <dgm:prSet/>
      <dgm:spPr/>
      <dgm:t>
        <a:bodyPr/>
        <a:lstStyle/>
        <a:p>
          <a:endParaRPr lang="en-US"/>
        </a:p>
      </dgm:t>
    </dgm:pt>
    <dgm:pt modelId="{13599AA7-763A-4A43-9862-73FAED26E1CD}" type="sibTrans" cxnId="{C6AAB68B-9F88-401C-9D29-AD64FD564E73}">
      <dgm:prSet/>
      <dgm:spPr/>
      <dgm:t>
        <a:bodyPr/>
        <a:lstStyle/>
        <a:p>
          <a:endParaRPr lang="en-US"/>
        </a:p>
      </dgm:t>
    </dgm:pt>
    <dgm:pt modelId="{AD5CB2D1-8879-4B17-9DFD-4A98D3103031}">
      <dgm:prSet/>
      <dgm:spPr/>
      <dgm:t>
        <a:bodyPr/>
        <a:lstStyle/>
        <a:p>
          <a:r>
            <a:rPr lang="en-US" dirty="0"/>
            <a:t>Manufactured in a laboratory</a:t>
          </a:r>
        </a:p>
      </dgm:t>
      <dgm:extLst>
        <a:ext uri="{E40237B7-FDA0-4F09-8148-C483321AD2D9}">
          <dgm14:cNvPr xmlns:dgm14="http://schemas.microsoft.com/office/drawing/2010/diagram" id="0" name="" descr="Manufactured in a laboratory&#10;"/>
        </a:ext>
      </dgm:extLst>
    </dgm:pt>
    <dgm:pt modelId="{28D2EB20-281B-49D2-ACAD-6E1C444B007A}" type="parTrans" cxnId="{5780735F-433D-4FB8-9F1B-ADF34019C4CB}">
      <dgm:prSet/>
      <dgm:spPr/>
      <dgm:t>
        <a:bodyPr/>
        <a:lstStyle/>
        <a:p>
          <a:endParaRPr lang="en-US"/>
        </a:p>
      </dgm:t>
    </dgm:pt>
    <dgm:pt modelId="{480B357D-1E2F-48B6-B393-14B966EE0A87}" type="sibTrans" cxnId="{5780735F-433D-4FB8-9F1B-ADF34019C4CB}">
      <dgm:prSet/>
      <dgm:spPr/>
      <dgm:t>
        <a:bodyPr/>
        <a:lstStyle/>
        <a:p>
          <a:endParaRPr lang="en-US"/>
        </a:p>
      </dgm:t>
    </dgm:pt>
    <dgm:pt modelId="{E4207009-9B61-486E-8EEC-741ADE86E475}">
      <dgm:prSet/>
      <dgm:spPr/>
      <dgm:t>
        <a:bodyPr/>
        <a:lstStyle/>
        <a:p>
          <a:r>
            <a:rPr lang="en-US" dirty="0"/>
            <a:t>Increase energy and alertness, reduce appetite; when taken at higher doses, behaviors like psychosis</a:t>
          </a:r>
        </a:p>
      </dgm:t>
      <dgm:extLst>
        <a:ext uri="{E40237B7-FDA0-4F09-8148-C483321AD2D9}">
          <dgm14:cNvPr xmlns:dgm14="http://schemas.microsoft.com/office/drawing/2010/diagram" id="0" name="" descr="Increase energy and alertness, reduce appetite; when taken at higher doses, behaviors like psychosis&#10;"/>
        </a:ext>
      </dgm:extLst>
    </dgm:pt>
    <dgm:pt modelId="{9A2A8050-99D6-4567-B5E8-194BC56781B2}" type="parTrans" cxnId="{A4C9FF88-67F8-4BE1-9061-651826A25EC0}">
      <dgm:prSet/>
      <dgm:spPr/>
      <dgm:t>
        <a:bodyPr/>
        <a:lstStyle/>
        <a:p>
          <a:endParaRPr lang="en-US"/>
        </a:p>
      </dgm:t>
    </dgm:pt>
    <dgm:pt modelId="{D0F7B023-7102-41C9-A304-084421AE6536}" type="sibTrans" cxnId="{A4C9FF88-67F8-4BE1-9061-651826A25EC0}">
      <dgm:prSet/>
      <dgm:spPr/>
      <dgm:t>
        <a:bodyPr/>
        <a:lstStyle/>
        <a:p>
          <a:endParaRPr lang="en-US"/>
        </a:p>
      </dgm:t>
    </dgm:pt>
    <dgm:pt modelId="{BC16E933-5E3C-45A9-8A8D-37B408D97758}">
      <dgm:prSet/>
      <dgm:spPr/>
      <dgm:t>
        <a:bodyPr/>
        <a:lstStyle/>
        <a:p>
          <a:r>
            <a:rPr lang="en-US" dirty="0"/>
            <a:t>Chemically increases dopamine, norepinephrine, and serotonin  </a:t>
          </a:r>
        </a:p>
      </dgm:t>
      <dgm:extLst>
        <a:ext uri="{E40237B7-FDA0-4F09-8148-C483321AD2D9}">
          <dgm14:cNvPr xmlns:dgm14="http://schemas.microsoft.com/office/drawing/2010/diagram" id="0" name="" descr="Chemically increases dopamine, norepinephrine, and serotonin  &#10;"/>
        </a:ext>
      </dgm:extLst>
    </dgm:pt>
    <dgm:pt modelId="{90F0DA16-BF8A-448D-9008-D1C9502A955A}" type="parTrans" cxnId="{15BB89C2-8C24-4BD0-9A4E-21F5857B76FE}">
      <dgm:prSet/>
      <dgm:spPr/>
      <dgm:t>
        <a:bodyPr/>
        <a:lstStyle/>
        <a:p>
          <a:endParaRPr lang="en-US"/>
        </a:p>
      </dgm:t>
    </dgm:pt>
    <dgm:pt modelId="{F6C9CB51-65C9-408B-9575-36E4812FA87E}" type="sibTrans" cxnId="{15BB89C2-8C24-4BD0-9A4E-21F5857B76FE}">
      <dgm:prSet/>
      <dgm:spPr/>
      <dgm:t>
        <a:bodyPr/>
        <a:lstStyle/>
        <a:p>
          <a:endParaRPr lang="en-US"/>
        </a:p>
      </dgm:t>
    </dgm:pt>
    <dgm:pt modelId="{8F15C34F-4F0C-4338-851D-70EE816027E8}">
      <dgm:prSet/>
      <dgm:spPr/>
      <dgm:t>
        <a:bodyPr/>
        <a:lstStyle/>
        <a:p>
          <a:r>
            <a:rPr lang="en-US" dirty="0"/>
            <a:t>Methamphetamine – a lower-cost derivative of amphetamine with serious health consequences; causes drastic physical changes like teeth damage and facial lesions </a:t>
          </a:r>
        </a:p>
      </dgm:t>
      <dgm:extLst>
        <a:ext uri="{E40237B7-FDA0-4F09-8148-C483321AD2D9}">
          <dgm14:cNvPr xmlns:dgm14="http://schemas.microsoft.com/office/drawing/2010/diagram" id="0" name="" descr="Methamphetamine – a lower-cost derivative of amphetamine with serious health consequences; causes drastic physical changes like teeth damage and facial lesions &#10;"/>
        </a:ext>
      </dgm:extLst>
    </dgm:pt>
    <dgm:pt modelId="{0084111F-C47A-4316-AE80-52473C3002CD}" type="parTrans" cxnId="{2DBE5D6B-C697-4221-9596-155BCF5BF920}">
      <dgm:prSet/>
      <dgm:spPr/>
      <dgm:t>
        <a:bodyPr/>
        <a:lstStyle/>
        <a:p>
          <a:endParaRPr lang="en-US"/>
        </a:p>
      </dgm:t>
    </dgm:pt>
    <dgm:pt modelId="{8EBBF143-FE0B-4F1A-B622-B7B562F546DF}" type="sibTrans" cxnId="{2DBE5D6B-C697-4221-9596-155BCF5BF920}">
      <dgm:prSet/>
      <dgm:spPr/>
      <dgm:t>
        <a:bodyPr/>
        <a:lstStyle/>
        <a:p>
          <a:endParaRPr lang="en-US"/>
        </a:p>
      </dgm:t>
    </dgm:pt>
    <dgm:pt modelId="{8547EE68-C714-4B71-89F7-C95BFA0CDCDE}" type="pres">
      <dgm:prSet presAssocID="{A93DAEBC-A3F7-4E3E-96D8-F38B057AF6D3}" presName="root" presStyleCnt="0">
        <dgm:presLayoutVars>
          <dgm:dir/>
          <dgm:resizeHandles val="exact"/>
        </dgm:presLayoutVars>
      </dgm:prSet>
      <dgm:spPr/>
    </dgm:pt>
    <dgm:pt modelId="{4D044733-6C74-495E-AD2B-B79050C21CF6}" type="pres">
      <dgm:prSet presAssocID="{57576B8B-62EA-4B24-97C9-6C3CC6D7D52A}" presName="compNode" presStyleCnt="0"/>
      <dgm:spPr/>
    </dgm:pt>
    <dgm:pt modelId="{45DE9D04-EC42-4363-8207-691FA4538AF9}" type="pres">
      <dgm:prSet presAssocID="{57576B8B-62EA-4B24-97C9-6C3CC6D7D52A}" presName="bgRect" presStyleLbl="bgShp" presStyleIdx="0" presStyleCnt="4"/>
      <dgm:spPr/>
    </dgm:pt>
    <dgm:pt modelId="{8F92FA84-42C8-4D9A-AA3F-630CD7DA7C38}" type="pres">
      <dgm:prSet presAssocID="{57576B8B-62EA-4B24-97C9-6C3CC6D7D52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C099F94-9B44-4BE1-BED7-ECDC7CA75FB4}" type="pres">
      <dgm:prSet presAssocID="{57576B8B-62EA-4B24-97C9-6C3CC6D7D52A}" presName="spaceRect" presStyleCnt="0"/>
      <dgm:spPr/>
    </dgm:pt>
    <dgm:pt modelId="{C064C058-7911-47FC-BEDE-88237692BA9F}" type="pres">
      <dgm:prSet presAssocID="{57576B8B-62EA-4B24-97C9-6C3CC6D7D52A}" presName="parTx" presStyleLbl="revTx" presStyleIdx="0" presStyleCnt="5">
        <dgm:presLayoutVars>
          <dgm:chMax val="0"/>
          <dgm:chPref val="0"/>
        </dgm:presLayoutVars>
      </dgm:prSet>
      <dgm:spPr/>
    </dgm:pt>
    <dgm:pt modelId="{C0B45321-1762-4FE1-9174-1B17304276EB}" type="pres">
      <dgm:prSet presAssocID="{13599AA7-763A-4A43-9862-73FAED26E1CD}" presName="sibTrans" presStyleCnt="0"/>
      <dgm:spPr/>
    </dgm:pt>
    <dgm:pt modelId="{F1ABF15E-C624-4E1E-930F-4F07244AA484}" type="pres">
      <dgm:prSet presAssocID="{AD5CB2D1-8879-4B17-9DFD-4A98D3103031}" presName="compNode" presStyleCnt="0"/>
      <dgm:spPr/>
    </dgm:pt>
    <dgm:pt modelId="{65FD1DF1-B9D6-48FF-89E0-0563938F2FCC}" type="pres">
      <dgm:prSet presAssocID="{AD5CB2D1-8879-4B17-9DFD-4A98D3103031}" presName="bgRect" presStyleLbl="bgShp" presStyleIdx="1" presStyleCnt="4"/>
      <dgm:spPr/>
    </dgm:pt>
    <dgm:pt modelId="{BA24CEDC-C7EA-42AE-A9C5-975EA46AA712}" type="pres">
      <dgm:prSet presAssocID="{AD5CB2D1-8879-4B17-9DFD-4A98D310303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002DF9FA-4E39-4A8D-B02A-23D71872FEB7}" type="pres">
      <dgm:prSet presAssocID="{AD5CB2D1-8879-4B17-9DFD-4A98D3103031}" presName="spaceRect" presStyleCnt="0"/>
      <dgm:spPr/>
    </dgm:pt>
    <dgm:pt modelId="{04F201FB-77DE-43BD-92FC-53FBEB9A31BE}" type="pres">
      <dgm:prSet presAssocID="{AD5CB2D1-8879-4B17-9DFD-4A98D3103031}" presName="parTx" presStyleLbl="revTx" presStyleIdx="1" presStyleCnt="5">
        <dgm:presLayoutVars>
          <dgm:chMax val="0"/>
          <dgm:chPref val="0"/>
        </dgm:presLayoutVars>
      </dgm:prSet>
      <dgm:spPr/>
    </dgm:pt>
    <dgm:pt modelId="{285B90FE-02F2-4664-8D4A-1BC6B986DEB5}" type="pres">
      <dgm:prSet presAssocID="{480B357D-1E2F-48B6-B393-14B966EE0A87}" presName="sibTrans" presStyleCnt="0"/>
      <dgm:spPr/>
    </dgm:pt>
    <dgm:pt modelId="{6FA781F1-B0BB-4A24-89AF-F0B83130D6D6}" type="pres">
      <dgm:prSet presAssocID="{E4207009-9B61-486E-8EEC-741ADE86E475}" presName="compNode" presStyleCnt="0"/>
      <dgm:spPr/>
    </dgm:pt>
    <dgm:pt modelId="{3074DABC-4BF5-4AE6-A588-FA0C77E8BCBB}" type="pres">
      <dgm:prSet presAssocID="{E4207009-9B61-486E-8EEC-741ADE86E475}" presName="bgRect" presStyleLbl="bgShp" presStyleIdx="2" presStyleCnt="4"/>
      <dgm:spPr/>
    </dgm:pt>
    <dgm:pt modelId="{428AE5FF-6786-4FD2-9181-717700788BD9}" type="pres">
      <dgm:prSet presAssocID="{E4207009-9B61-486E-8EEC-741ADE86E47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D6A5FF92-BC2D-429D-9617-5B9A619996A1}" type="pres">
      <dgm:prSet presAssocID="{E4207009-9B61-486E-8EEC-741ADE86E475}" presName="spaceRect" presStyleCnt="0"/>
      <dgm:spPr/>
    </dgm:pt>
    <dgm:pt modelId="{9B276E80-0AB3-47F6-9B69-71480500EDC2}" type="pres">
      <dgm:prSet presAssocID="{E4207009-9B61-486E-8EEC-741ADE86E475}" presName="parTx" presStyleLbl="revTx" presStyleIdx="2" presStyleCnt="5">
        <dgm:presLayoutVars>
          <dgm:chMax val="0"/>
          <dgm:chPref val="0"/>
        </dgm:presLayoutVars>
      </dgm:prSet>
      <dgm:spPr/>
    </dgm:pt>
    <dgm:pt modelId="{E35B0AE8-9E3D-4C0B-8B8C-E1C7EFA2CF7A}" type="pres">
      <dgm:prSet presAssocID="{E4207009-9B61-486E-8EEC-741ADE86E475}" presName="desTx" presStyleLbl="revTx" presStyleIdx="3" presStyleCnt="5">
        <dgm:presLayoutVars/>
      </dgm:prSet>
      <dgm:spPr/>
    </dgm:pt>
    <dgm:pt modelId="{2A4CD316-F53C-4E07-A797-03AADC58003E}" type="pres">
      <dgm:prSet presAssocID="{D0F7B023-7102-41C9-A304-084421AE6536}" presName="sibTrans" presStyleCnt="0"/>
      <dgm:spPr/>
    </dgm:pt>
    <dgm:pt modelId="{FEDCC8C5-2986-431B-A59D-85A6B84F93AF}" type="pres">
      <dgm:prSet presAssocID="{8F15C34F-4F0C-4338-851D-70EE816027E8}" presName="compNode" presStyleCnt="0"/>
      <dgm:spPr/>
    </dgm:pt>
    <dgm:pt modelId="{580CDBBC-6F78-4E03-AFC7-98FF3A79D9D2}" type="pres">
      <dgm:prSet presAssocID="{8F15C34F-4F0C-4338-851D-70EE816027E8}" presName="bgRect" presStyleLbl="bgShp" presStyleIdx="3" presStyleCnt="4"/>
      <dgm:spPr/>
    </dgm:pt>
    <dgm:pt modelId="{A110C447-CA15-4F27-9BBF-BA02808BB7C2}" type="pres">
      <dgm:prSet presAssocID="{8F15C34F-4F0C-4338-851D-70EE816027E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DD48732D-B5F2-4728-85D2-48F5DBE8F12B}" type="pres">
      <dgm:prSet presAssocID="{8F15C34F-4F0C-4338-851D-70EE816027E8}" presName="spaceRect" presStyleCnt="0"/>
      <dgm:spPr/>
    </dgm:pt>
    <dgm:pt modelId="{80427A68-17B6-4D9E-B975-A7613289DD07}" type="pres">
      <dgm:prSet presAssocID="{8F15C34F-4F0C-4338-851D-70EE816027E8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35D4B29-37BF-4AA8-8F27-2DABCB775724}" type="presOf" srcId="{AD5CB2D1-8879-4B17-9DFD-4A98D3103031}" destId="{04F201FB-77DE-43BD-92FC-53FBEB9A31BE}" srcOrd="0" destOrd="0" presId="urn:microsoft.com/office/officeart/2018/2/layout/IconVerticalSolidList"/>
    <dgm:cxn modelId="{2F9FDC32-4A8D-470E-A4FC-27605073F85B}" type="presOf" srcId="{A93DAEBC-A3F7-4E3E-96D8-F38B057AF6D3}" destId="{8547EE68-C714-4B71-89F7-C95BFA0CDCDE}" srcOrd="0" destOrd="0" presId="urn:microsoft.com/office/officeart/2018/2/layout/IconVerticalSolidList"/>
    <dgm:cxn modelId="{5780735F-433D-4FB8-9F1B-ADF34019C4CB}" srcId="{A93DAEBC-A3F7-4E3E-96D8-F38B057AF6D3}" destId="{AD5CB2D1-8879-4B17-9DFD-4A98D3103031}" srcOrd="1" destOrd="0" parTransId="{28D2EB20-281B-49D2-ACAD-6E1C444B007A}" sibTransId="{480B357D-1E2F-48B6-B393-14B966EE0A87}"/>
    <dgm:cxn modelId="{A3B90E67-2996-4FE9-9D46-8459C122826D}" type="presOf" srcId="{8F15C34F-4F0C-4338-851D-70EE816027E8}" destId="{80427A68-17B6-4D9E-B975-A7613289DD07}" srcOrd="0" destOrd="0" presId="urn:microsoft.com/office/officeart/2018/2/layout/IconVerticalSolidList"/>
    <dgm:cxn modelId="{2DBE5D6B-C697-4221-9596-155BCF5BF920}" srcId="{A93DAEBC-A3F7-4E3E-96D8-F38B057AF6D3}" destId="{8F15C34F-4F0C-4338-851D-70EE816027E8}" srcOrd="3" destOrd="0" parTransId="{0084111F-C47A-4316-AE80-52473C3002CD}" sibTransId="{8EBBF143-FE0B-4F1A-B622-B7B562F546DF}"/>
    <dgm:cxn modelId="{A4C9FF88-67F8-4BE1-9061-651826A25EC0}" srcId="{A93DAEBC-A3F7-4E3E-96D8-F38B057AF6D3}" destId="{E4207009-9B61-486E-8EEC-741ADE86E475}" srcOrd="2" destOrd="0" parTransId="{9A2A8050-99D6-4567-B5E8-194BC56781B2}" sibTransId="{D0F7B023-7102-41C9-A304-084421AE6536}"/>
    <dgm:cxn modelId="{40EA278B-F1A8-4F10-9B43-D07D8B69216A}" type="presOf" srcId="{E4207009-9B61-486E-8EEC-741ADE86E475}" destId="{9B276E80-0AB3-47F6-9B69-71480500EDC2}" srcOrd="0" destOrd="0" presId="urn:microsoft.com/office/officeart/2018/2/layout/IconVerticalSolidList"/>
    <dgm:cxn modelId="{C6AAB68B-9F88-401C-9D29-AD64FD564E73}" srcId="{A93DAEBC-A3F7-4E3E-96D8-F38B057AF6D3}" destId="{57576B8B-62EA-4B24-97C9-6C3CC6D7D52A}" srcOrd="0" destOrd="0" parTransId="{FC1F0A30-086B-411A-B999-DA5FCAC2D9B1}" sibTransId="{13599AA7-763A-4A43-9862-73FAED26E1CD}"/>
    <dgm:cxn modelId="{93F166AF-9F6A-4670-A8BA-F56194EA3067}" type="presOf" srcId="{57576B8B-62EA-4B24-97C9-6C3CC6D7D52A}" destId="{C064C058-7911-47FC-BEDE-88237692BA9F}" srcOrd="0" destOrd="0" presId="urn:microsoft.com/office/officeart/2018/2/layout/IconVerticalSolidList"/>
    <dgm:cxn modelId="{15BB89C2-8C24-4BD0-9A4E-21F5857B76FE}" srcId="{E4207009-9B61-486E-8EEC-741ADE86E475}" destId="{BC16E933-5E3C-45A9-8A8D-37B408D97758}" srcOrd="0" destOrd="0" parTransId="{90F0DA16-BF8A-448D-9008-D1C9502A955A}" sibTransId="{F6C9CB51-65C9-408B-9575-36E4812FA87E}"/>
    <dgm:cxn modelId="{419AA0DD-B509-4866-91CC-9C6C4257D1D2}" type="presOf" srcId="{BC16E933-5E3C-45A9-8A8D-37B408D97758}" destId="{E35B0AE8-9E3D-4C0B-8B8C-E1C7EFA2CF7A}" srcOrd="0" destOrd="0" presId="urn:microsoft.com/office/officeart/2018/2/layout/IconVerticalSolidList"/>
    <dgm:cxn modelId="{D178CF46-6D91-4DA9-9033-4BA01FD40FE7}" type="presParOf" srcId="{8547EE68-C714-4B71-89F7-C95BFA0CDCDE}" destId="{4D044733-6C74-495E-AD2B-B79050C21CF6}" srcOrd="0" destOrd="0" presId="urn:microsoft.com/office/officeart/2018/2/layout/IconVerticalSolidList"/>
    <dgm:cxn modelId="{49C647AA-FBEA-44B4-B461-12AA6592D2C0}" type="presParOf" srcId="{4D044733-6C74-495E-AD2B-B79050C21CF6}" destId="{45DE9D04-EC42-4363-8207-691FA4538AF9}" srcOrd="0" destOrd="0" presId="urn:microsoft.com/office/officeart/2018/2/layout/IconVerticalSolidList"/>
    <dgm:cxn modelId="{F845E19A-22EA-440F-A31F-D822E88F8CFD}" type="presParOf" srcId="{4D044733-6C74-495E-AD2B-B79050C21CF6}" destId="{8F92FA84-42C8-4D9A-AA3F-630CD7DA7C38}" srcOrd="1" destOrd="0" presId="urn:microsoft.com/office/officeart/2018/2/layout/IconVerticalSolidList"/>
    <dgm:cxn modelId="{9D22ECAB-BD2B-4C6E-A25A-066EEBB7E6FE}" type="presParOf" srcId="{4D044733-6C74-495E-AD2B-B79050C21CF6}" destId="{3C099F94-9B44-4BE1-BED7-ECDC7CA75FB4}" srcOrd="2" destOrd="0" presId="urn:microsoft.com/office/officeart/2018/2/layout/IconVerticalSolidList"/>
    <dgm:cxn modelId="{43AB28D0-3D82-497E-90E3-2A223D2544F1}" type="presParOf" srcId="{4D044733-6C74-495E-AD2B-B79050C21CF6}" destId="{C064C058-7911-47FC-BEDE-88237692BA9F}" srcOrd="3" destOrd="0" presId="urn:microsoft.com/office/officeart/2018/2/layout/IconVerticalSolidList"/>
    <dgm:cxn modelId="{FEFE5BF0-04CB-4EFF-9D9F-39D3E6AD26F5}" type="presParOf" srcId="{8547EE68-C714-4B71-89F7-C95BFA0CDCDE}" destId="{C0B45321-1762-4FE1-9174-1B17304276EB}" srcOrd="1" destOrd="0" presId="urn:microsoft.com/office/officeart/2018/2/layout/IconVerticalSolidList"/>
    <dgm:cxn modelId="{60664FA9-74BD-4987-A65B-B4CE13EE8673}" type="presParOf" srcId="{8547EE68-C714-4B71-89F7-C95BFA0CDCDE}" destId="{F1ABF15E-C624-4E1E-930F-4F07244AA484}" srcOrd="2" destOrd="0" presId="urn:microsoft.com/office/officeart/2018/2/layout/IconVerticalSolidList"/>
    <dgm:cxn modelId="{3BA38A71-DA25-41F5-8B70-762DF88DA3A2}" type="presParOf" srcId="{F1ABF15E-C624-4E1E-930F-4F07244AA484}" destId="{65FD1DF1-B9D6-48FF-89E0-0563938F2FCC}" srcOrd="0" destOrd="0" presId="urn:microsoft.com/office/officeart/2018/2/layout/IconVerticalSolidList"/>
    <dgm:cxn modelId="{93887BF1-A6E3-4EC2-B9A8-EF72B74E48E8}" type="presParOf" srcId="{F1ABF15E-C624-4E1E-930F-4F07244AA484}" destId="{BA24CEDC-C7EA-42AE-A9C5-975EA46AA712}" srcOrd="1" destOrd="0" presId="urn:microsoft.com/office/officeart/2018/2/layout/IconVerticalSolidList"/>
    <dgm:cxn modelId="{5A56D8B7-3E7F-437A-8919-828B078D7AC4}" type="presParOf" srcId="{F1ABF15E-C624-4E1E-930F-4F07244AA484}" destId="{002DF9FA-4E39-4A8D-B02A-23D71872FEB7}" srcOrd="2" destOrd="0" presId="urn:microsoft.com/office/officeart/2018/2/layout/IconVerticalSolidList"/>
    <dgm:cxn modelId="{53C08F52-FD31-4C34-81E0-DB8FBD1F077F}" type="presParOf" srcId="{F1ABF15E-C624-4E1E-930F-4F07244AA484}" destId="{04F201FB-77DE-43BD-92FC-53FBEB9A31BE}" srcOrd="3" destOrd="0" presId="urn:microsoft.com/office/officeart/2018/2/layout/IconVerticalSolidList"/>
    <dgm:cxn modelId="{521F5390-6A97-4074-8ED2-E8BA987CF1C4}" type="presParOf" srcId="{8547EE68-C714-4B71-89F7-C95BFA0CDCDE}" destId="{285B90FE-02F2-4664-8D4A-1BC6B986DEB5}" srcOrd="3" destOrd="0" presId="urn:microsoft.com/office/officeart/2018/2/layout/IconVerticalSolidList"/>
    <dgm:cxn modelId="{D3618B7D-6DAF-4F31-8BB8-8421132D339F}" type="presParOf" srcId="{8547EE68-C714-4B71-89F7-C95BFA0CDCDE}" destId="{6FA781F1-B0BB-4A24-89AF-F0B83130D6D6}" srcOrd="4" destOrd="0" presId="urn:microsoft.com/office/officeart/2018/2/layout/IconVerticalSolidList"/>
    <dgm:cxn modelId="{AF929A8F-EE22-41A4-9D21-C054B82BCBA1}" type="presParOf" srcId="{6FA781F1-B0BB-4A24-89AF-F0B83130D6D6}" destId="{3074DABC-4BF5-4AE6-A588-FA0C77E8BCBB}" srcOrd="0" destOrd="0" presId="urn:microsoft.com/office/officeart/2018/2/layout/IconVerticalSolidList"/>
    <dgm:cxn modelId="{C762079D-ED37-4C5E-8A1E-D48769F0C2D7}" type="presParOf" srcId="{6FA781F1-B0BB-4A24-89AF-F0B83130D6D6}" destId="{428AE5FF-6786-4FD2-9181-717700788BD9}" srcOrd="1" destOrd="0" presId="urn:microsoft.com/office/officeart/2018/2/layout/IconVerticalSolidList"/>
    <dgm:cxn modelId="{5CB46891-BBFB-4D06-AEE9-0F4C7AC88349}" type="presParOf" srcId="{6FA781F1-B0BB-4A24-89AF-F0B83130D6D6}" destId="{D6A5FF92-BC2D-429D-9617-5B9A619996A1}" srcOrd="2" destOrd="0" presId="urn:microsoft.com/office/officeart/2018/2/layout/IconVerticalSolidList"/>
    <dgm:cxn modelId="{5DE78A22-3FD9-4C30-B0E8-09FB8C5D5612}" type="presParOf" srcId="{6FA781F1-B0BB-4A24-89AF-F0B83130D6D6}" destId="{9B276E80-0AB3-47F6-9B69-71480500EDC2}" srcOrd="3" destOrd="0" presId="urn:microsoft.com/office/officeart/2018/2/layout/IconVerticalSolidList"/>
    <dgm:cxn modelId="{23238BA8-539C-4377-AF87-CE7B14F3F6FA}" type="presParOf" srcId="{6FA781F1-B0BB-4A24-89AF-F0B83130D6D6}" destId="{E35B0AE8-9E3D-4C0B-8B8C-E1C7EFA2CF7A}" srcOrd="4" destOrd="0" presId="urn:microsoft.com/office/officeart/2018/2/layout/IconVerticalSolidList"/>
    <dgm:cxn modelId="{4399A0B8-8203-49A9-8B80-965556131210}" type="presParOf" srcId="{8547EE68-C714-4B71-89F7-C95BFA0CDCDE}" destId="{2A4CD316-F53C-4E07-A797-03AADC58003E}" srcOrd="5" destOrd="0" presId="urn:microsoft.com/office/officeart/2018/2/layout/IconVerticalSolidList"/>
    <dgm:cxn modelId="{9BDE18BB-FAFC-4CED-A097-B3837DD090B2}" type="presParOf" srcId="{8547EE68-C714-4B71-89F7-C95BFA0CDCDE}" destId="{FEDCC8C5-2986-431B-A59D-85A6B84F93AF}" srcOrd="6" destOrd="0" presId="urn:microsoft.com/office/officeart/2018/2/layout/IconVerticalSolidList"/>
    <dgm:cxn modelId="{1D07B44D-C166-49B2-A6FB-5A757F9D040B}" type="presParOf" srcId="{FEDCC8C5-2986-431B-A59D-85A6B84F93AF}" destId="{580CDBBC-6F78-4E03-AFC7-98FF3A79D9D2}" srcOrd="0" destOrd="0" presId="urn:microsoft.com/office/officeart/2018/2/layout/IconVerticalSolidList"/>
    <dgm:cxn modelId="{8E3B48A7-3FFD-40D5-80EB-D3573525D3B0}" type="presParOf" srcId="{FEDCC8C5-2986-431B-A59D-85A6B84F93AF}" destId="{A110C447-CA15-4F27-9BBF-BA02808BB7C2}" srcOrd="1" destOrd="0" presId="urn:microsoft.com/office/officeart/2018/2/layout/IconVerticalSolidList"/>
    <dgm:cxn modelId="{457AE147-1F07-407B-ABA0-34DF71BFE0A6}" type="presParOf" srcId="{FEDCC8C5-2986-431B-A59D-85A6B84F93AF}" destId="{DD48732D-B5F2-4728-85D2-48F5DBE8F12B}" srcOrd="2" destOrd="0" presId="urn:microsoft.com/office/officeart/2018/2/layout/IconVerticalSolidList"/>
    <dgm:cxn modelId="{A8241365-A29B-49FC-B256-C41D834869EE}" type="presParOf" srcId="{FEDCC8C5-2986-431B-A59D-85A6B84F93AF}" destId="{80427A68-17B6-4D9E-B975-A7613289DD0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B078B8-57F1-4C06-B0C3-A5259F2998C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FDBFC76-EFE6-4245-BACA-52D45F985996}">
      <dgm:prSet/>
      <dgm:spPr/>
      <dgm:t>
        <a:bodyPr/>
        <a:lstStyle/>
        <a:p>
          <a:r>
            <a:rPr lang="en-US" dirty="0"/>
            <a:t>Most widely consumed substance in the world (about 90% of Americans consume some type every day) </a:t>
          </a:r>
        </a:p>
      </dgm:t>
      <dgm:extLst>
        <a:ext uri="{E40237B7-FDA0-4F09-8148-C483321AD2D9}">
          <dgm14:cNvPr xmlns:dgm14="http://schemas.microsoft.com/office/drawing/2010/diagram" id="0" name="" descr="Most widely consumed substance in the world (about 90% of Americans consume some type every day) &#10;"/>
        </a:ext>
      </dgm:extLst>
    </dgm:pt>
    <dgm:pt modelId="{69DD9643-7EF2-470D-817A-76D32D7237AA}" type="parTrans" cxnId="{83D81495-603D-42B4-ACE5-2719BB7D34AB}">
      <dgm:prSet/>
      <dgm:spPr/>
      <dgm:t>
        <a:bodyPr/>
        <a:lstStyle/>
        <a:p>
          <a:endParaRPr lang="en-US"/>
        </a:p>
      </dgm:t>
    </dgm:pt>
    <dgm:pt modelId="{45F8F980-3448-4A1E-98AE-6818BEF47750}" type="sibTrans" cxnId="{83D81495-603D-42B4-ACE5-2719BB7D34AB}">
      <dgm:prSet/>
      <dgm:spPr/>
      <dgm:t>
        <a:bodyPr/>
        <a:lstStyle/>
        <a:p>
          <a:endParaRPr lang="en-US"/>
        </a:p>
      </dgm:t>
    </dgm:pt>
    <dgm:pt modelId="{B1F1851C-6C74-4E94-995F-918A2B58C5C0}">
      <dgm:prSet/>
      <dgm:spPr/>
      <dgm:t>
        <a:bodyPr/>
        <a:lstStyle/>
        <a:p>
          <a:r>
            <a:rPr lang="en-US" dirty="0"/>
            <a:t>Intoxication and withdrawal are possible, and can be severe enough to warrant an ER visit </a:t>
          </a:r>
        </a:p>
      </dgm:t>
      <dgm:extLst>
        <a:ext uri="{E40237B7-FDA0-4F09-8148-C483321AD2D9}">
          <dgm14:cNvPr xmlns:dgm14="http://schemas.microsoft.com/office/drawing/2010/diagram" id="0" name="" descr="Intoxication and withdrawal are possible, and can be severe enough to warrant an ER visit &#10;"/>
        </a:ext>
      </dgm:extLst>
    </dgm:pt>
    <dgm:pt modelId="{1D2BCC3C-DB95-43CF-8BFF-DED6AEAD05D2}" type="parTrans" cxnId="{872DE506-6E9C-46EF-9C19-41418018749F}">
      <dgm:prSet/>
      <dgm:spPr/>
      <dgm:t>
        <a:bodyPr/>
        <a:lstStyle/>
        <a:p>
          <a:endParaRPr lang="en-US"/>
        </a:p>
      </dgm:t>
    </dgm:pt>
    <dgm:pt modelId="{D0DF9004-0ED7-4D59-B5AE-1BC3E19176D3}" type="sibTrans" cxnId="{872DE506-6E9C-46EF-9C19-41418018749F}">
      <dgm:prSet/>
      <dgm:spPr/>
      <dgm:t>
        <a:bodyPr/>
        <a:lstStyle/>
        <a:p>
          <a:endParaRPr lang="en-US"/>
        </a:p>
      </dgm:t>
    </dgm:pt>
    <dgm:pt modelId="{B4FC50BA-2FC0-453A-B27F-9377E5908AE1}" type="pres">
      <dgm:prSet presAssocID="{FEB078B8-57F1-4C06-B0C3-A5259F2998C9}" presName="linear" presStyleCnt="0">
        <dgm:presLayoutVars>
          <dgm:animLvl val="lvl"/>
          <dgm:resizeHandles val="exact"/>
        </dgm:presLayoutVars>
      </dgm:prSet>
      <dgm:spPr/>
    </dgm:pt>
    <dgm:pt modelId="{A173C4FA-9D4E-4F64-8985-B1935509E5B4}" type="pres">
      <dgm:prSet presAssocID="{4FDBFC76-EFE6-4245-BACA-52D45F98599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59CDC0F-9C20-46E5-A377-8117A672FB98}" type="pres">
      <dgm:prSet presAssocID="{45F8F980-3448-4A1E-98AE-6818BEF47750}" presName="spacer" presStyleCnt="0"/>
      <dgm:spPr/>
    </dgm:pt>
    <dgm:pt modelId="{61AF3BEA-51F8-46B6-89E7-09BE6E448939}" type="pres">
      <dgm:prSet presAssocID="{B1F1851C-6C74-4E94-995F-918A2B58C5C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72DE506-6E9C-46EF-9C19-41418018749F}" srcId="{FEB078B8-57F1-4C06-B0C3-A5259F2998C9}" destId="{B1F1851C-6C74-4E94-995F-918A2B58C5C0}" srcOrd="1" destOrd="0" parTransId="{1D2BCC3C-DB95-43CF-8BFF-DED6AEAD05D2}" sibTransId="{D0DF9004-0ED7-4D59-B5AE-1BC3E19176D3}"/>
    <dgm:cxn modelId="{4FF31892-1D6E-4A74-8401-AFFD983FEF7D}" type="presOf" srcId="{4FDBFC76-EFE6-4245-BACA-52D45F985996}" destId="{A173C4FA-9D4E-4F64-8985-B1935509E5B4}" srcOrd="0" destOrd="0" presId="urn:microsoft.com/office/officeart/2005/8/layout/vList2"/>
    <dgm:cxn modelId="{83D81495-603D-42B4-ACE5-2719BB7D34AB}" srcId="{FEB078B8-57F1-4C06-B0C3-A5259F2998C9}" destId="{4FDBFC76-EFE6-4245-BACA-52D45F985996}" srcOrd="0" destOrd="0" parTransId="{69DD9643-7EF2-470D-817A-76D32D7237AA}" sibTransId="{45F8F980-3448-4A1E-98AE-6818BEF47750}"/>
    <dgm:cxn modelId="{4C53F4B9-C5EF-43EC-B0D1-537E4302BA4F}" type="presOf" srcId="{FEB078B8-57F1-4C06-B0C3-A5259F2998C9}" destId="{B4FC50BA-2FC0-453A-B27F-9377E5908AE1}" srcOrd="0" destOrd="0" presId="urn:microsoft.com/office/officeart/2005/8/layout/vList2"/>
    <dgm:cxn modelId="{F1AF97BF-30DB-4C13-9C7A-75735F049B4D}" type="presOf" srcId="{B1F1851C-6C74-4E94-995F-918A2B58C5C0}" destId="{61AF3BEA-51F8-46B6-89E7-09BE6E448939}" srcOrd="0" destOrd="0" presId="urn:microsoft.com/office/officeart/2005/8/layout/vList2"/>
    <dgm:cxn modelId="{ED55F3B6-F000-4CFA-94F2-0B37C536E787}" type="presParOf" srcId="{B4FC50BA-2FC0-453A-B27F-9377E5908AE1}" destId="{A173C4FA-9D4E-4F64-8985-B1935509E5B4}" srcOrd="0" destOrd="0" presId="urn:microsoft.com/office/officeart/2005/8/layout/vList2"/>
    <dgm:cxn modelId="{271825CB-0995-4D9E-9D5F-4905BD33AC77}" type="presParOf" srcId="{B4FC50BA-2FC0-453A-B27F-9377E5908AE1}" destId="{C59CDC0F-9C20-46E5-A377-8117A672FB98}" srcOrd="1" destOrd="0" presId="urn:microsoft.com/office/officeart/2005/8/layout/vList2"/>
    <dgm:cxn modelId="{B5F2AA66-994A-4777-A635-C07374E2649E}" type="presParOf" srcId="{B4FC50BA-2FC0-453A-B27F-9377E5908AE1}" destId="{61AF3BEA-51F8-46B6-89E7-09BE6E44893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C9A027-B2A2-4310-88A7-8FD0D3CB56FF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7652EBA-AD14-47D6-80AB-F8F0EAE3C264}">
      <dgm:prSet/>
      <dgm:spPr/>
      <dgm:t>
        <a:bodyPr/>
        <a:lstStyle/>
        <a:p>
          <a:r>
            <a:rPr lang="en-US"/>
            <a:t>Hallucinogens </a:t>
          </a:r>
        </a:p>
      </dgm:t>
    </dgm:pt>
    <dgm:pt modelId="{5129E8D7-F116-40EA-B7F6-CDA73C855BDB}" type="parTrans" cxnId="{C22BFCA3-7ECF-41B2-89F4-DA9F8D539BD3}">
      <dgm:prSet/>
      <dgm:spPr/>
      <dgm:t>
        <a:bodyPr/>
        <a:lstStyle/>
        <a:p>
          <a:endParaRPr lang="en-US"/>
        </a:p>
      </dgm:t>
    </dgm:pt>
    <dgm:pt modelId="{96CB440B-A10B-41AD-AAE2-8AA8137418BE}" type="sibTrans" cxnId="{C22BFCA3-7ECF-41B2-89F4-DA9F8D539BD3}">
      <dgm:prSet/>
      <dgm:spPr/>
      <dgm:t>
        <a:bodyPr/>
        <a:lstStyle/>
        <a:p>
          <a:endParaRPr lang="en-US"/>
        </a:p>
      </dgm:t>
    </dgm:pt>
    <dgm:pt modelId="{4A6DFE61-C0F9-4FE5-9770-92B451C9C0D1}">
      <dgm:prSet/>
      <dgm:spPr/>
      <dgm:t>
        <a:bodyPr/>
        <a:lstStyle/>
        <a:p>
          <a:r>
            <a:rPr lang="en-US" dirty="0"/>
            <a:t>Come from natural sources although they can be made synthetically (e.g., PCP, Ketamine, LSD, Ecstasy)</a:t>
          </a:r>
        </a:p>
      </dgm:t>
      <dgm:extLst>
        <a:ext uri="{E40237B7-FDA0-4F09-8148-C483321AD2D9}">
          <dgm14:cNvPr xmlns:dgm14="http://schemas.microsoft.com/office/drawing/2010/diagram" id="0" name="" descr="Hallucinogens - &#10;Come from natural sources although they can be made synthetically (e.g., PCP, Ketamine, LSD, Ecstasy)&#10;Produce hallucinations, changes in color perception, distortion of objects, etc.&#10;Not addictive but one can develop tolerance and can lead to psychosis, mood, or anxiety disorders&#10;"/>
        </a:ext>
      </dgm:extLst>
    </dgm:pt>
    <dgm:pt modelId="{3AFC99D2-E8A5-45F0-9040-73DB1FEE3D25}" type="parTrans" cxnId="{7157B6CF-A535-458B-A422-F938B110AC7C}">
      <dgm:prSet/>
      <dgm:spPr/>
      <dgm:t>
        <a:bodyPr/>
        <a:lstStyle/>
        <a:p>
          <a:endParaRPr lang="en-US"/>
        </a:p>
      </dgm:t>
    </dgm:pt>
    <dgm:pt modelId="{06BA95C6-5DBA-499E-BF17-1DEBC0B85191}" type="sibTrans" cxnId="{7157B6CF-A535-458B-A422-F938B110AC7C}">
      <dgm:prSet/>
      <dgm:spPr/>
      <dgm:t>
        <a:bodyPr/>
        <a:lstStyle/>
        <a:p>
          <a:endParaRPr lang="en-US"/>
        </a:p>
      </dgm:t>
    </dgm:pt>
    <dgm:pt modelId="{5CC9DD32-7936-4ADD-B4AD-F7F409D7F99B}">
      <dgm:prSet/>
      <dgm:spPr/>
      <dgm:t>
        <a:bodyPr/>
        <a:lstStyle/>
        <a:p>
          <a:r>
            <a:rPr lang="en-US" dirty="0"/>
            <a:t>Produce hallucinations, changes in color perception, distortion of objects, etc.</a:t>
          </a:r>
        </a:p>
      </dgm:t>
    </dgm:pt>
    <dgm:pt modelId="{10A4074D-987B-4535-AF96-4590B01E9BB5}" type="parTrans" cxnId="{A91F6FE7-D6A5-42E9-A3E2-6EFA3BC749E7}">
      <dgm:prSet/>
      <dgm:spPr/>
      <dgm:t>
        <a:bodyPr/>
        <a:lstStyle/>
        <a:p>
          <a:endParaRPr lang="en-US"/>
        </a:p>
      </dgm:t>
    </dgm:pt>
    <dgm:pt modelId="{AB6B6CCD-B98C-4796-AAC1-082ABD288CA7}" type="sibTrans" cxnId="{A91F6FE7-D6A5-42E9-A3E2-6EFA3BC749E7}">
      <dgm:prSet/>
      <dgm:spPr/>
      <dgm:t>
        <a:bodyPr/>
        <a:lstStyle/>
        <a:p>
          <a:endParaRPr lang="en-US"/>
        </a:p>
      </dgm:t>
    </dgm:pt>
    <dgm:pt modelId="{0CA851AF-FA95-418B-9A32-50AFC0619788}">
      <dgm:prSet/>
      <dgm:spPr/>
      <dgm:t>
        <a:bodyPr/>
        <a:lstStyle/>
        <a:p>
          <a:r>
            <a:rPr lang="en-US" dirty="0"/>
            <a:t>Not addictive but one can develop tolerance and can lead to psychosis, mood, or anxiety disorders</a:t>
          </a:r>
        </a:p>
      </dgm:t>
    </dgm:pt>
    <dgm:pt modelId="{42E0313A-65E6-4C19-85D7-CA949710B19B}" type="parTrans" cxnId="{C41955AA-2E5C-4038-A7CE-02A62755B000}">
      <dgm:prSet/>
      <dgm:spPr/>
      <dgm:t>
        <a:bodyPr/>
        <a:lstStyle/>
        <a:p>
          <a:endParaRPr lang="en-US"/>
        </a:p>
      </dgm:t>
    </dgm:pt>
    <dgm:pt modelId="{0B934656-9AE8-462C-B934-E6650169F05D}" type="sibTrans" cxnId="{C41955AA-2E5C-4038-A7CE-02A62755B000}">
      <dgm:prSet/>
      <dgm:spPr/>
      <dgm:t>
        <a:bodyPr/>
        <a:lstStyle/>
        <a:p>
          <a:endParaRPr lang="en-US"/>
        </a:p>
      </dgm:t>
    </dgm:pt>
    <dgm:pt modelId="{0A641763-E74B-4676-935C-B34CCB35EBDE}">
      <dgm:prSet/>
      <dgm:spPr/>
      <dgm:t>
        <a:bodyPr/>
        <a:lstStyle/>
        <a:p>
          <a:r>
            <a:rPr lang="en-US"/>
            <a:t>Cannabis </a:t>
          </a:r>
        </a:p>
      </dgm:t>
    </dgm:pt>
    <dgm:pt modelId="{E7D54429-6367-4F2C-917F-B12AC4C619FE}" type="parTrans" cxnId="{3C323E10-462D-4B3F-B8E6-E1E046B45499}">
      <dgm:prSet/>
      <dgm:spPr/>
      <dgm:t>
        <a:bodyPr/>
        <a:lstStyle/>
        <a:p>
          <a:endParaRPr lang="en-US"/>
        </a:p>
      </dgm:t>
    </dgm:pt>
    <dgm:pt modelId="{B59215ED-B677-4438-BDD3-8898682146BB}" type="sibTrans" cxnId="{3C323E10-462D-4B3F-B8E6-E1E046B45499}">
      <dgm:prSet/>
      <dgm:spPr/>
      <dgm:t>
        <a:bodyPr/>
        <a:lstStyle/>
        <a:p>
          <a:endParaRPr lang="en-US"/>
        </a:p>
      </dgm:t>
    </dgm:pt>
    <dgm:pt modelId="{E2C8A391-82F9-4163-B66E-6D6EAD0FFDCF}">
      <dgm:prSet/>
      <dgm:spPr/>
      <dgm:t>
        <a:bodyPr/>
        <a:lstStyle/>
        <a:p>
          <a:r>
            <a:rPr lang="en-US" dirty="0"/>
            <a:t>E.g., marijuana, hashish</a:t>
          </a:r>
        </a:p>
      </dgm:t>
      <dgm:extLst>
        <a:ext uri="{E40237B7-FDA0-4F09-8148-C483321AD2D9}">
          <dgm14:cNvPr xmlns:dgm14="http://schemas.microsoft.com/office/drawing/2010/diagram" id="0" name="" descr="Cannabis - &#10;E.g., marijuana, hashish&#10;Derived naturally from the hemp plant &#10;Potency depends on growing climate, preparation, storage duration &#10;Tetrahydrocannabinol (THC) is the active chemical agent (there is a low concentration of this in marijuana) &#10;Produces feelings of peace, relaxation, increased hunger, pain relief and sometimes anxiety, paranoia, dizziness, and increased heart rate&#10;Use during adolescence increases risk of developing cognitive effects from the drug &#10;"/>
        </a:ext>
      </dgm:extLst>
    </dgm:pt>
    <dgm:pt modelId="{A19037CD-386B-4B08-BD23-327BF294AF35}" type="parTrans" cxnId="{31CE7A91-4540-4397-B6FB-8AFBE57A4B7A}">
      <dgm:prSet/>
      <dgm:spPr/>
      <dgm:t>
        <a:bodyPr/>
        <a:lstStyle/>
        <a:p>
          <a:endParaRPr lang="en-US"/>
        </a:p>
      </dgm:t>
    </dgm:pt>
    <dgm:pt modelId="{7AB0AAC9-341B-4595-9E38-8CFABDE10D97}" type="sibTrans" cxnId="{31CE7A91-4540-4397-B6FB-8AFBE57A4B7A}">
      <dgm:prSet/>
      <dgm:spPr/>
      <dgm:t>
        <a:bodyPr/>
        <a:lstStyle/>
        <a:p>
          <a:endParaRPr lang="en-US"/>
        </a:p>
      </dgm:t>
    </dgm:pt>
    <dgm:pt modelId="{BFE740AF-1BA3-4206-A8E3-36CAAF9CCA7A}">
      <dgm:prSet/>
      <dgm:spPr/>
      <dgm:t>
        <a:bodyPr/>
        <a:lstStyle/>
        <a:p>
          <a:r>
            <a:rPr lang="en-US" dirty="0"/>
            <a:t>Derived naturally from the hemp plant </a:t>
          </a:r>
        </a:p>
      </dgm:t>
    </dgm:pt>
    <dgm:pt modelId="{B88A657A-AD82-4602-8DFA-7AF00CD271C2}" type="parTrans" cxnId="{21F8F4F2-6132-48C5-A743-7277BBC8BB00}">
      <dgm:prSet/>
      <dgm:spPr/>
      <dgm:t>
        <a:bodyPr/>
        <a:lstStyle/>
        <a:p>
          <a:endParaRPr lang="en-US"/>
        </a:p>
      </dgm:t>
    </dgm:pt>
    <dgm:pt modelId="{18178C9B-D052-4235-85B1-10D50B86F0A4}" type="sibTrans" cxnId="{21F8F4F2-6132-48C5-A743-7277BBC8BB00}">
      <dgm:prSet/>
      <dgm:spPr/>
      <dgm:t>
        <a:bodyPr/>
        <a:lstStyle/>
        <a:p>
          <a:endParaRPr lang="en-US"/>
        </a:p>
      </dgm:t>
    </dgm:pt>
    <dgm:pt modelId="{CFF1F7DA-0619-4AD7-8D3C-0AC150C6E784}">
      <dgm:prSet/>
      <dgm:spPr/>
      <dgm:t>
        <a:bodyPr/>
        <a:lstStyle/>
        <a:p>
          <a:r>
            <a:rPr lang="en-US" dirty="0"/>
            <a:t>Potency depends on growing climate, preparation, storage duration </a:t>
          </a:r>
        </a:p>
      </dgm:t>
    </dgm:pt>
    <dgm:pt modelId="{ACBC2435-B768-48A3-AF82-FBD624D4406E}" type="parTrans" cxnId="{8B6E5DD8-E618-43AC-B4F7-68C257D810AA}">
      <dgm:prSet/>
      <dgm:spPr/>
      <dgm:t>
        <a:bodyPr/>
        <a:lstStyle/>
        <a:p>
          <a:endParaRPr lang="en-US"/>
        </a:p>
      </dgm:t>
    </dgm:pt>
    <dgm:pt modelId="{AA6FA572-D9EB-41CC-B9D0-132AE0866873}" type="sibTrans" cxnId="{8B6E5DD8-E618-43AC-B4F7-68C257D810AA}">
      <dgm:prSet/>
      <dgm:spPr/>
      <dgm:t>
        <a:bodyPr/>
        <a:lstStyle/>
        <a:p>
          <a:endParaRPr lang="en-US"/>
        </a:p>
      </dgm:t>
    </dgm:pt>
    <dgm:pt modelId="{115921C7-2104-46B1-BB98-CAE7E58AE567}">
      <dgm:prSet/>
      <dgm:spPr/>
      <dgm:t>
        <a:bodyPr/>
        <a:lstStyle/>
        <a:p>
          <a:r>
            <a:rPr lang="en-US" dirty="0"/>
            <a:t>Tetrahydrocannabinol (THC) is the active chemical agent (there is a low concentration of this in marijuana) </a:t>
          </a:r>
        </a:p>
      </dgm:t>
    </dgm:pt>
    <dgm:pt modelId="{B6779DC4-6AAE-45BA-A4D9-E9C2A1AA560B}" type="parTrans" cxnId="{4EDBAB6E-A9FE-41D2-AF1B-F41BE2FAD912}">
      <dgm:prSet/>
      <dgm:spPr/>
      <dgm:t>
        <a:bodyPr/>
        <a:lstStyle/>
        <a:p>
          <a:endParaRPr lang="en-US"/>
        </a:p>
      </dgm:t>
    </dgm:pt>
    <dgm:pt modelId="{F1C20961-27E4-499E-A739-D9024F9A51A3}" type="sibTrans" cxnId="{4EDBAB6E-A9FE-41D2-AF1B-F41BE2FAD912}">
      <dgm:prSet/>
      <dgm:spPr/>
      <dgm:t>
        <a:bodyPr/>
        <a:lstStyle/>
        <a:p>
          <a:endParaRPr lang="en-US"/>
        </a:p>
      </dgm:t>
    </dgm:pt>
    <dgm:pt modelId="{B747C15B-5F6E-4C7D-BAC6-A77E356A60F7}">
      <dgm:prSet/>
      <dgm:spPr/>
      <dgm:t>
        <a:bodyPr/>
        <a:lstStyle/>
        <a:p>
          <a:r>
            <a:rPr lang="en-US" dirty="0"/>
            <a:t>Produces feelings of peace, relaxation, increased hunger, pain relief and sometimes anxiety, paranoia, dizziness, and increased heart rate</a:t>
          </a:r>
        </a:p>
      </dgm:t>
    </dgm:pt>
    <dgm:pt modelId="{7878281F-D6E4-49AF-80D9-F5972E4C0A8D}" type="parTrans" cxnId="{28416367-F1B2-4AA4-836C-106F5F16DBDD}">
      <dgm:prSet/>
      <dgm:spPr/>
      <dgm:t>
        <a:bodyPr/>
        <a:lstStyle/>
        <a:p>
          <a:endParaRPr lang="en-US"/>
        </a:p>
      </dgm:t>
    </dgm:pt>
    <dgm:pt modelId="{D01AE58B-6B3B-4418-AFF3-DAF97F5DC0E0}" type="sibTrans" cxnId="{28416367-F1B2-4AA4-836C-106F5F16DBDD}">
      <dgm:prSet/>
      <dgm:spPr/>
      <dgm:t>
        <a:bodyPr/>
        <a:lstStyle/>
        <a:p>
          <a:endParaRPr lang="en-US"/>
        </a:p>
      </dgm:t>
    </dgm:pt>
    <dgm:pt modelId="{09F39A65-D3DB-4488-A41F-4C7BB638CD49}">
      <dgm:prSet/>
      <dgm:spPr/>
      <dgm:t>
        <a:bodyPr/>
        <a:lstStyle/>
        <a:p>
          <a:r>
            <a:rPr lang="en-US" dirty="0"/>
            <a:t>Use during adolescence increases risk of developing cognitive effects from the drug </a:t>
          </a:r>
        </a:p>
      </dgm:t>
    </dgm:pt>
    <dgm:pt modelId="{238A8D28-2258-40C6-8A07-806389215190}" type="parTrans" cxnId="{14A0F131-4E36-4BFA-ACF3-C97694D16871}">
      <dgm:prSet/>
      <dgm:spPr/>
      <dgm:t>
        <a:bodyPr/>
        <a:lstStyle/>
        <a:p>
          <a:endParaRPr lang="en-US"/>
        </a:p>
      </dgm:t>
    </dgm:pt>
    <dgm:pt modelId="{07519CE9-29A2-4B18-A021-E0AEB32F5EF3}" type="sibTrans" cxnId="{14A0F131-4E36-4BFA-ACF3-C97694D16871}">
      <dgm:prSet/>
      <dgm:spPr/>
      <dgm:t>
        <a:bodyPr/>
        <a:lstStyle/>
        <a:p>
          <a:endParaRPr lang="en-US"/>
        </a:p>
      </dgm:t>
    </dgm:pt>
    <dgm:pt modelId="{F4C01EAF-023F-4AA7-B24F-28D31722D367}">
      <dgm:prSet/>
      <dgm:spPr/>
      <dgm:t>
        <a:bodyPr/>
        <a:lstStyle/>
        <a:p>
          <a:r>
            <a:rPr lang="en-US"/>
            <a:t>Combination</a:t>
          </a:r>
        </a:p>
      </dgm:t>
    </dgm:pt>
    <dgm:pt modelId="{EAFAE31E-091C-4B53-8AE8-21BA764FD504}" type="parTrans" cxnId="{27E761EA-6E9D-406A-8D75-E5843174F0D9}">
      <dgm:prSet/>
      <dgm:spPr/>
      <dgm:t>
        <a:bodyPr/>
        <a:lstStyle/>
        <a:p>
          <a:endParaRPr lang="en-US"/>
        </a:p>
      </dgm:t>
    </dgm:pt>
    <dgm:pt modelId="{EF5BB42C-D240-4CC8-88F7-F7169664BECF}" type="sibTrans" cxnId="{27E761EA-6E9D-406A-8D75-E5843174F0D9}">
      <dgm:prSet/>
      <dgm:spPr/>
      <dgm:t>
        <a:bodyPr/>
        <a:lstStyle/>
        <a:p>
          <a:endParaRPr lang="en-US"/>
        </a:p>
      </dgm:t>
    </dgm:pt>
    <dgm:pt modelId="{E9C72D50-2315-40E7-855C-B878A0E60D2E}">
      <dgm:prSet/>
      <dgm:spPr/>
      <dgm:t>
        <a:bodyPr/>
        <a:lstStyle/>
        <a:p>
          <a:r>
            <a:rPr lang="en-US" dirty="0"/>
            <a:t>This can be very dangerous and can result in death</a:t>
          </a:r>
        </a:p>
      </dgm:t>
      <dgm:extLst>
        <a:ext uri="{E40237B7-FDA0-4F09-8148-C483321AD2D9}">
          <dgm14:cNvPr xmlns:dgm14="http://schemas.microsoft.com/office/drawing/2010/diagram" id="0" name="" descr="Combination - This can be very dangerous and can result in death&#10;"/>
        </a:ext>
      </dgm:extLst>
    </dgm:pt>
    <dgm:pt modelId="{4E27416F-F1CF-4392-9DD1-6F6BBFA3DEF3}" type="parTrans" cxnId="{9D9E594D-00E1-4CD3-B184-0A46BC703CA5}">
      <dgm:prSet/>
      <dgm:spPr/>
      <dgm:t>
        <a:bodyPr/>
        <a:lstStyle/>
        <a:p>
          <a:endParaRPr lang="en-US"/>
        </a:p>
      </dgm:t>
    </dgm:pt>
    <dgm:pt modelId="{855BF650-470E-4D80-810C-D58C7198C489}" type="sibTrans" cxnId="{9D9E594D-00E1-4CD3-B184-0A46BC703CA5}">
      <dgm:prSet/>
      <dgm:spPr/>
      <dgm:t>
        <a:bodyPr/>
        <a:lstStyle/>
        <a:p>
          <a:endParaRPr lang="en-US"/>
        </a:p>
      </dgm:t>
    </dgm:pt>
    <dgm:pt modelId="{6D1648A6-E2C8-403D-A850-9BA9439E2BBC}" type="pres">
      <dgm:prSet presAssocID="{58C9A027-B2A2-4310-88A7-8FD0D3CB56FF}" presName="linear" presStyleCnt="0">
        <dgm:presLayoutVars>
          <dgm:dir/>
          <dgm:animLvl val="lvl"/>
          <dgm:resizeHandles val="exact"/>
        </dgm:presLayoutVars>
      </dgm:prSet>
      <dgm:spPr/>
    </dgm:pt>
    <dgm:pt modelId="{B59540C3-E64F-4496-A495-A3D1B6E6F030}" type="pres">
      <dgm:prSet presAssocID="{F7652EBA-AD14-47D6-80AB-F8F0EAE3C264}" presName="parentLin" presStyleCnt="0"/>
      <dgm:spPr/>
    </dgm:pt>
    <dgm:pt modelId="{76C33BA0-8EF5-4E5D-A88D-306390B735CE}" type="pres">
      <dgm:prSet presAssocID="{F7652EBA-AD14-47D6-80AB-F8F0EAE3C264}" presName="parentLeftMargin" presStyleLbl="node1" presStyleIdx="0" presStyleCnt="3"/>
      <dgm:spPr/>
    </dgm:pt>
    <dgm:pt modelId="{83316968-3352-454E-B58C-9466A001D5FD}" type="pres">
      <dgm:prSet presAssocID="{F7652EBA-AD14-47D6-80AB-F8F0EAE3C26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921B599-74BD-4A34-A0CC-1B21562D9CB9}" type="pres">
      <dgm:prSet presAssocID="{F7652EBA-AD14-47D6-80AB-F8F0EAE3C264}" presName="negativeSpace" presStyleCnt="0"/>
      <dgm:spPr/>
    </dgm:pt>
    <dgm:pt modelId="{79D96CF6-9675-416C-9415-C10721DD9DDC}" type="pres">
      <dgm:prSet presAssocID="{F7652EBA-AD14-47D6-80AB-F8F0EAE3C264}" presName="childText" presStyleLbl="conFgAcc1" presStyleIdx="0" presStyleCnt="3">
        <dgm:presLayoutVars>
          <dgm:bulletEnabled val="1"/>
        </dgm:presLayoutVars>
      </dgm:prSet>
      <dgm:spPr/>
    </dgm:pt>
    <dgm:pt modelId="{226BA013-8237-4BE6-B537-4CB9FF92FE2E}" type="pres">
      <dgm:prSet presAssocID="{96CB440B-A10B-41AD-AAE2-8AA8137418BE}" presName="spaceBetweenRectangles" presStyleCnt="0"/>
      <dgm:spPr/>
    </dgm:pt>
    <dgm:pt modelId="{DD6AE85C-77DA-4FD8-9776-72AE476A26B1}" type="pres">
      <dgm:prSet presAssocID="{0A641763-E74B-4676-935C-B34CCB35EBDE}" presName="parentLin" presStyleCnt="0"/>
      <dgm:spPr/>
    </dgm:pt>
    <dgm:pt modelId="{91788E7C-A291-48B3-9A0E-EE8528EF822B}" type="pres">
      <dgm:prSet presAssocID="{0A641763-E74B-4676-935C-B34CCB35EBDE}" presName="parentLeftMargin" presStyleLbl="node1" presStyleIdx="0" presStyleCnt="3"/>
      <dgm:spPr/>
    </dgm:pt>
    <dgm:pt modelId="{BB6A9507-9F07-4DB2-8B0D-FA23CBF012BD}" type="pres">
      <dgm:prSet presAssocID="{0A641763-E74B-4676-935C-B34CCB35EBD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D1D598-C49A-42F0-8E23-15F1CF3210A0}" type="pres">
      <dgm:prSet presAssocID="{0A641763-E74B-4676-935C-B34CCB35EBDE}" presName="negativeSpace" presStyleCnt="0"/>
      <dgm:spPr/>
    </dgm:pt>
    <dgm:pt modelId="{137E8198-AD37-4056-AF53-BA853FF08B3A}" type="pres">
      <dgm:prSet presAssocID="{0A641763-E74B-4676-935C-B34CCB35EBDE}" presName="childText" presStyleLbl="conFgAcc1" presStyleIdx="1" presStyleCnt="3">
        <dgm:presLayoutVars>
          <dgm:bulletEnabled val="1"/>
        </dgm:presLayoutVars>
      </dgm:prSet>
      <dgm:spPr/>
    </dgm:pt>
    <dgm:pt modelId="{EA2093B0-8173-4065-939A-DC7BE03D5C26}" type="pres">
      <dgm:prSet presAssocID="{B59215ED-B677-4438-BDD3-8898682146BB}" presName="spaceBetweenRectangles" presStyleCnt="0"/>
      <dgm:spPr/>
    </dgm:pt>
    <dgm:pt modelId="{036E03AB-0580-4AB9-BD80-0E847D75F093}" type="pres">
      <dgm:prSet presAssocID="{F4C01EAF-023F-4AA7-B24F-28D31722D367}" presName="parentLin" presStyleCnt="0"/>
      <dgm:spPr/>
    </dgm:pt>
    <dgm:pt modelId="{A9FC5BBA-8AE9-4E92-8368-74979D52FACD}" type="pres">
      <dgm:prSet presAssocID="{F4C01EAF-023F-4AA7-B24F-28D31722D367}" presName="parentLeftMargin" presStyleLbl="node1" presStyleIdx="1" presStyleCnt="3"/>
      <dgm:spPr/>
    </dgm:pt>
    <dgm:pt modelId="{0564C2E5-6F12-48E8-81A0-62DBB80EAB94}" type="pres">
      <dgm:prSet presAssocID="{F4C01EAF-023F-4AA7-B24F-28D31722D36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FE903BE-8F9E-46F9-B0B1-88242E6D83D1}" type="pres">
      <dgm:prSet presAssocID="{F4C01EAF-023F-4AA7-B24F-28D31722D367}" presName="negativeSpace" presStyleCnt="0"/>
      <dgm:spPr/>
    </dgm:pt>
    <dgm:pt modelId="{2C9A0FE7-F57D-4578-9BE3-CC98420ED852}" type="pres">
      <dgm:prSet presAssocID="{F4C01EAF-023F-4AA7-B24F-28D31722D36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38E5504-4CE9-44A5-8812-EE0C09DA2004}" type="presOf" srcId="{F4C01EAF-023F-4AA7-B24F-28D31722D367}" destId="{0564C2E5-6F12-48E8-81A0-62DBB80EAB94}" srcOrd="1" destOrd="0" presId="urn:microsoft.com/office/officeart/2005/8/layout/list1"/>
    <dgm:cxn modelId="{1AD98F0C-20C6-43E8-AD3B-E8A12E11A7F8}" type="presOf" srcId="{4A6DFE61-C0F9-4FE5-9770-92B451C9C0D1}" destId="{79D96CF6-9675-416C-9415-C10721DD9DDC}" srcOrd="0" destOrd="0" presId="urn:microsoft.com/office/officeart/2005/8/layout/list1"/>
    <dgm:cxn modelId="{3C323E10-462D-4B3F-B8E6-E1E046B45499}" srcId="{58C9A027-B2A2-4310-88A7-8FD0D3CB56FF}" destId="{0A641763-E74B-4676-935C-B34CCB35EBDE}" srcOrd="1" destOrd="0" parTransId="{E7D54429-6367-4F2C-917F-B12AC4C619FE}" sibTransId="{B59215ED-B677-4438-BDD3-8898682146BB}"/>
    <dgm:cxn modelId="{8B167112-AED0-483F-914D-CFB6C1BB8DE8}" type="presOf" srcId="{F7652EBA-AD14-47D6-80AB-F8F0EAE3C264}" destId="{76C33BA0-8EF5-4E5D-A88D-306390B735CE}" srcOrd="0" destOrd="0" presId="urn:microsoft.com/office/officeart/2005/8/layout/list1"/>
    <dgm:cxn modelId="{2958BD1F-65B5-4737-8608-1CFDF03358D8}" type="presOf" srcId="{B747C15B-5F6E-4C7D-BAC6-A77E356A60F7}" destId="{137E8198-AD37-4056-AF53-BA853FF08B3A}" srcOrd="0" destOrd="4" presId="urn:microsoft.com/office/officeart/2005/8/layout/list1"/>
    <dgm:cxn modelId="{14A0F131-4E36-4BFA-ACF3-C97694D16871}" srcId="{0A641763-E74B-4676-935C-B34CCB35EBDE}" destId="{09F39A65-D3DB-4488-A41F-4C7BB638CD49}" srcOrd="5" destOrd="0" parTransId="{238A8D28-2258-40C6-8A07-806389215190}" sibTransId="{07519CE9-29A2-4B18-A021-E0AEB32F5EF3}"/>
    <dgm:cxn modelId="{C306C832-80E6-4552-9AD0-25A87B64E806}" type="presOf" srcId="{F4C01EAF-023F-4AA7-B24F-28D31722D367}" destId="{A9FC5BBA-8AE9-4E92-8368-74979D52FACD}" srcOrd="0" destOrd="0" presId="urn:microsoft.com/office/officeart/2005/8/layout/list1"/>
    <dgm:cxn modelId="{D1A18A65-FC3E-4515-B823-CCA2A9A1B17D}" type="presOf" srcId="{0A641763-E74B-4676-935C-B34CCB35EBDE}" destId="{BB6A9507-9F07-4DB2-8B0D-FA23CBF012BD}" srcOrd="1" destOrd="0" presId="urn:microsoft.com/office/officeart/2005/8/layout/list1"/>
    <dgm:cxn modelId="{28416367-F1B2-4AA4-836C-106F5F16DBDD}" srcId="{0A641763-E74B-4676-935C-B34CCB35EBDE}" destId="{B747C15B-5F6E-4C7D-BAC6-A77E356A60F7}" srcOrd="4" destOrd="0" parTransId="{7878281F-D6E4-49AF-80D9-F5972E4C0A8D}" sibTransId="{D01AE58B-6B3B-4418-AFF3-DAF97F5DC0E0}"/>
    <dgm:cxn modelId="{57C9D069-47D6-41F6-996B-71B2F642D67C}" type="presOf" srcId="{BFE740AF-1BA3-4206-A8E3-36CAAF9CCA7A}" destId="{137E8198-AD37-4056-AF53-BA853FF08B3A}" srcOrd="0" destOrd="1" presId="urn:microsoft.com/office/officeart/2005/8/layout/list1"/>
    <dgm:cxn modelId="{9D9E594D-00E1-4CD3-B184-0A46BC703CA5}" srcId="{F4C01EAF-023F-4AA7-B24F-28D31722D367}" destId="{E9C72D50-2315-40E7-855C-B878A0E60D2E}" srcOrd="0" destOrd="0" parTransId="{4E27416F-F1CF-4392-9DD1-6F6BBFA3DEF3}" sibTransId="{855BF650-470E-4D80-810C-D58C7198C489}"/>
    <dgm:cxn modelId="{4EDBAB6E-A9FE-41D2-AF1B-F41BE2FAD912}" srcId="{0A641763-E74B-4676-935C-B34CCB35EBDE}" destId="{115921C7-2104-46B1-BB98-CAE7E58AE567}" srcOrd="3" destOrd="0" parTransId="{B6779DC4-6AAE-45BA-A4D9-E9C2A1AA560B}" sibTransId="{F1C20961-27E4-499E-A739-D9024F9A51A3}"/>
    <dgm:cxn modelId="{9BAC5C6F-21E3-4290-804A-F6A8C4BD927F}" type="presOf" srcId="{09F39A65-D3DB-4488-A41F-4C7BB638CD49}" destId="{137E8198-AD37-4056-AF53-BA853FF08B3A}" srcOrd="0" destOrd="5" presId="urn:microsoft.com/office/officeart/2005/8/layout/list1"/>
    <dgm:cxn modelId="{BB811E52-D9D2-4407-BF16-350A84F99510}" type="presOf" srcId="{0A641763-E74B-4676-935C-B34CCB35EBDE}" destId="{91788E7C-A291-48B3-9A0E-EE8528EF822B}" srcOrd="0" destOrd="0" presId="urn:microsoft.com/office/officeart/2005/8/layout/list1"/>
    <dgm:cxn modelId="{6A1C5E74-B2B7-4FAF-B7E3-B9A12D58308B}" type="presOf" srcId="{E9C72D50-2315-40E7-855C-B878A0E60D2E}" destId="{2C9A0FE7-F57D-4578-9BE3-CC98420ED852}" srcOrd="0" destOrd="0" presId="urn:microsoft.com/office/officeart/2005/8/layout/list1"/>
    <dgm:cxn modelId="{60FA3A7E-B81D-4F06-966A-F15CD589E6DB}" type="presOf" srcId="{58C9A027-B2A2-4310-88A7-8FD0D3CB56FF}" destId="{6D1648A6-E2C8-403D-A850-9BA9439E2BBC}" srcOrd="0" destOrd="0" presId="urn:microsoft.com/office/officeart/2005/8/layout/list1"/>
    <dgm:cxn modelId="{31CE7A91-4540-4397-B6FB-8AFBE57A4B7A}" srcId="{0A641763-E74B-4676-935C-B34CCB35EBDE}" destId="{E2C8A391-82F9-4163-B66E-6D6EAD0FFDCF}" srcOrd="0" destOrd="0" parTransId="{A19037CD-386B-4B08-BD23-327BF294AF35}" sibTransId="{7AB0AAC9-341B-4595-9E38-8CFABDE10D97}"/>
    <dgm:cxn modelId="{FADBE292-F178-4B96-996F-79D7061D732E}" type="presOf" srcId="{0CA851AF-FA95-418B-9A32-50AFC0619788}" destId="{79D96CF6-9675-416C-9415-C10721DD9DDC}" srcOrd="0" destOrd="2" presId="urn:microsoft.com/office/officeart/2005/8/layout/list1"/>
    <dgm:cxn modelId="{85639D99-6ED8-464C-A7AB-E3C7DA5795F7}" type="presOf" srcId="{115921C7-2104-46B1-BB98-CAE7E58AE567}" destId="{137E8198-AD37-4056-AF53-BA853FF08B3A}" srcOrd="0" destOrd="3" presId="urn:microsoft.com/office/officeart/2005/8/layout/list1"/>
    <dgm:cxn modelId="{C22BFCA3-7ECF-41B2-89F4-DA9F8D539BD3}" srcId="{58C9A027-B2A2-4310-88A7-8FD0D3CB56FF}" destId="{F7652EBA-AD14-47D6-80AB-F8F0EAE3C264}" srcOrd="0" destOrd="0" parTransId="{5129E8D7-F116-40EA-B7F6-CDA73C855BDB}" sibTransId="{96CB440B-A10B-41AD-AAE2-8AA8137418BE}"/>
    <dgm:cxn modelId="{521DEDA6-218F-474F-98D1-2993935B0781}" type="presOf" srcId="{F7652EBA-AD14-47D6-80AB-F8F0EAE3C264}" destId="{83316968-3352-454E-B58C-9466A001D5FD}" srcOrd="1" destOrd="0" presId="urn:microsoft.com/office/officeart/2005/8/layout/list1"/>
    <dgm:cxn modelId="{C41955AA-2E5C-4038-A7CE-02A62755B000}" srcId="{F7652EBA-AD14-47D6-80AB-F8F0EAE3C264}" destId="{0CA851AF-FA95-418B-9A32-50AFC0619788}" srcOrd="2" destOrd="0" parTransId="{42E0313A-65E6-4C19-85D7-CA949710B19B}" sibTransId="{0B934656-9AE8-462C-B934-E6650169F05D}"/>
    <dgm:cxn modelId="{7157B6CF-A535-458B-A422-F938B110AC7C}" srcId="{F7652EBA-AD14-47D6-80AB-F8F0EAE3C264}" destId="{4A6DFE61-C0F9-4FE5-9770-92B451C9C0D1}" srcOrd="0" destOrd="0" parTransId="{3AFC99D2-E8A5-45F0-9040-73DB1FEE3D25}" sibTransId="{06BA95C6-5DBA-499E-BF17-1DEBC0B85191}"/>
    <dgm:cxn modelId="{8B6E5DD8-E618-43AC-B4F7-68C257D810AA}" srcId="{0A641763-E74B-4676-935C-B34CCB35EBDE}" destId="{CFF1F7DA-0619-4AD7-8D3C-0AC150C6E784}" srcOrd="2" destOrd="0" parTransId="{ACBC2435-B768-48A3-AF82-FBD624D4406E}" sibTransId="{AA6FA572-D9EB-41CC-B9D0-132AE0866873}"/>
    <dgm:cxn modelId="{F7F72ADA-4E09-4225-BBC2-27E7B36BF134}" type="presOf" srcId="{5CC9DD32-7936-4ADD-B4AD-F7F409D7F99B}" destId="{79D96CF6-9675-416C-9415-C10721DD9DDC}" srcOrd="0" destOrd="1" presId="urn:microsoft.com/office/officeart/2005/8/layout/list1"/>
    <dgm:cxn modelId="{A91F6FE7-D6A5-42E9-A3E2-6EFA3BC749E7}" srcId="{F7652EBA-AD14-47D6-80AB-F8F0EAE3C264}" destId="{5CC9DD32-7936-4ADD-B4AD-F7F409D7F99B}" srcOrd="1" destOrd="0" parTransId="{10A4074D-987B-4535-AF96-4590B01E9BB5}" sibTransId="{AB6B6CCD-B98C-4796-AAC1-082ABD288CA7}"/>
    <dgm:cxn modelId="{ECDF3DE8-A17F-4155-82EC-5FE773C532A2}" type="presOf" srcId="{CFF1F7DA-0619-4AD7-8D3C-0AC150C6E784}" destId="{137E8198-AD37-4056-AF53-BA853FF08B3A}" srcOrd="0" destOrd="2" presId="urn:microsoft.com/office/officeart/2005/8/layout/list1"/>
    <dgm:cxn modelId="{27E761EA-6E9D-406A-8D75-E5843174F0D9}" srcId="{58C9A027-B2A2-4310-88A7-8FD0D3CB56FF}" destId="{F4C01EAF-023F-4AA7-B24F-28D31722D367}" srcOrd="2" destOrd="0" parTransId="{EAFAE31E-091C-4B53-8AE8-21BA764FD504}" sibTransId="{EF5BB42C-D240-4CC8-88F7-F7169664BECF}"/>
    <dgm:cxn modelId="{2BF0E3EB-9CA3-414C-9137-AB0D8218C1CC}" type="presOf" srcId="{E2C8A391-82F9-4163-B66E-6D6EAD0FFDCF}" destId="{137E8198-AD37-4056-AF53-BA853FF08B3A}" srcOrd="0" destOrd="0" presId="urn:microsoft.com/office/officeart/2005/8/layout/list1"/>
    <dgm:cxn modelId="{21F8F4F2-6132-48C5-A743-7277BBC8BB00}" srcId="{0A641763-E74B-4676-935C-B34CCB35EBDE}" destId="{BFE740AF-1BA3-4206-A8E3-36CAAF9CCA7A}" srcOrd="1" destOrd="0" parTransId="{B88A657A-AD82-4602-8DFA-7AF00CD271C2}" sibTransId="{18178C9B-D052-4235-85B1-10D50B86F0A4}"/>
    <dgm:cxn modelId="{3D8B617C-460F-43D0-966A-49150E25876E}" type="presParOf" srcId="{6D1648A6-E2C8-403D-A850-9BA9439E2BBC}" destId="{B59540C3-E64F-4496-A495-A3D1B6E6F030}" srcOrd="0" destOrd="0" presId="urn:microsoft.com/office/officeart/2005/8/layout/list1"/>
    <dgm:cxn modelId="{9E96A006-4B20-4A34-8A2F-3A5777F19F18}" type="presParOf" srcId="{B59540C3-E64F-4496-A495-A3D1B6E6F030}" destId="{76C33BA0-8EF5-4E5D-A88D-306390B735CE}" srcOrd="0" destOrd="0" presId="urn:microsoft.com/office/officeart/2005/8/layout/list1"/>
    <dgm:cxn modelId="{29650D26-9949-436E-988F-999260C8C162}" type="presParOf" srcId="{B59540C3-E64F-4496-A495-A3D1B6E6F030}" destId="{83316968-3352-454E-B58C-9466A001D5FD}" srcOrd="1" destOrd="0" presId="urn:microsoft.com/office/officeart/2005/8/layout/list1"/>
    <dgm:cxn modelId="{BE06D22A-DABC-4D65-A45F-EDAA15EAA574}" type="presParOf" srcId="{6D1648A6-E2C8-403D-A850-9BA9439E2BBC}" destId="{5921B599-74BD-4A34-A0CC-1B21562D9CB9}" srcOrd="1" destOrd="0" presId="urn:microsoft.com/office/officeart/2005/8/layout/list1"/>
    <dgm:cxn modelId="{37F161CE-050D-47E5-98AD-587DDACDAA14}" type="presParOf" srcId="{6D1648A6-E2C8-403D-A850-9BA9439E2BBC}" destId="{79D96CF6-9675-416C-9415-C10721DD9DDC}" srcOrd="2" destOrd="0" presId="urn:microsoft.com/office/officeart/2005/8/layout/list1"/>
    <dgm:cxn modelId="{B10FE882-2178-43D9-B6B0-538A8D6B9374}" type="presParOf" srcId="{6D1648A6-E2C8-403D-A850-9BA9439E2BBC}" destId="{226BA013-8237-4BE6-B537-4CB9FF92FE2E}" srcOrd="3" destOrd="0" presId="urn:microsoft.com/office/officeart/2005/8/layout/list1"/>
    <dgm:cxn modelId="{5DEE5A45-F2F8-49D4-ADDC-40AC63FD7C70}" type="presParOf" srcId="{6D1648A6-E2C8-403D-A850-9BA9439E2BBC}" destId="{DD6AE85C-77DA-4FD8-9776-72AE476A26B1}" srcOrd="4" destOrd="0" presId="urn:microsoft.com/office/officeart/2005/8/layout/list1"/>
    <dgm:cxn modelId="{95406420-68B8-4C74-BC2A-8FDAB3DED6CA}" type="presParOf" srcId="{DD6AE85C-77DA-4FD8-9776-72AE476A26B1}" destId="{91788E7C-A291-48B3-9A0E-EE8528EF822B}" srcOrd="0" destOrd="0" presId="urn:microsoft.com/office/officeart/2005/8/layout/list1"/>
    <dgm:cxn modelId="{C36566C5-3127-4C65-AC67-9159B50DF739}" type="presParOf" srcId="{DD6AE85C-77DA-4FD8-9776-72AE476A26B1}" destId="{BB6A9507-9F07-4DB2-8B0D-FA23CBF012BD}" srcOrd="1" destOrd="0" presId="urn:microsoft.com/office/officeart/2005/8/layout/list1"/>
    <dgm:cxn modelId="{B6E99477-2AA3-403A-9FB5-3101A7B4C8BC}" type="presParOf" srcId="{6D1648A6-E2C8-403D-A850-9BA9439E2BBC}" destId="{AFD1D598-C49A-42F0-8E23-15F1CF3210A0}" srcOrd="5" destOrd="0" presId="urn:microsoft.com/office/officeart/2005/8/layout/list1"/>
    <dgm:cxn modelId="{6598C36E-CC00-4A8C-9CA2-12EF00477FE7}" type="presParOf" srcId="{6D1648A6-E2C8-403D-A850-9BA9439E2BBC}" destId="{137E8198-AD37-4056-AF53-BA853FF08B3A}" srcOrd="6" destOrd="0" presId="urn:microsoft.com/office/officeart/2005/8/layout/list1"/>
    <dgm:cxn modelId="{84640539-9639-4179-833F-C0EC30621735}" type="presParOf" srcId="{6D1648A6-E2C8-403D-A850-9BA9439E2BBC}" destId="{EA2093B0-8173-4065-939A-DC7BE03D5C26}" srcOrd="7" destOrd="0" presId="urn:microsoft.com/office/officeart/2005/8/layout/list1"/>
    <dgm:cxn modelId="{AD4A2748-6AC3-4981-BF8E-208802E6FBE5}" type="presParOf" srcId="{6D1648A6-E2C8-403D-A850-9BA9439E2BBC}" destId="{036E03AB-0580-4AB9-BD80-0E847D75F093}" srcOrd="8" destOrd="0" presId="urn:microsoft.com/office/officeart/2005/8/layout/list1"/>
    <dgm:cxn modelId="{0C859F80-34B6-4D91-9B9F-7AC84A5F8BCA}" type="presParOf" srcId="{036E03AB-0580-4AB9-BD80-0E847D75F093}" destId="{A9FC5BBA-8AE9-4E92-8368-74979D52FACD}" srcOrd="0" destOrd="0" presId="urn:microsoft.com/office/officeart/2005/8/layout/list1"/>
    <dgm:cxn modelId="{A2E8A32F-D3D0-4DAD-9285-092C6D976EB8}" type="presParOf" srcId="{036E03AB-0580-4AB9-BD80-0E847D75F093}" destId="{0564C2E5-6F12-48E8-81A0-62DBB80EAB94}" srcOrd="1" destOrd="0" presId="urn:microsoft.com/office/officeart/2005/8/layout/list1"/>
    <dgm:cxn modelId="{29AC416A-6BF1-40AE-BA68-323EFFE602A4}" type="presParOf" srcId="{6D1648A6-E2C8-403D-A850-9BA9439E2BBC}" destId="{AFE903BE-8F9E-46F9-B0B1-88242E6D83D1}" srcOrd="9" destOrd="0" presId="urn:microsoft.com/office/officeart/2005/8/layout/list1"/>
    <dgm:cxn modelId="{2BF6941B-FB5C-4CEA-9257-1CBD81DB2176}" type="presParOf" srcId="{6D1648A6-E2C8-403D-A850-9BA9439E2BBC}" destId="{2C9A0FE7-F57D-4578-9BE3-CC98420ED8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DC6603-1547-45D0-8E91-5205003ABD41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A21FD8F-14D1-451C-8F79-B17ACA02935F}">
      <dgm:prSet/>
      <dgm:spPr/>
      <dgm:t>
        <a:bodyPr/>
        <a:lstStyle/>
        <a:p>
          <a:r>
            <a:rPr lang="en-US"/>
            <a:t>General Statistics</a:t>
          </a:r>
        </a:p>
      </dgm:t>
    </dgm:pt>
    <dgm:pt modelId="{68BA706E-E119-4AD7-AB91-E158E0C82DCF}" type="parTrans" cxnId="{E758AE7E-03E1-4707-A6AF-EDCDD02E2ABE}">
      <dgm:prSet/>
      <dgm:spPr/>
      <dgm:t>
        <a:bodyPr/>
        <a:lstStyle/>
        <a:p>
          <a:endParaRPr lang="en-US"/>
        </a:p>
      </dgm:t>
    </dgm:pt>
    <dgm:pt modelId="{60DD553C-58F5-4C96-8EBD-2AD7C577D306}" type="sibTrans" cxnId="{E758AE7E-03E1-4707-A6AF-EDCDD02E2ABE}">
      <dgm:prSet/>
      <dgm:spPr/>
      <dgm:t>
        <a:bodyPr/>
        <a:lstStyle/>
        <a:p>
          <a:endParaRPr lang="en-US"/>
        </a:p>
      </dgm:t>
    </dgm:pt>
    <dgm:pt modelId="{943F8DE3-0D2C-4C0F-A920-0F9949BD2B87}">
      <dgm:prSet/>
      <dgm:spPr/>
      <dgm:t>
        <a:bodyPr/>
        <a:lstStyle/>
        <a:p>
          <a:r>
            <a:rPr lang="en-US" dirty="0"/>
            <a:t>Nearly 9% of teens and adults in the US have a substance abuse disorder</a:t>
          </a:r>
        </a:p>
      </dgm:t>
      <dgm:extLst>
        <a:ext uri="{E40237B7-FDA0-4F09-8148-C483321AD2D9}">
          <dgm14:cNvPr xmlns:dgm14="http://schemas.microsoft.com/office/drawing/2010/diagram" id="0" name="" descr="General statistics - Nearly 9% of teens and adults in the US have a substance abuse disorder&#10;Asian/Pacific Islanders, Hispanics, and African Americans are less likely to develop a lifetime substance abuse disorder&#10;Native Americans have the highest rate of substance abuse (almost 22%) &#10;Found more in men, younger individuals, unmarried/divorced persons, and those with a high school degree or less education&#10;"/>
        </a:ext>
      </dgm:extLst>
    </dgm:pt>
    <dgm:pt modelId="{F70297DE-F1DB-490F-9ED4-5EB07E7ED637}" type="parTrans" cxnId="{6660B27D-8EEB-4E07-88FC-AFC2662F494F}">
      <dgm:prSet/>
      <dgm:spPr/>
      <dgm:t>
        <a:bodyPr/>
        <a:lstStyle/>
        <a:p>
          <a:endParaRPr lang="en-US"/>
        </a:p>
      </dgm:t>
    </dgm:pt>
    <dgm:pt modelId="{FF125441-9A70-4FE5-A330-3A50E331F5BB}" type="sibTrans" cxnId="{6660B27D-8EEB-4E07-88FC-AFC2662F494F}">
      <dgm:prSet/>
      <dgm:spPr/>
      <dgm:t>
        <a:bodyPr/>
        <a:lstStyle/>
        <a:p>
          <a:endParaRPr lang="en-US"/>
        </a:p>
      </dgm:t>
    </dgm:pt>
    <dgm:pt modelId="{8646C805-5F95-46A0-B100-8F75D4F13BD6}">
      <dgm:prSet/>
      <dgm:spPr/>
      <dgm:t>
        <a:bodyPr/>
        <a:lstStyle/>
        <a:p>
          <a:r>
            <a:rPr lang="en-US" dirty="0"/>
            <a:t>Asian/Pacific Islanders, Hispanics, and African Americans are less likely to develop a lifetime substance abuse disorder</a:t>
          </a:r>
        </a:p>
      </dgm:t>
    </dgm:pt>
    <dgm:pt modelId="{A319E2AA-883D-49A0-B267-0D24BFFD2750}" type="parTrans" cxnId="{539B7ECF-B6C5-4B5B-8DB3-4395C108B50D}">
      <dgm:prSet/>
      <dgm:spPr/>
      <dgm:t>
        <a:bodyPr/>
        <a:lstStyle/>
        <a:p>
          <a:endParaRPr lang="en-US"/>
        </a:p>
      </dgm:t>
    </dgm:pt>
    <dgm:pt modelId="{F9EFF1EB-3D01-40B3-A42F-038A10EE5349}" type="sibTrans" cxnId="{539B7ECF-B6C5-4B5B-8DB3-4395C108B50D}">
      <dgm:prSet/>
      <dgm:spPr/>
      <dgm:t>
        <a:bodyPr/>
        <a:lstStyle/>
        <a:p>
          <a:endParaRPr lang="en-US"/>
        </a:p>
      </dgm:t>
    </dgm:pt>
    <dgm:pt modelId="{ABB976FC-F7D7-4DCC-B87D-D758749D19B5}">
      <dgm:prSet/>
      <dgm:spPr/>
      <dgm:t>
        <a:bodyPr/>
        <a:lstStyle/>
        <a:p>
          <a:r>
            <a:rPr lang="en-US"/>
            <a:t>Native Americans have the highest rate of substance abuse (almost 22%) </a:t>
          </a:r>
        </a:p>
      </dgm:t>
    </dgm:pt>
    <dgm:pt modelId="{1FFE08C1-59E7-4AAB-8882-99A494BA6721}" type="parTrans" cxnId="{0AC936C9-5752-4DFA-A13A-1AA7B5277CB5}">
      <dgm:prSet/>
      <dgm:spPr/>
      <dgm:t>
        <a:bodyPr/>
        <a:lstStyle/>
        <a:p>
          <a:endParaRPr lang="en-US"/>
        </a:p>
      </dgm:t>
    </dgm:pt>
    <dgm:pt modelId="{B0E4D4FB-07E3-4D27-A82B-B6B230BDCFEE}" type="sibTrans" cxnId="{0AC936C9-5752-4DFA-A13A-1AA7B5277CB5}">
      <dgm:prSet/>
      <dgm:spPr/>
      <dgm:t>
        <a:bodyPr/>
        <a:lstStyle/>
        <a:p>
          <a:endParaRPr lang="en-US"/>
        </a:p>
      </dgm:t>
    </dgm:pt>
    <dgm:pt modelId="{ADA860A4-14B1-4CAA-8622-5E608CFCB5EB}">
      <dgm:prSet/>
      <dgm:spPr/>
      <dgm:t>
        <a:bodyPr/>
        <a:lstStyle/>
        <a:p>
          <a:r>
            <a:rPr lang="en-US" dirty="0"/>
            <a:t>Found more in men, younger individuals, unmarried/divorced persons, and those with a high school degree or less education</a:t>
          </a:r>
        </a:p>
      </dgm:t>
    </dgm:pt>
    <dgm:pt modelId="{0C0CCD38-711F-47B1-AF07-F2851D992823}" type="parTrans" cxnId="{BB9F2988-CC0E-42D7-B96D-C3E3C52C093A}">
      <dgm:prSet/>
      <dgm:spPr/>
      <dgm:t>
        <a:bodyPr/>
        <a:lstStyle/>
        <a:p>
          <a:endParaRPr lang="en-US"/>
        </a:p>
      </dgm:t>
    </dgm:pt>
    <dgm:pt modelId="{67287239-D9FD-4E6C-B900-33303717A0CA}" type="sibTrans" cxnId="{BB9F2988-CC0E-42D7-B96D-C3E3C52C093A}">
      <dgm:prSet/>
      <dgm:spPr/>
      <dgm:t>
        <a:bodyPr/>
        <a:lstStyle/>
        <a:p>
          <a:endParaRPr lang="en-US"/>
        </a:p>
      </dgm:t>
    </dgm:pt>
    <dgm:pt modelId="{2E88310E-9DDE-48E4-9BB9-1BE8DE252C0B}">
      <dgm:prSet/>
      <dgm:spPr/>
      <dgm:t>
        <a:bodyPr/>
        <a:lstStyle/>
        <a:p>
          <a:r>
            <a:rPr lang="en-US"/>
            <a:t>Depressants </a:t>
          </a:r>
        </a:p>
      </dgm:t>
    </dgm:pt>
    <dgm:pt modelId="{32C89C2A-9A0E-47A9-8D27-1CC12CDB98BD}" type="parTrans" cxnId="{CA5477C5-66C7-4F59-8201-A61DFEF744AA}">
      <dgm:prSet/>
      <dgm:spPr/>
      <dgm:t>
        <a:bodyPr/>
        <a:lstStyle/>
        <a:p>
          <a:endParaRPr lang="en-US"/>
        </a:p>
      </dgm:t>
    </dgm:pt>
    <dgm:pt modelId="{512A8570-716A-40E6-8D62-F3FFF50C7108}" type="sibTrans" cxnId="{CA5477C5-66C7-4F59-8201-A61DFEF744AA}">
      <dgm:prSet/>
      <dgm:spPr/>
      <dgm:t>
        <a:bodyPr/>
        <a:lstStyle/>
        <a:p>
          <a:endParaRPr lang="en-US"/>
        </a:p>
      </dgm:t>
    </dgm:pt>
    <dgm:pt modelId="{B6923FBA-BFE1-4568-AF41-EE9C4F19E9DE}">
      <dgm:prSet/>
      <dgm:spPr/>
      <dgm:t>
        <a:bodyPr/>
        <a:lstStyle/>
        <a:p>
          <a:r>
            <a:rPr lang="en-US" dirty="0"/>
            <a:t>Alcoholism is found more often in men and in Native Americans </a:t>
          </a:r>
        </a:p>
      </dgm:t>
      <dgm:extLst>
        <a:ext uri="{E40237B7-FDA0-4F09-8148-C483321AD2D9}">
          <dgm14:cNvPr xmlns:dgm14="http://schemas.microsoft.com/office/drawing/2010/diagram" id="0" name="" descr="Depressants - Alcoholism is found more often in men and in Native Americans &#10;Roughly 1% of the population abuses opioids&#10;"/>
        </a:ext>
      </dgm:extLst>
    </dgm:pt>
    <dgm:pt modelId="{F23BB37C-A471-4823-A78A-A1FE1D979F7E}" type="parTrans" cxnId="{0713D0DD-A614-4FF8-9E65-28AEB3623CA2}">
      <dgm:prSet/>
      <dgm:spPr/>
      <dgm:t>
        <a:bodyPr/>
        <a:lstStyle/>
        <a:p>
          <a:endParaRPr lang="en-US"/>
        </a:p>
      </dgm:t>
    </dgm:pt>
    <dgm:pt modelId="{B6FFDF0C-EB7D-4770-B12C-2AB01C75365E}" type="sibTrans" cxnId="{0713D0DD-A614-4FF8-9E65-28AEB3623CA2}">
      <dgm:prSet/>
      <dgm:spPr/>
      <dgm:t>
        <a:bodyPr/>
        <a:lstStyle/>
        <a:p>
          <a:endParaRPr lang="en-US"/>
        </a:p>
      </dgm:t>
    </dgm:pt>
    <dgm:pt modelId="{333F267A-3CDB-4FBE-8B48-48E5F675923D}">
      <dgm:prSet/>
      <dgm:spPr/>
      <dgm:t>
        <a:bodyPr/>
        <a:lstStyle/>
        <a:p>
          <a:r>
            <a:rPr lang="en-US" dirty="0"/>
            <a:t>Roughly 1% of the population abuses opioids</a:t>
          </a:r>
        </a:p>
      </dgm:t>
    </dgm:pt>
    <dgm:pt modelId="{356FF226-4310-4B02-AA90-1443FC68CC28}" type="parTrans" cxnId="{8068035C-9BC9-4C53-BE01-05CD625EBAFD}">
      <dgm:prSet/>
      <dgm:spPr/>
      <dgm:t>
        <a:bodyPr/>
        <a:lstStyle/>
        <a:p>
          <a:endParaRPr lang="en-US"/>
        </a:p>
      </dgm:t>
    </dgm:pt>
    <dgm:pt modelId="{84307506-C728-4DD1-9613-9AE18345FBDA}" type="sibTrans" cxnId="{8068035C-9BC9-4C53-BE01-05CD625EBAFD}">
      <dgm:prSet/>
      <dgm:spPr/>
      <dgm:t>
        <a:bodyPr/>
        <a:lstStyle/>
        <a:p>
          <a:endParaRPr lang="en-US"/>
        </a:p>
      </dgm:t>
    </dgm:pt>
    <dgm:pt modelId="{26235584-A642-4ADE-86EB-D10AD466D42D}">
      <dgm:prSet/>
      <dgm:spPr/>
      <dgm:t>
        <a:bodyPr/>
        <a:lstStyle/>
        <a:p>
          <a:r>
            <a:rPr lang="en-US"/>
            <a:t>Stimulants</a:t>
          </a:r>
        </a:p>
      </dgm:t>
    </dgm:pt>
    <dgm:pt modelId="{BCCAA1CF-9969-46F8-A100-E225AACF3BA1}" type="parTrans" cxnId="{878A65A6-C614-45D2-8A80-56C7E65AAF05}">
      <dgm:prSet/>
      <dgm:spPr/>
      <dgm:t>
        <a:bodyPr/>
        <a:lstStyle/>
        <a:p>
          <a:endParaRPr lang="en-US"/>
        </a:p>
      </dgm:t>
    </dgm:pt>
    <dgm:pt modelId="{8F961D26-A632-4EC0-AB01-3CE0864D4152}" type="sibTrans" cxnId="{878A65A6-C614-45D2-8A80-56C7E65AAF05}">
      <dgm:prSet/>
      <dgm:spPr/>
      <dgm:t>
        <a:bodyPr/>
        <a:lstStyle/>
        <a:p>
          <a:endParaRPr lang="en-US"/>
        </a:p>
      </dgm:t>
    </dgm:pt>
    <dgm:pt modelId="{3705EFE4-811E-48F6-86D4-0D6268EDA346}">
      <dgm:prSet/>
      <dgm:spPr/>
      <dgm:t>
        <a:bodyPr/>
        <a:lstStyle/>
        <a:p>
          <a:r>
            <a:rPr lang="en-US" dirty="0"/>
            <a:t>Nearly 1.1% of all high school seniors have used cocaine in the past month </a:t>
          </a:r>
        </a:p>
      </dgm:t>
      <dgm:extLst>
        <a:ext uri="{E40237B7-FDA0-4F09-8148-C483321AD2D9}">
          <dgm14:cNvPr xmlns:dgm14="http://schemas.microsoft.com/office/drawing/2010/diagram" id="0" name="" descr="Stimulants - Nearly 1.1% of all high school seniors have used cocaine in the past month &#10;Cocaine is mostly found in suburban and higher socioeconomic communities &#10;17% of college students reportedly abuse stimulant medications&#10;"/>
        </a:ext>
      </dgm:extLst>
    </dgm:pt>
    <dgm:pt modelId="{4CD3F692-924D-471C-8D00-65957660AB26}" type="parTrans" cxnId="{89B2DFB3-F33A-40B5-899D-E7C73013E7E9}">
      <dgm:prSet/>
      <dgm:spPr/>
      <dgm:t>
        <a:bodyPr/>
        <a:lstStyle/>
        <a:p>
          <a:endParaRPr lang="en-US"/>
        </a:p>
      </dgm:t>
    </dgm:pt>
    <dgm:pt modelId="{541090E7-6B33-40E7-A66E-71889DEEDE60}" type="sibTrans" cxnId="{89B2DFB3-F33A-40B5-899D-E7C73013E7E9}">
      <dgm:prSet/>
      <dgm:spPr/>
      <dgm:t>
        <a:bodyPr/>
        <a:lstStyle/>
        <a:p>
          <a:endParaRPr lang="en-US"/>
        </a:p>
      </dgm:t>
    </dgm:pt>
    <dgm:pt modelId="{DAB00B50-07C1-4A6D-A4C3-6FE885D05B1B}">
      <dgm:prSet/>
      <dgm:spPr/>
      <dgm:t>
        <a:bodyPr/>
        <a:lstStyle/>
        <a:p>
          <a:r>
            <a:rPr lang="en-US" dirty="0"/>
            <a:t>Cocaine is mostly found in suburban and higher socioeconomic communities </a:t>
          </a:r>
        </a:p>
      </dgm:t>
    </dgm:pt>
    <dgm:pt modelId="{DF42DC97-1835-40A7-AF08-BA2FCCE84639}" type="parTrans" cxnId="{C607DA58-E1FB-4FF3-ADC3-0C0A47D6DA42}">
      <dgm:prSet/>
      <dgm:spPr/>
      <dgm:t>
        <a:bodyPr/>
        <a:lstStyle/>
        <a:p>
          <a:endParaRPr lang="en-US"/>
        </a:p>
      </dgm:t>
    </dgm:pt>
    <dgm:pt modelId="{97A485D6-7C76-40BB-BA28-1BBC7C656C44}" type="sibTrans" cxnId="{C607DA58-E1FB-4FF3-ADC3-0C0A47D6DA42}">
      <dgm:prSet/>
      <dgm:spPr/>
      <dgm:t>
        <a:bodyPr/>
        <a:lstStyle/>
        <a:p>
          <a:endParaRPr lang="en-US"/>
        </a:p>
      </dgm:t>
    </dgm:pt>
    <dgm:pt modelId="{A23FABE5-1CB7-46F2-AE33-1A0E589C2B38}">
      <dgm:prSet/>
      <dgm:spPr/>
      <dgm:t>
        <a:bodyPr/>
        <a:lstStyle/>
        <a:p>
          <a:r>
            <a:rPr lang="en-US" dirty="0"/>
            <a:t>17% of college students reportedly abuse stimulant medications</a:t>
          </a:r>
        </a:p>
      </dgm:t>
    </dgm:pt>
    <dgm:pt modelId="{5EDD2288-5C1A-4D44-82DB-09EA3984DB75}" type="parTrans" cxnId="{0187725E-2ACD-47E2-9B48-9FEB8B804F26}">
      <dgm:prSet/>
      <dgm:spPr/>
      <dgm:t>
        <a:bodyPr/>
        <a:lstStyle/>
        <a:p>
          <a:endParaRPr lang="en-US"/>
        </a:p>
      </dgm:t>
    </dgm:pt>
    <dgm:pt modelId="{AA8EF03F-0FD6-423A-B377-722AA23B1402}" type="sibTrans" cxnId="{0187725E-2ACD-47E2-9B48-9FEB8B804F26}">
      <dgm:prSet/>
      <dgm:spPr/>
      <dgm:t>
        <a:bodyPr/>
        <a:lstStyle/>
        <a:p>
          <a:endParaRPr lang="en-US"/>
        </a:p>
      </dgm:t>
    </dgm:pt>
    <dgm:pt modelId="{1EDA73FF-BA65-4831-8E1D-9552B6B2EEF6}">
      <dgm:prSet/>
      <dgm:spPr/>
      <dgm:t>
        <a:bodyPr/>
        <a:lstStyle/>
        <a:p>
          <a:r>
            <a:rPr lang="en-US"/>
            <a:t>Hallucinogens </a:t>
          </a:r>
        </a:p>
      </dgm:t>
    </dgm:pt>
    <dgm:pt modelId="{39DE35E7-87E1-4534-8CA6-D42E1B336EE3}" type="parTrans" cxnId="{58A17140-88FA-40E0-B332-D7FACF912508}">
      <dgm:prSet/>
      <dgm:spPr/>
      <dgm:t>
        <a:bodyPr/>
        <a:lstStyle/>
        <a:p>
          <a:endParaRPr lang="en-US"/>
        </a:p>
      </dgm:t>
    </dgm:pt>
    <dgm:pt modelId="{AFB10D39-AA11-4206-910A-599184EC589E}" type="sibTrans" cxnId="{58A17140-88FA-40E0-B332-D7FACF912508}">
      <dgm:prSet/>
      <dgm:spPr/>
      <dgm:t>
        <a:bodyPr/>
        <a:lstStyle/>
        <a:p>
          <a:endParaRPr lang="en-US"/>
        </a:p>
      </dgm:t>
    </dgm:pt>
    <dgm:pt modelId="{3615AF16-5225-4E7E-951B-39772B9DE8C2}">
      <dgm:prSet/>
      <dgm:spPr/>
      <dgm:t>
        <a:bodyPr/>
        <a:lstStyle/>
        <a:p>
          <a:r>
            <a:rPr lang="en-US" dirty="0"/>
            <a:t>Up to 14% of general population have used LSD or another hallucinogen </a:t>
          </a:r>
        </a:p>
      </dgm:t>
      <dgm:extLst>
        <a:ext uri="{E40237B7-FDA0-4F09-8148-C483321AD2D9}">
          <dgm14:cNvPr xmlns:dgm14="http://schemas.microsoft.com/office/drawing/2010/diagram" id="0" name="" descr="Hallucinogens - Up to 14% of general population have used LSD or another hallucinogen &#10;Nearly 20 million adults and adolescents report current use of marijuana &#10;"/>
        </a:ext>
      </dgm:extLst>
    </dgm:pt>
    <dgm:pt modelId="{E8A98CB5-2AD1-45C0-AF51-05AFA2667FDA}" type="parTrans" cxnId="{F96BA729-0325-45E8-B033-3D289F6F93CB}">
      <dgm:prSet/>
      <dgm:spPr/>
      <dgm:t>
        <a:bodyPr/>
        <a:lstStyle/>
        <a:p>
          <a:endParaRPr lang="en-US"/>
        </a:p>
      </dgm:t>
    </dgm:pt>
    <dgm:pt modelId="{1CC74410-CD15-48EF-9AE9-A63E50E73270}" type="sibTrans" cxnId="{F96BA729-0325-45E8-B033-3D289F6F93CB}">
      <dgm:prSet/>
      <dgm:spPr/>
      <dgm:t>
        <a:bodyPr/>
        <a:lstStyle/>
        <a:p>
          <a:endParaRPr lang="en-US"/>
        </a:p>
      </dgm:t>
    </dgm:pt>
    <dgm:pt modelId="{E4012EF1-2229-47D6-A020-7A505A9CF407}">
      <dgm:prSet/>
      <dgm:spPr/>
      <dgm:t>
        <a:bodyPr/>
        <a:lstStyle/>
        <a:p>
          <a:r>
            <a:rPr lang="en-US" dirty="0"/>
            <a:t>Nearly 20 million adults and adolescents report current use of marijuana </a:t>
          </a:r>
        </a:p>
      </dgm:t>
    </dgm:pt>
    <dgm:pt modelId="{CD5EF47A-FA3D-4E93-ABE9-D931CAAC1277}" type="parTrans" cxnId="{AB8F7542-CEF9-4C3A-BE89-6D4F165E46A4}">
      <dgm:prSet/>
      <dgm:spPr/>
      <dgm:t>
        <a:bodyPr/>
        <a:lstStyle/>
        <a:p>
          <a:endParaRPr lang="en-US"/>
        </a:p>
      </dgm:t>
    </dgm:pt>
    <dgm:pt modelId="{D8EADBA7-9241-4630-A333-0B892E8181CB}" type="sibTrans" cxnId="{AB8F7542-CEF9-4C3A-BE89-6D4F165E46A4}">
      <dgm:prSet/>
      <dgm:spPr/>
      <dgm:t>
        <a:bodyPr/>
        <a:lstStyle/>
        <a:p>
          <a:endParaRPr lang="en-US"/>
        </a:p>
      </dgm:t>
    </dgm:pt>
    <dgm:pt modelId="{3EFAAFCA-9FD3-43D6-BA23-6264D2844E21}" type="pres">
      <dgm:prSet presAssocID="{F2DC6603-1547-45D0-8E91-5205003ABD41}" presName="Name0" presStyleCnt="0">
        <dgm:presLayoutVars>
          <dgm:dir/>
          <dgm:animLvl val="lvl"/>
          <dgm:resizeHandles val="exact"/>
        </dgm:presLayoutVars>
      </dgm:prSet>
      <dgm:spPr/>
    </dgm:pt>
    <dgm:pt modelId="{D62E1640-0A98-47D6-9F0B-09B87413B82A}" type="pres">
      <dgm:prSet presAssocID="{7A21FD8F-14D1-451C-8F79-B17ACA02935F}" presName="linNode" presStyleCnt="0"/>
      <dgm:spPr/>
    </dgm:pt>
    <dgm:pt modelId="{899E1DD3-1D18-41C2-835D-CDBC4ED127C7}" type="pres">
      <dgm:prSet presAssocID="{7A21FD8F-14D1-451C-8F79-B17ACA02935F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DC3285FE-A0C3-4611-9D3C-D26C3B532638}" type="pres">
      <dgm:prSet presAssocID="{7A21FD8F-14D1-451C-8F79-B17ACA02935F}" presName="descendantText" presStyleLbl="alignAccFollowNode1" presStyleIdx="0" presStyleCnt="4">
        <dgm:presLayoutVars>
          <dgm:bulletEnabled/>
        </dgm:presLayoutVars>
      </dgm:prSet>
      <dgm:spPr/>
    </dgm:pt>
    <dgm:pt modelId="{281AABD9-C3D8-433E-9144-6A373DD3A878}" type="pres">
      <dgm:prSet presAssocID="{60DD553C-58F5-4C96-8EBD-2AD7C577D306}" presName="sp" presStyleCnt="0"/>
      <dgm:spPr/>
    </dgm:pt>
    <dgm:pt modelId="{C6972EBC-9DC2-45D4-A351-D7B486C0C39A}" type="pres">
      <dgm:prSet presAssocID="{2E88310E-9DDE-48E4-9BB9-1BE8DE252C0B}" presName="linNode" presStyleCnt="0"/>
      <dgm:spPr/>
    </dgm:pt>
    <dgm:pt modelId="{AB583F0A-F169-4A12-B11B-8A9B226348D4}" type="pres">
      <dgm:prSet presAssocID="{2E88310E-9DDE-48E4-9BB9-1BE8DE252C0B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A7FB58D8-518C-452F-B6C1-D30C9EAE5609}" type="pres">
      <dgm:prSet presAssocID="{2E88310E-9DDE-48E4-9BB9-1BE8DE252C0B}" presName="descendantText" presStyleLbl="alignAccFollowNode1" presStyleIdx="1" presStyleCnt="4">
        <dgm:presLayoutVars>
          <dgm:bulletEnabled/>
        </dgm:presLayoutVars>
      </dgm:prSet>
      <dgm:spPr/>
    </dgm:pt>
    <dgm:pt modelId="{4C978FDA-048D-4F70-88C6-FC48A0802CA5}" type="pres">
      <dgm:prSet presAssocID="{512A8570-716A-40E6-8D62-F3FFF50C7108}" presName="sp" presStyleCnt="0"/>
      <dgm:spPr/>
    </dgm:pt>
    <dgm:pt modelId="{966B8E39-5D6C-4CE3-BE46-3935ED35B06B}" type="pres">
      <dgm:prSet presAssocID="{26235584-A642-4ADE-86EB-D10AD466D42D}" presName="linNode" presStyleCnt="0"/>
      <dgm:spPr/>
    </dgm:pt>
    <dgm:pt modelId="{FDC81138-2A84-4B84-BF0F-E87E7331D983}" type="pres">
      <dgm:prSet presAssocID="{26235584-A642-4ADE-86EB-D10AD466D42D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020836D6-4619-467A-86B7-6DD3A444A2D0}" type="pres">
      <dgm:prSet presAssocID="{26235584-A642-4ADE-86EB-D10AD466D42D}" presName="descendantText" presStyleLbl="alignAccFollowNode1" presStyleIdx="2" presStyleCnt="4">
        <dgm:presLayoutVars>
          <dgm:bulletEnabled/>
        </dgm:presLayoutVars>
      </dgm:prSet>
      <dgm:spPr/>
    </dgm:pt>
    <dgm:pt modelId="{927C5D3D-A0B4-4754-9F2B-F282104D34B3}" type="pres">
      <dgm:prSet presAssocID="{8F961D26-A632-4EC0-AB01-3CE0864D4152}" presName="sp" presStyleCnt="0"/>
      <dgm:spPr/>
    </dgm:pt>
    <dgm:pt modelId="{F4CF44CB-0621-4825-916F-CC987517DCB4}" type="pres">
      <dgm:prSet presAssocID="{1EDA73FF-BA65-4831-8E1D-9552B6B2EEF6}" presName="linNode" presStyleCnt="0"/>
      <dgm:spPr/>
    </dgm:pt>
    <dgm:pt modelId="{84C22375-D7E3-41D1-BA67-3C52FA619496}" type="pres">
      <dgm:prSet presAssocID="{1EDA73FF-BA65-4831-8E1D-9552B6B2EEF6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FD76846C-02E4-41C1-A5EA-5B9CC56B05A7}" type="pres">
      <dgm:prSet presAssocID="{1EDA73FF-BA65-4831-8E1D-9552B6B2EEF6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A5DF2401-C25C-4975-B50A-2E9848EFFD3B}" type="presOf" srcId="{B6923FBA-BFE1-4568-AF41-EE9C4F19E9DE}" destId="{A7FB58D8-518C-452F-B6C1-D30C9EAE5609}" srcOrd="0" destOrd="0" presId="urn:microsoft.com/office/officeart/2016/7/layout/VerticalSolidActionList"/>
    <dgm:cxn modelId="{B6229A16-3C7F-4A5A-8772-55F9ACA567FB}" type="presOf" srcId="{ABB976FC-F7D7-4DCC-B87D-D758749D19B5}" destId="{DC3285FE-A0C3-4611-9D3C-D26C3B532638}" srcOrd="0" destOrd="2" presId="urn:microsoft.com/office/officeart/2016/7/layout/VerticalSolidActionList"/>
    <dgm:cxn modelId="{E69D1527-EB16-42EE-B7C2-2114A1013A7D}" type="presOf" srcId="{333F267A-3CDB-4FBE-8B48-48E5F675923D}" destId="{A7FB58D8-518C-452F-B6C1-D30C9EAE5609}" srcOrd="0" destOrd="1" presId="urn:microsoft.com/office/officeart/2016/7/layout/VerticalSolidActionList"/>
    <dgm:cxn modelId="{F96BA729-0325-45E8-B033-3D289F6F93CB}" srcId="{1EDA73FF-BA65-4831-8E1D-9552B6B2EEF6}" destId="{3615AF16-5225-4E7E-951B-39772B9DE8C2}" srcOrd="0" destOrd="0" parTransId="{E8A98CB5-2AD1-45C0-AF51-05AFA2667FDA}" sibTransId="{1CC74410-CD15-48EF-9AE9-A63E50E73270}"/>
    <dgm:cxn modelId="{AEB9EC2D-2F16-4FE2-A491-F95B2E927B4A}" type="presOf" srcId="{A23FABE5-1CB7-46F2-AE33-1A0E589C2B38}" destId="{020836D6-4619-467A-86B7-6DD3A444A2D0}" srcOrd="0" destOrd="2" presId="urn:microsoft.com/office/officeart/2016/7/layout/VerticalSolidActionList"/>
    <dgm:cxn modelId="{ACB3CE30-2102-47EB-8727-D780851E607E}" type="presOf" srcId="{E4012EF1-2229-47D6-A020-7A505A9CF407}" destId="{FD76846C-02E4-41C1-A5EA-5B9CC56B05A7}" srcOrd="0" destOrd="1" presId="urn:microsoft.com/office/officeart/2016/7/layout/VerticalSolidActionList"/>
    <dgm:cxn modelId="{CFCD9833-407C-4452-AE08-09EE6C0B520C}" type="presOf" srcId="{8646C805-5F95-46A0-B100-8F75D4F13BD6}" destId="{DC3285FE-A0C3-4611-9D3C-D26C3B532638}" srcOrd="0" destOrd="1" presId="urn:microsoft.com/office/officeart/2016/7/layout/VerticalSolidActionList"/>
    <dgm:cxn modelId="{B811E133-0EBD-4941-940C-968A036ED654}" type="presOf" srcId="{3615AF16-5225-4E7E-951B-39772B9DE8C2}" destId="{FD76846C-02E4-41C1-A5EA-5B9CC56B05A7}" srcOrd="0" destOrd="0" presId="urn:microsoft.com/office/officeart/2016/7/layout/VerticalSolidActionList"/>
    <dgm:cxn modelId="{58A17140-88FA-40E0-B332-D7FACF912508}" srcId="{F2DC6603-1547-45D0-8E91-5205003ABD41}" destId="{1EDA73FF-BA65-4831-8E1D-9552B6B2EEF6}" srcOrd="3" destOrd="0" parTransId="{39DE35E7-87E1-4534-8CA6-D42E1B336EE3}" sibTransId="{AFB10D39-AA11-4206-910A-599184EC589E}"/>
    <dgm:cxn modelId="{8068035C-9BC9-4C53-BE01-05CD625EBAFD}" srcId="{2E88310E-9DDE-48E4-9BB9-1BE8DE252C0B}" destId="{333F267A-3CDB-4FBE-8B48-48E5F675923D}" srcOrd="1" destOrd="0" parTransId="{356FF226-4310-4B02-AA90-1443FC68CC28}" sibTransId="{84307506-C728-4DD1-9613-9AE18345FBDA}"/>
    <dgm:cxn modelId="{EC64F95D-E4DD-48EC-9586-AD74948720DA}" type="presOf" srcId="{7A21FD8F-14D1-451C-8F79-B17ACA02935F}" destId="{899E1DD3-1D18-41C2-835D-CDBC4ED127C7}" srcOrd="0" destOrd="0" presId="urn:microsoft.com/office/officeart/2016/7/layout/VerticalSolidActionList"/>
    <dgm:cxn modelId="{0187725E-2ACD-47E2-9B48-9FEB8B804F26}" srcId="{26235584-A642-4ADE-86EB-D10AD466D42D}" destId="{A23FABE5-1CB7-46F2-AE33-1A0E589C2B38}" srcOrd="2" destOrd="0" parTransId="{5EDD2288-5C1A-4D44-82DB-09EA3984DB75}" sibTransId="{AA8EF03F-0FD6-423A-B377-722AA23B1402}"/>
    <dgm:cxn modelId="{AB8F7542-CEF9-4C3A-BE89-6D4F165E46A4}" srcId="{1EDA73FF-BA65-4831-8E1D-9552B6B2EEF6}" destId="{E4012EF1-2229-47D6-A020-7A505A9CF407}" srcOrd="1" destOrd="0" parTransId="{CD5EF47A-FA3D-4E93-ABE9-D931CAAC1277}" sibTransId="{D8EADBA7-9241-4630-A333-0B892E8181CB}"/>
    <dgm:cxn modelId="{80765B63-4E9C-42F5-8EAA-4A9235C212C4}" type="presOf" srcId="{943F8DE3-0D2C-4C0F-A920-0F9949BD2B87}" destId="{DC3285FE-A0C3-4611-9D3C-D26C3B532638}" srcOrd="0" destOrd="0" presId="urn:microsoft.com/office/officeart/2016/7/layout/VerticalSolidActionList"/>
    <dgm:cxn modelId="{CA42E153-CBB2-4139-9F74-49B0FF2628CE}" type="presOf" srcId="{DAB00B50-07C1-4A6D-A4C3-6FE885D05B1B}" destId="{020836D6-4619-467A-86B7-6DD3A444A2D0}" srcOrd="0" destOrd="1" presId="urn:microsoft.com/office/officeart/2016/7/layout/VerticalSolidActionList"/>
    <dgm:cxn modelId="{C607DA58-E1FB-4FF3-ADC3-0C0A47D6DA42}" srcId="{26235584-A642-4ADE-86EB-D10AD466D42D}" destId="{DAB00B50-07C1-4A6D-A4C3-6FE885D05B1B}" srcOrd="1" destOrd="0" parTransId="{DF42DC97-1835-40A7-AF08-BA2FCCE84639}" sibTransId="{97A485D6-7C76-40BB-BA28-1BBC7C656C44}"/>
    <dgm:cxn modelId="{6660B27D-8EEB-4E07-88FC-AFC2662F494F}" srcId="{7A21FD8F-14D1-451C-8F79-B17ACA02935F}" destId="{943F8DE3-0D2C-4C0F-A920-0F9949BD2B87}" srcOrd="0" destOrd="0" parTransId="{F70297DE-F1DB-490F-9ED4-5EB07E7ED637}" sibTransId="{FF125441-9A70-4FE5-A330-3A50E331F5BB}"/>
    <dgm:cxn modelId="{E758AE7E-03E1-4707-A6AF-EDCDD02E2ABE}" srcId="{F2DC6603-1547-45D0-8E91-5205003ABD41}" destId="{7A21FD8F-14D1-451C-8F79-B17ACA02935F}" srcOrd="0" destOrd="0" parTransId="{68BA706E-E119-4AD7-AB91-E158E0C82DCF}" sibTransId="{60DD553C-58F5-4C96-8EBD-2AD7C577D306}"/>
    <dgm:cxn modelId="{BB9F2988-CC0E-42D7-B96D-C3E3C52C093A}" srcId="{7A21FD8F-14D1-451C-8F79-B17ACA02935F}" destId="{ADA860A4-14B1-4CAA-8622-5E608CFCB5EB}" srcOrd="3" destOrd="0" parTransId="{0C0CCD38-711F-47B1-AF07-F2851D992823}" sibTransId="{67287239-D9FD-4E6C-B900-33303717A0CA}"/>
    <dgm:cxn modelId="{F9A20196-9329-4D07-BADB-7B8C9D92FBE0}" type="presOf" srcId="{ADA860A4-14B1-4CAA-8622-5E608CFCB5EB}" destId="{DC3285FE-A0C3-4611-9D3C-D26C3B532638}" srcOrd="0" destOrd="3" presId="urn:microsoft.com/office/officeart/2016/7/layout/VerticalSolidActionList"/>
    <dgm:cxn modelId="{D28C12A5-085F-4B6F-BF78-4C57ADC18D84}" type="presOf" srcId="{F2DC6603-1547-45D0-8E91-5205003ABD41}" destId="{3EFAAFCA-9FD3-43D6-BA23-6264D2844E21}" srcOrd="0" destOrd="0" presId="urn:microsoft.com/office/officeart/2016/7/layout/VerticalSolidActionList"/>
    <dgm:cxn modelId="{878A65A6-C614-45D2-8A80-56C7E65AAF05}" srcId="{F2DC6603-1547-45D0-8E91-5205003ABD41}" destId="{26235584-A642-4ADE-86EB-D10AD466D42D}" srcOrd="2" destOrd="0" parTransId="{BCCAA1CF-9969-46F8-A100-E225AACF3BA1}" sibTransId="{8F961D26-A632-4EC0-AB01-3CE0864D4152}"/>
    <dgm:cxn modelId="{8980B9A7-3EC9-4AD7-9EA4-1E15BAA71F85}" type="presOf" srcId="{1EDA73FF-BA65-4831-8E1D-9552B6B2EEF6}" destId="{84C22375-D7E3-41D1-BA67-3C52FA619496}" srcOrd="0" destOrd="0" presId="urn:microsoft.com/office/officeart/2016/7/layout/VerticalSolidActionList"/>
    <dgm:cxn modelId="{89B2DFB3-F33A-40B5-899D-E7C73013E7E9}" srcId="{26235584-A642-4ADE-86EB-D10AD466D42D}" destId="{3705EFE4-811E-48F6-86D4-0D6268EDA346}" srcOrd="0" destOrd="0" parTransId="{4CD3F692-924D-471C-8D00-65957660AB26}" sibTransId="{541090E7-6B33-40E7-A66E-71889DEEDE60}"/>
    <dgm:cxn modelId="{CA5477C5-66C7-4F59-8201-A61DFEF744AA}" srcId="{F2DC6603-1547-45D0-8E91-5205003ABD41}" destId="{2E88310E-9DDE-48E4-9BB9-1BE8DE252C0B}" srcOrd="1" destOrd="0" parTransId="{32C89C2A-9A0E-47A9-8D27-1CC12CDB98BD}" sibTransId="{512A8570-716A-40E6-8D62-F3FFF50C7108}"/>
    <dgm:cxn modelId="{0AC936C9-5752-4DFA-A13A-1AA7B5277CB5}" srcId="{7A21FD8F-14D1-451C-8F79-B17ACA02935F}" destId="{ABB976FC-F7D7-4DCC-B87D-D758749D19B5}" srcOrd="2" destOrd="0" parTransId="{1FFE08C1-59E7-4AAB-8882-99A494BA6721}" sibTransId="{B0E4D4FB-07E3-4D27-A82B-B6B230BDCFEE}"/>
    <dgm:cxn modelId="{539B7ECF-B6C5-4B5B-8DB3-4395C108B50D}" srcId="{7A21FD8F-14D1-451C-8F79-B17ACA02935F}" destId="{8646C805-5F95-46A0-B100-8F75D4F13BD6}" srcOrd="1" destOrd="0" parTransId="{A319E2AA-883D-49A0-B267-0D24BFFD2750}" sibTransId="{F9EFF1EB-3D01-40B3-A42F-038A10EE5349}"/>
    <dgm:cxn modelId="{8D4D2DD2-7849-490C-B925-387868502EDF}" type="presOf" srcId="{3705EFE4-811E-48F6-86D4-0D6268EDA346}" destId="{020836D6-4619-467A-86B7-6DD3A444A2D0}" srcOrd="0" destOrd="0" presId="urn:microsoft.com/office/officeart/2016/7/layout/VerticalSolidActionList"/>
    <dgm:cxn modelId="{0713D0DD-A614-4FF8-9E65-28AEB3623CA2}" srcId="{2E88310E-9DDE-48E4-9BB9-1BE8DE252C0B}" destId="{B6923FBA-BFE1-4568-AF41-EE9C4F19E9DE}" srcOrd="0" destOrd="0" parTransId="{F23BB37C-A471-4823-A78A-A1FE1D979F7E}" sibTransId="{B6FFDF0C-EB7D-4770-B12C-2AB01C75365E}"/>
    <dgm:cxn modelId="{574885E6-FEB5-4F36-BB14-EBAABBC106CD}" type="presOf" srcId="{2E88310E-9DDE-48E4-9BB9-1BE8DE252C0B}" destId="{AB583F0A-F169-4A12-B11B-8A9B226348D4}" srcOrd="0" destOrd="0" presId="urn:microsoft.com/office/officeart/2016/7/layout/VerticalSolidActionList"/>
    <dgm:cxn modelId="{3F6822FF-5808-4F58-9DD2-8FD524D44112}" type="presOf" srcId="{26235584-A642-4ADE-86EB-D10AD466D42D}" destId="{FDC81138-2A84-4B84-BF0F-E87E7331D983}" srcOrd="0" destOrd="0" presId="urn:microsoft.com/office/officeart/2016/7/layout/VerticalSolidActionList"/>
    <dgm:cxn modelId="{E407E604-B9B7-4FA1-AC66-D8B95EB4B9AA}" type="presParOf" srcId="{3EFAAFCA-9FD3-43D6-BA23-6264D2844E21}" destId="{D62E1640-0A98-47D6-9F0B-09B87413B82A}" srcOrd="0" destOrd="0" presId="urn:microsoft.com/office/officeart/2016/7/layout/VerticalSolidActionList"/>
    <dgm:cxn modelId="{DFA243CD-35F6-4135-87DF-D17B4FAFB621}" type="presParOf" srcId="{D62E1640-0A98-47D6-9F0B-09B87413B82A}" destId="{899E1DD3-1D18-41C2-835D-CDBC4ED127C7}" srcOrd="0" destOrd="0" presId="urn:microsoft.com/office/officeart/2016/7/layout/VerticalSolidActionList"/>
    <dgm:cxn modelId="{12FC3DF4-03FB-43BB-B29A-C1A7CE534DC2}" type="presParOf" srcId="{D62E1640-0A98-47D6-9F0B-09B87413B82A}" destId="{DC3285FE-A0C3-4611-9D3C-D26C3B532638}" srcOrd="1" destOrd="0" presId="urn:microsoft.com/office/officeart/2016/7/layout/VerticalSolidActionList"/>
    <dgm:cxn modelId="{34B2C249-C6DB-4097-9E81-5FBFF3B0C793}" type="presParOf" srcId="{3EFAAFCA-9FD3-43D6-BA23-6264D2844E21}" destId="{281AABD9-C3D8-433E-9144-6A373DD3A878}" srcOrd="1" destOrd="0" presId="urn:microsoft.com/office/officeart/2016/7/layout/VerticalSolidActionList"/>
    <dgm:cxn modelId="{5C354582-CC3E-4B7F-A6CD-677E8359B55D}" type="presParOf" srcId="{3EFAAFCA-9FD3-43D6-BA23-6264D2844E21}" destId="{C6972EBC-9DC2-45D4-A351-D7B486C0C39A}" srcOrd="2" destOrd="0" presId="urn:microsoft.com/office/officeart/2016/7/layout/VerticalSolidActionList"/>
    <dgm:cxn modelId="{70379320-53CD-4BFE-B955-0FB78A28EF16}" type="presParOf" srcId="{C6972EBC-9DC2-45D4-A351-D7B486C0C39A}" destId="{AB583F0A-F169-4A12-B11B-8A9B226348D4}" srcOrd="0" destOrd="0" presId="urn:microsoft.com/office/officeart/2016/7/layout/VerticalSolidActionList"/>
    <dgm:cxn modelId="{C41752D7-C961-469C-8F68-097F75700F84}" type="presParOf" srcId="{C6972EBC-9DC2-45D4-A351-D7B486C0C39A}" destId="{A7FB58D8-518C-452F-B6C1-D30C9EAE5609}" srcOrd="1" destOrd="0" presId="urn:microsoft.com/office/officeart/2016/7/layout/VerticalSolidActionList"/>
    <dgm:cxn modelId="{EA421E2A-9D7F-415D-B112-18A4935F78FD}" type="presParOf" srcId="{3EFAAFCA-9FD3-43D6-BA23-6264D2844E21}" destId="{4C978FDA-048D-4F70-88C6-FC48A0802CA5}" srcOrd="3" destOrd="0" presId="urn:microsoft.com/office/officeart/2016/7/layout/VerticalSolidActionList"/>
    <dgm:cxn modelId="{979B6E39-F288-480B-88DD-DB1590B00163}" type="presParOf" srcId="{3EFAAFCA-9FD3-43D6-BA23-6264D2844E21}" destId="{966B8E39-5D6C-4CE3-BE46-3935ED35B06B}" srcOrd="4" destOrd="0" presId="urn:microsoft.com/office/officeart/2016/7/layout/VerticalSolidActionList"/>
    <dgm:cxn modelId="{364346DC-5B82-4D79-A736-280D9EB3BD2E}" type="presParOf" srcId="{966B8E39-5D6C-4CE3-BE46-3935ED35B06B}" destId="{FDC81138-2A84-4B84-BF0F-E87E7331D983}" srcOrd="0" destOrd="0" presId="urn:microsoft.com/office/officeart/2016/7/layout/VerticalSolidActionList"/>
    <dgm:cxn modelId="{428CF2FF-97BF-4C98-AE2D-5DA8C6E08B42}" type="presParOf" srcId="{966B8E39-5D6C-4CE3-BE46-3935ED35B06B}" destId="{020836D6-4619-467A-86B7-6DD3A444A2D0}" srcOrd="1" destOrd="0" presId="urn:microsoft.com/office/officeart/2016/7/layout/VerticalSolidActionList"/>
    <dgm:cxn modelId="{E715EBFB-64C3-4A4C-B8F4-9C673F9AE688}" type="presParOf" srcId="{3EFAAFCA-9FD3-43D6-BA23-6264D2844E21}" destId="{927C5D3D-A0B4-4754-9F2B-F282104D34B3}" srcOrd="5" destOrd="0" presId="urn:microsoft.com/office/officeart/2016/7/layout/VerticalSolidActionList"/>
    <dgm:cxn modelId="{B9676DC0-3745-49EB-8E87-F8A1EE1795F7}" type="presParOf" srcId="{3EFAAFCA-9FD3-43D6-BA23-6264D2844E21}" destId="{F4CF44CB-0621-4825-916F-CC987517DCB4}" srcOrd="6" destOrd="0" presId="urn:microsoft.com/office/officeart/2016/7/layout/VerticalSolidActionList"/>
    <dgm:cxn modelId="{F10C7688-D909-47B3-B493-760F070A9FE8}" type="presParOf" srcId="{F4CF44CB-0621-4825-916F-CC987517DCB4}" destId="{84C22375-D7E3-41D1-BA67-3C52FA619496}" srcOrd="0" destOrd="0" presId="urn:microsoft.com/office/officeart/2016/7/layout/VerticalSolidActionList"/>
    <dgm:cxn modelId="{B6628659-39EE-4E36-B3AF-75332066AFAA}" type="presParOf" srcId="{F4CF44CB-0621-4825-916F-CC987517DCB4}" destId="{FD76846C-02E4-41C1-A5EA-5B9CC56B05A7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F803B3-E70B-4DF3-85E3-07D2FD160BB0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708EF4-D751-42AF-955D-3D18AFAF6DA2}">
      <dgm:prSet/>
      <dgm:spPr/>
      <dgm:t>
        <a:bodyPr/>
        <a:lstStyle/>
        <a:p>
          <a:r>
            <a:rPr lang="en-US" dirty="0"/>
            <a:t>High comorbidity with itself (meaning there is abuse of multiple different substances) </a:t>
          </a:r>
        </a:p>
      </dgm:t>
      <dgm:extLst>
        <a:ext uri="{E40237B7-FDA0-4F09-8148-C483321AD2D9}">
          <dgm14:cNvPr xmlns:dgm14="http://schemas.microsoft.com/office/drawing/2010/diagram" id="0" name="" descr="High comorbidity with itself (meaning there is abuse of multiple different substances) &#10;"/>
        </a:ext>
      </dgm:extLst>
    </dgm:pt>
    <dgm:pt modelId="{71BBFB06-CCF3-4CF2-B88A-6C5A67EF3F5B}" type="parTrans" cxnId="{CCF84FD3-C854-4E4E-9BC3-1694D708CDC1}">
      <dgm:prSet/>
      <dgm:spPr/>
      <dgm:t>
        <a:bodyPr/>
        <a:lstStyle/>
        <a:p>
          <a:endParaRPr lang="en-US"/>
        </a:p>
      </dgm:t>
    </dgm:pt>
    <dgm:pt modelId="{52F0B1B0-211A-4EFB-8495-D311F0235B04}" type="sibTrans" cxnId="{CCF84FD3-C854-4E4E-9BC3-1694D708CDC1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5888983B-C4DD-45E0-BC50-F8B13217FC23}">
      <dgm:prSet/>
      <dgm:spPr/>
      <dgm:t>
        <a:bodyPr/>
        <a:lstStyle/>
        <a:p>
          <a:r>
            <a:rPr lang="en-US" dirty="0"/>
            <a:t>Believed to be secondary to other mental health disorders to “self-medicate” </a:t>
          </a:r>
        </a:p>
      </dgm:t>
      <dgm:extLst>
        <a:ext uri="{E40237B7-FDA0-4F09-8148-C483321AD2D9}">
          <dgm14:cNvPr xmlns:dgm14="http://schemas.microsoft.com/office/drawing/2010/diagram" id="0" name="" descr="Believed to be secondary to other mental health disorders to “self-medicate” &#10;"/>
        </a:ext>
      </dgm:extLst>
    </dgm:pt>
    <dgm:pt modelId="{8A89F9A7-0CEF-4712-823C-DCC12CDBA0E2}" type="parTrans" cxnId="{75B0C6F1-1AAD-466F-B4EF-3C847704FDE6}">
      <dgm:prSet/>
      <dgm:spPr/>
      <dgm:t>
        <a:bodyPr/>
        <a:lstStyle/>
        <a:p>
          <a:endParaRPr lang="en-US"/>
        </a:p>
      </dgm:t>
    </dgm:pt>
    <dgm:pt modelId="{ED75CB36-0180-4453-8797-343C68815542}" type="sibTrans" cxnId="{75B0C6F1-1AAD-466F-B4EF-3C847704FDE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D68ED1B-2555-499D-95B3-35D7B3EE54ED}">
      <dgm:prSet/>
      <dgm:spPr/>
      <dgm:t>
        <a:bodyPr/>
        <a:lstStyle/>
        <a:p>
          <a:r>
            <a:rPr lang="en-US" dirty="0"/>
            <a:t>Twice as likely to be found in those with anxiety, affective, and psychotic disorders than the general public</a:t>
          </a:r>
        </a:p>
      </dgm:t>
      <dgm:extLst>
        <a:ext uri="{E40237B7-FDA0-4F09-8148-C483321AD2D9}">
          <dgm14:cNvPr xmlns:dgm14="http://schemas.microsoft.com/office/drawing/2010/diagram" id="0" name="" descr="Twice as likely to be found in those with anxiety, affective, and psychotic disorders than the general public&#10;"/>
        </a:ext>
      </dgm:extLst>
    </dgm:pt>
    <dgm:pt modelId="{2B36BDB6-FA13-4371-9019-1C9B462D28E6}" type="parTrans" cxnId="{738F2EC5-893F-4CF2-A415-F4451ECF7C09}">
      <dgm:prSet/>
      <dgm:spPr/>
      <dgm:t>
        <a:bodyPr/>
        <a:lstStyle/>
        <a:p>
          <a:endParaRPr lang="en-US"/>
        </a:p>
      </dgm:t>
    </dgm:pt>
    <dgm:pt modelId="{9A2045D8-20E0-4FE0-9D90-4446396F7A50}" type="sibTrans" cxnId="{738F2EC5-893F-4CF2-A415-F4451ECF7C0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B416809C-CB77-4ED3-8934-4F522E0D96E7}" type="pres">
      <dgm:prSet presAssocID="{07F803B3-E70B-4DF3-85E3-07D2FD160BB0}" presName="Name0" presStyleCnt="0">
        <dgm:presLayoutVars>
          <dgm:animLvl val="lvl"/>
          <dgm:resizeHandles val="exact"/>
        </dgm:presLayoutVars>
      </dgm:prSet>
      <dgm:spPr/>
    </dgm:pt>
    <dgm:pt modelId="{77274EA0-62E4-45E3-8B23-775932876674}" type="pres">
      <dgm:prSet presAssocID="{F8708EF4-D751-42AF-955D-3D18AFAF6DA2}" presName="compositeNode" presStyleCnt="0">
        <dgm:presLayoutVars>
          <dgm:bulletEnabled val="1"/>
        </dgm:presLayoutVars>
      </dgm:prSet>
      <dgm:spPr/>
    </dgm:pt>
    <dgm:pt modelId="{B8A9C902-1582-4A93-B628-0E3E9BDB6C4C}" type="pres">
      <dgm:prSet presAssocID="{F8708EF4-D751-42AF-955D-3D18AFAF6DA2}" presName="bgRect" presStyleLbl="bgAccFollowNode1" presStyleIdx="0" presStyleCnt="3"/>
      <dgm:spPr/>
    </dgm:pt>
    <dgm:pt modelId="{FBC7DA27-60DA-43C7-BD9E-05928EA830EE}" type="pres">
      <dgm:prSet presAssocID="{52F0B1B0-211A-4EFB-8495-D311F0235B04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8DCFEB58-A2A6-485A-97E7-A171F8D1A83E}" type="pres">
      <dgm:prSet presAssocID="{F8708EF4-D751-42AF-955D-3D18AFAF6DA2}" presName="bottomLine" presStyleLbl="alignNode1" presStyleIdx="1" presStyleCnt="6">
        <dgm:presLayoutVars/>
      </dgm:prSet>
      <dgm:spPr/>
    </dgm:pt>
    <dgm:pt modelId="{FEBB8E4E-B91C-409D-B918-2A96B37B939B}" type="pres">
      <dgm:prSet presAssocID="{F8708EF4-D751-42AF-955D-3D18AFAF6DA2}" presName="nodeText" presStyleLbl="bgAccFollowNode1" presStyleIdx="0" presStyleCnt="3">
        <dgm:presLayoutVars>
          <dgm:bulletEnabled val="1"/>
        </dgm:presLayoutVars>
      </dgm:prSet>
      <dgm:spPr/>
    </dgm:pt>
    <dgm:pt modelId="{A91B86F5-E5D1-474B-9092-AE76D1C45B1C}" type="pres">
      <dgm:prSet presAssocID="{52F0B1B0-211A-4EFB-8495-D311F0235B04}" presName="sibTrans" presStyleCnt="0"/>
      <dgm:spPr/>
    </dgm:pt>
    <dgm:pt modelId="{A4FE71DD-F28E-4EA8-98EF-09A631996355}" type="pres">
      <dgm:prSet presAssocID="{5888983B-C4DD-45E0-BC50-F8B13217FC23}" presName="compositeNode" presStyleCnt="0">
        <dgm:presLayoutVars>
          <dgm:bulletEnabled val="1"/>
        </dgm:presLayoutVars>
      </dgm:prSet>
      <dgm:spPr/>
    </dgm:pt>
    <dgm:pt modelId="{13A30FC2-4925-489D-880B-C2E120766C07}" type="pres">
      <dgm:prSet presAssocID="{5888983B-C4DD-45E0-BC50-F8B13217FC23}" presName="bgRect" presStyleLbl="bgAccFollowNode1" presStyleIdx="1" presStyleCnt="3"/>
      <dgm:spPr/>
    </dgm:pt>
    <dgm:pt modelId="{CDA373B3-CFA5-44B6-BD25-70C93390732D}" type="pres">
      <dgm:prSet presAssocID="{ED75CB36-0180-4453-8797-343C68815542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B669E06-DF68-413D-B3E7-8C832E538DA2}" type="pres">
      <dgm:prSet presAssocID="{5888983B-C4DD-45E0-BC50-F8B13217FC23}" presName="bottomLine" presStyleLbl="alignNode1" presStyleIdx="3" presStyleCnt="6">
        <dgm:presLayoutVars/>
      </dgm:prSet>
      <dgm:spPr/>
    </dgm:pt>
    <dgm:pt modelId="{4326933F-B7A3-4FCB-92A3-05E448108E6C}" type="pres">
      <dgm:prSet presAssocID="{5888983B-C4DD-45E0-BC50-F8B13217FC23}" presName="nodeText" presStyleLbl="bgAccFollowNode1" presStyleIdx="1" presStyleCnt="3">
        <dgm:presLayoutVars>
          <dgm:bulletEnabled val="1"/>
        </dgm:presLayoutVars>
      </dgm:prSet>
      <dgm:spPr/>
    </dgm:pt>
    <dgm:pt modelId="{4C2233FE-78B3-4899-96E7-CB6181F09F96}" type="pres">
      <dgm:prSet presAssocID="{ED75CB36-0180-4453-8797-343C68815542}" presName="sibTrans" presStyleCnt="0"/>
      <dgm:spPr/>
    </dgm:pt>
    <dgm:pt modelId="{C2846411-2FDE-46A1-B9C3-5BE0FECE25B7}" type="pres">
      <dgm:prSet presAssocID="{CD68ED1B-2555-499D-95B3-35D7B3EE54ED}" presName="compositeNode" presStyleCnt="0">
        <dgm:presLayoutVars>
          <dgm:bulletEnabled val="1"/>
        </dgm:presLayoutVars>
      </dgm:prSet>
      <dgm:spPr/>
    </dgm:pt>
    <dgm:pt modelId="{B72B29F9-B2AF-4E0B-AA95-1C68725F74E6}" type="pres">
      <dgm:prSet presAssocID="{CD68ED1B-2555-499D-95B3-35D7B3EE54ED}" presName="bgRect" presStyleLbl="bgAccFollowNode1" presStyleIdx="2" presStyleCnt="3"/>
      <dgm:spPr/>
    </dgm:pt>
    <dgm:pt modelId="{A8C11971-BA6C-4597-840D-2DC3DD5A874F}" type="pres">
      <dgm:prSet presAssocID="{9A2045D8-20E0-4FE0-9D90-4446396F7A50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A8834349-3493-4133-8CCE-67AFC82CA2B3}" type="pres">
      <dgm:prSet presAssocID="{CD68ED1B-2555-499D-95B3-35D7B3EE54ED}" presName="bottomLine" presStyleLbl="alignNode1" presStyleIdx="5" presStyleCnt="6">
        <dgm:presLayoutVars/>
      </dgm:prSet>
      <dgm:spPr/>
    </dgm:pt>
    <dgm:pt modelId="{9D74C9E5-5CA6-461F-B95D-9EA63F8F34E0}" type="pres">
      <dgm:prSet presAssocID="{CD68ED1B-2555-499D-95B3-35D7B3EE54ED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5920B02-FE97-4379-A1E3-55323B69FB5D}" type="presOf" srcId="{9A2045D8-20E0-4FE0-9D90-4446396F7A50}" destId="{A8C11971-BA6C-4597-840D-2DC3DD5A874F}" srcOrd="0" destOrd="0" presId="urn:microsoft.com/office/officeart/2016/7/layout/BasicLinearProcessNumbered"/>
    <dgm:cxn modelId="{348E6C02-C6FB-44E5-9FC6-3EF7AA61FBCC}" type="presOf" srcId="{07F803B3-E70B-4DF3-85E3-07D2FD160BB0}" destId="{B416809C-CB77-4ED3-8934-4F522E0D96E7}" srcOrd="0" destOrd="0" presId="urn:microsoft.com/office/officeart/2016/7/layout/BasicLinearProcessNumbered"/>
    <dgm:cxn modelId="{BB24782C-BDB8-4053-9DB3-4964DA0196AD}" type="presOf" srcId="{52F0B1B0-211A-4EFB-8495-D311F0235B04}" destId="{FBC7DA27-60DA-43C7-BD9E-05928EA830EE}" srcOrd="0" destOrd="0" presId="urn:microsoft.com/office/officeart/2016/7/layout/BasicLinearProcessNumbered"/>
    <dgm:cxn modelId="{7A5A6230-1640-4ECE-818D-2389463DBD6D}" type="presOf" srcId="{CD68ED1B-2555-499D-95B3-35D7B3EE54ED}" destId="{9D74C9E5-5CA6-461F-B95D-9EA63F8F34E0}" srcOrd="1" destOrd="0" presId="urn:microsoft.com/office/officeart/2016/7/layout/BasicLinearProcessNumbered"/>
    <dgm:cxn modelId="{5CBB1466-8CC3-4451-BBC0-581F51A3BB27}" type="presOf" srcId="{5888983B-C4DD-45E0-BC50-F8B13217FC23}" destId="{13A30FC2-4925-489D-880B-C2E120766C07}" srcOrd="0" destOrd="0" presId="urn:microsoft.com/office/officeart/2016/7/layout/BasicLinearProcessNumbered"/>
    <dgm:cxn modelId="{5C550DB2-BD25-41B5-A1DF-56B3ECBCCC89}" type="presOf" srcId="{F8708EF4-D751-42AF-955D-3D18AFAF6DA2}" destId="{B8A9C902-1582-4A93-B628-0E3E9BDB6C4C}" srcOrd="0" destOrd="0" presId="urn:microsoft.com/office/officeart/2016/7/layout/BasicLinearProcessNumbered"/>
    <dgm:cxn modelId="{738F2EC5-893F-4CF2-A415-F4451ECF7C09}" srcId="{07F803B3-E70B-4DF3-85E3-07D2FD160BB0}" destId="{CD68ED1B-2555-499D-95B3-35D7B3EE54ED}" srcOrd="2" destOrd="0" parTransId="{2B36BDB6-FA13-4371-9019-1C9B462D28E6}" sibTransId="{9A2045D8-20E0-4FE0-9D90-4446396F7A50}"/>
    <dgm:cxn modelId="{CCF84FD3-C854-4E4E-9BC3-1694D708CDC1}" srcId="{07F803B3-E70B-4DF3-85E3-07D2FD160BB0}" destId="{F8708EF4-D751-42AF-955D-3D18AFAF6DA2}" srcOrd="0" destOrd="0" parTransId="{71BBFB06-CCF3-4CF2-B88A-6C5A67EF3F5B}" sibTransId="{52F0B1B0-211A-4EFB-8495-D311F0235B04}"/>
    <dgm:cxn modelId="{B8850DD5-62B9-474D-851F-5E3FC6ECC31A}" type="presOf" srcId="{F8708EF4-D751-42AF-955D-3D18AFAF6DA2}" destId="{FEBB8E4E-B91C-409D-B918-2A96B37B939B}" srcOrd="1" destOrd="0" presId="urn:microsoft.com/office/officeart/2016/7/layout/BasicLinearProcessNumbered"/>
    <dgm:cxn modelId="{DCD43EDB-59D3-4163-94D6-7AB95CCA7004}" type="presOf" srcId="{CD68ED1B-2555-499D-95B3-35D7B3EE54ED}" destId="{B72B29F9-B2AF-4E0B-AA95-1C68725F74E6}" srcOrd="0" destOrd="0" presId="urn:microsoft.com/office/officeart/2016/7/layout/BasicLinearProcessNumbered"/>
    <dgm:cxn modelId="{E50EE1EB-17D2-4749-9B95-E64CCB482AE0}" type="presOf" srcId="{ED75CB36-0180-4453-8797-343C68815542}" destId="{CDA373B3-CFA5-44B6-BD25-70C93390732D}" srcOrd="0" destOrd="0" presId="urn:microsoft.com/office/officeart/2016/7/layout/BasicLinearProcessNumbered"/>
    <dgm:cxn modelId="{75B0C6F1-1AAD-466F-B4EF-3C847704FDE6}" srcId="{07F803B3-E70B-4DF3-85E3-07D2FD160BB0}" destId="{5888983B-C4DD-45E0-BC50-F8B13217FC23}" srcOrd="1" destOrd="0" parTransId="{8A89F9A7-0CEF-4712-823C-DCC12CDBA0E2}" sibTransId="{ED75CB36-0180-4453-8797-343C68815542}"/>
    <dgm:cxn modelId="{7138EAFD-0684-45D6-887B-6044A0849F24}" type="presOf" srcId="{5888983B-C4DD-45E0-BC50-F8B13217FC23}" destId="{4326933F-B7A3-4FCB-92A3-05E448108E6C}" srcOrd="1" destOrd="0" presId="urn:microsoft.com/office/officeart/2016/7/layout/BasicLinearProcessNumbered"/>
    <dgm:cxn modelId="{0F5FA271-B02C-47FB-9232-C33E39C2180C}" type="presParOf" srcId="{B416809C-CB77-4ED3-8934-4F522E0D96E7}" destId="{77274EA0-62E4-45E3-8B23-775932876674}" srcOrd="0" destOrd="0" presId="urn:microsoft.com/office/officeart/2016/7/layout/BasicLinearProcessNumbered"/>
    <dgm:cxn modelId="{3A86A182-B26B-488A-85E1-A63F379116C0}" type="presParOf" srcId="{77274EA0-62E4-45E3-8B23-775932876674}" destId="{B8A9C902-1582-4A93-B628-0E3E9BDB6C4C}" srcOrd="0" destOrd="0" presId="urn:microsoft.com/office/officeart/2016/7/layout/BasicLinearProcessNumbered"/>
    <dgm:cxn modelId="{93AD698D-1BE8-40D7-BA75-37CE587A9873}" type="presParOf" srcId="{77274EA0-62E4-45E3-8B23-775932876674}" destId="{FBC7DA27-60DA-43C7-BD9E-05928EA830EE}" srcOrd="1" destOrd="0" presId="urn:microsoft.com/office/officeart/2016/7/layout/BasicLinearProcessNumbered"/>
    <dgm:cxn modelId="{2FE0A80F-00C5-4FF0-B62B-8C2B86744C24}" type="presParOf" srcId="{77274EA0-62E4-45E3-8B23-775932876674}" destId="{8DCFEB58-A2A6-485A-97E7-A171F8D1A83E}" srcOrd="2" destOrd="0" presId="urn:microsoft.com/office/officeart/2016/7/layout/BasicLinearProcessNumbered"/>
    <dgm:cxn modelId="{7D4CC3F4-9807-4D9E-AF50-2E333071FDC9}" type="presParOf" srcId="{77274EA0-62E4-45E3-8B23-775932876674}" destId="{FEBB8E4E-B91C-409D-B918-2A96B37B939B}" srcOrd="3" destOrd="0" presId="urn:microsoft.com/office/officeart/2016/7/layout/BasicLinearProcessNumbered"/>
    <dgm:cxn modelId="{F9CB39D3-4F35-4F5D-A61E-D0BE6F3FA123}" type="presParOf" srcId="{B416809C-CB77-4ED3-8934-4F522E0D96E7}" destId="{A91B86F5-E5D1-474B-9092-AE76D1C45B1C}" srcOrd="1" destOrd="0" presId="urn:microsoft.com/office/officeart/2016/7/layout/BasicLinearProcessNumbered"/>
    <dgm:cxn modelId="{3E44B622-3FEF-4980-9556-32A71C7BB50B}" type="presParOf" srcId="{B416809C-CB77-4ED3-8934-4F522E0D96E7}" destId="{A4FE71DD-F28E-4EA8-98EF-09A631996355}" srcOrd="2" destOrd="0" presId="urn:microsoft.com/office/officeart/2016/7/layout/BasicLinearProcessNumbered"/>
    <dgm:cxn modelId="{BC7F2CD6-3EC0-4983-B63E-3AF835EF0831}" type="presParOf" srcId="{A4FE71DD-F28E-4EA8-98EF-09A631996355}" destId="{13A30FC2-4925-489D-880B-C2E120766C07}" srcOrd="0" destOrd="0" presId="urn:microsoft.com/office/officeart/2016/7/layout/BasicLinearProcessNumbered"/>
    <dgm:cxn modelId="{392D5A30-4A0E-424E-A72F-DBC0AEFE70F0}" type="presParOf" srcId="{A4FE71DD-F28E-4EA8-98EF-09A631996355}" destId="{CDA373B3-CFA5-44B6-BD25-70C93390732D}" srcOrd="1" destOrd="0" presId="urn:microsoft.com/office/officeart/2016/7/layout/BasicLinearProcessNumbered"/>
    <dgm:cxn modelId="{956D58F1-B53D-47A3-9EC4-981353468F8D}" type="presParOf" srcId="{A4FE71DD-F28E-4EA8-98EF-09A631996355}" destId="{EB669E06-DF68-413D-B3E7-8C832E538DA2}" srcOrd="2" destOrd="0" presId="urn:microsoft.com/office/officeart/2016/7/layout/BasicLinearProcessNumbered"/>
    <dgm:cxn modelId="{C130143C-BF22-4FF7-B567-630BAA0C69C0}" type="presParOf" srcId="{A4FE71DD-F28E-4EA8-98EF-09A631996355}" destId="{4326933F-B7A3-4FCB-92A3-05E448108E6C}" srcOrd="3" destOrd="0" presId="urn:microsoft.com/office/officeart/2016/7/layout/BasicLinearProcessNumbered"/>
    <dgm:cxn modelId="{014A80FD-88D1-40A1-93BB-33AAE46D25F9}" type="presParOf" srcId="{B416809C-CB77-4ED3-8934-4F522E0D96E7}" destId="{4C2233FE-78B3-4899-96E7-CB6181F09F96}" srcOrd="3" destOrd="0" presId="urn:microsoft.com/office/officeart/2016/7/layout/BasicLinearProcessNumbered"/>
    <dgm:cxn modelId="{0AFE5879-4523-40F2-945F-2DE89B308D5D}" type="presParOf" srcId="{B416809C-CB77-4ED3-8934-4F522E0D96E7}" destId="{C2846411-2FDE-46A1-B9C3-5BE0FECE25B7}" srcOrd="4" destOrd="0" presId="urn:microsoft.com/office/officeart/2016/7/layout/BasicLinearProcessNumbered"/>
    <dgm:cxn modelId="{82322472-4F9E-47BC-A9F9-EF84C0818851}" type="presParOf" srcId="{C2846411-2FDE-46A1-B9C3-5BE0FECE25B7}" destId="{B72B29F9-B2AF-4E0B-AA95-1C68725F74E6}" srcOrd="0" destOrd="0" presId="urn:microsoft.com/office/officeart/2016/7/layout/BasicLinearProcessNumbered"/>
    <dgm:cxn modelId="{2BAFFEF0-DC31-428A-A660-4788ED3F7572}" type="presParOf" srcId="{C2846411-2FDE-46A1-B9C3-5BE0FECE25B7}" destId="{A8C11971-BA6C-4597-840D-2DC3DD5A874F}" srcOrd="1" destOrd="0" presId="urn:microsoft.com/office/officeart/2016/7/layout/BasicLinearProcessNumbered"/>
    <dgm:cxn modelId="{B6929473-0CE2-4271-A711-F3485781EADC}" type="presParOf" srcId="{C2846411-2FDE-46A1-B9C3-5BE0FECE25B7}" destId="{A8834349-3493-4133-8CCE-67AFC82CA2B3}" srcOrd="2" destOrd="0" presId="urn:microsoft.com/office/officeart/2016/7/layout/BasicLinearProcessNumbered"/>
    <dgm:cxn modelId="{E215E458-A9E2-4629-B138-6270767260AC}" type="presParOf" srcId="{C2846411-2FDE-46A1-B9C3-5BE0FECE25B7}" destId="{9D74C9E5-5CA6-461F-B95D-9EA63F8F34E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6DC986-7FCA-4BB2-BC0A-1639358EA2FB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A109F29-1E6A-4CB9-95C0-EC0D3CC1248E}">
      <dgm:prSet/>
      <dgm:spPr/>
      <dgm:t>
        <a:bodyPr/>
        <a:lstStyle/>
        <a:p>
          <a:pPr>
            <a:defRPr b="1"/>
          </a:pPr>
          <a:r>
            <a:rPr lang="en-US"/>
            <a:t>Genetics</a:t>
          </a:r>
        </a:p>
      </dgm:t>
    </dgm:pt>
    <dgm:pt modelId="{64A6A15F-539B-494A-B7C7-667783122631}" type="parTrans" cxnId="{B3F6B398-00BC-4B36-9AF8-EFD376E2C761}">
      <dgm:prSet/>
      <dgm:spPr/>
      <dgm:t>
        <a:bodyPr/>
        <a:lstStyle/>
        <a:p>
          <a:endParaRPr lang="en-US"/>
        </a:p>
      </dgm:t>
    </dgm:pt>
    <dgm:pt modelId="{9B15AB69-FC1A-45AA-A7B7-0ADFF4F206C3}" type="sibTrans" cxnId="{B3F6B398-00BC-4B36-9AF8-EFD376E2C761}">
      <dgm:prSet/>
      <dgm:spPr/>
      <dgm:t>
        <a:bodyPr/>
        <a:lstStyle/>
        <a:p>
          <a:endParaRPr lang="en-US"/>
        </a:p>
      </dgm:t>
    </dgm:pt>
    <dgm:pt modelId="{16F770A4-82F8-4DDF-886D-FDB744028479}">
      <dgm:prSet/>
      <dgm:spPr/>
      <dgm:t>
        <a:bodyPr/>
        <a:lstStyle/>
        <a:p>
          <a:r>
            <a:rPr lang="en-US" dirty="0"/>
            <a:t>Uniquely, if the individual is not exposed to the substance, they will not develop substance abuse </a:t>
          </a:r>
        </a:p>
      </dgm:t>
      <dgm:extLst>
        <a:ext uri="{E40237B7-FDA0-4F09-8148-C483321AD2D9}">
          <dgm14:cNvPr xmlns:dgm14="http://schemas.microsoft.com/office/drawing/2010/diagram" id="0" name="" descr="Genetics - Uniquely, if the individual is not exposed to the substance, they will not develop substance abuse &#10;Twin studies indicate a 50-60% heritability risk for alcohol disorder &#10;Individuals whose parents abuse substances may have a greater opportunity to ingest substances, thus promoting drug-seeking behaviors &#10;"/>
        </a:ext>
      </dgm:extLst>
    </dgm:pt>
    <dgm:pt modelId="{40DFEC7A-864E-46D4-8296-B73C98E15F07}" type="parTrans" cxnId="{DB5A4B21-ACD4-4439-9780-27B750E99CDE}">
      <dgm:prSet/>
      <dgm:spPr/>
      <dgm:t>
        <a:bodyPr/>
        <a:lstStyle/>
        <a:p>
          <a:endParaRPr lang="en-US"/>
        </a:p>
      </dgm:t>
    </dgm:pt>
    <dgm:pt modelId="{5396CF82-5075-44FD-B062-4837077616C4}" type="sibTrans" cxnId="{DB5A4B21-ACD4-4439-9780-27B750E99CDE}">
      <dgm:prSet/>
      <dgm:spPr/>
      <dgm:t>
        <a:bodyPr/>
        <a:lstStyle/>
        <a:p>
          <a:endParaRPr lang="en-US"/>
        </a:p>
      </dgm:t>
    </dgm:pt>
    <dgm:pt modelId="{E769F9D9-DDAF-4611-8A8B-167F2E1C7777}">
      <dgm:prSet/>
      <dgm:spPr/>
      <dgm:t>
        <a:bodyPr/>
        <a:lstStyle/>
        <a:p>
          <a:r>
            <a:rPr lang="en-US" dirty="0"/>
            <a:t>Twin studies indicate a 50-60% heritability risk for alcohol disorder </a:t>
          </a:r>
        </a:p>
      </dgm:t>
    </dgm:pt>
    <dgm:pt modelId="{34E8037D-0675-4FC1-B0DB-79880D3E2274}" type="parTrans" cxnId="{D8986C27-7217-4FE8-B980-540EF8F83DBC}">
      <dgm:prSet/>
      <dgm:spPr/>
      <dgm:t>
        <a:bodyPr/>
        <a:lstStyle/>
        <a:p>
          <a:endParaRPr lang="en-US"/>
        </a:p>
      </dgm:t>
    </dgm:pt>
    <dgm:pt modelId="{9A81354E-8A3D-4B4D-B373-F76D455C1DBF}" type="sibTrans" cxnId="{D8986C27-7217-4FE8-B980-540EF8F83DBC}">
      <dgm:prSet/>
      <dgm:spPr/>
      <dgm:t>
        <a:bodyPr/>
        <a:lstStyle/>
        <a:p>
          <a:endParaRPr lang="en-US"/>
        </a:p>
      </dgm:t>
    </dgm:pt>
    <dgm:pt modelId="{5AB3EBB3-8494-4C99-B8E9-0C82980DDA30}">
      <dgm:prSet/>
      <dgm:spPr/>
      <dgm:t>
        <a:bodyPr/>
        <a:lstStyle/>
        <a:p>
          <a:r>
            <a:rPr lang="en-US" dirty="0"/>
            <a:t>Individuals whose parents abuse substances may have a greater opportunity to ingest substances, thus promoting drug-seeking behaviors </a:t>
          </a:r>
        </a:p>
      </dgm:t>
    </dgm:pt>
    <dgm:pt modelId="{7EC8AC73-C29E-4CDB-81E2-0FB653FE9651}" type="parTrans" cxnId="{A70D3B84-D693-43CC-959D-50897D13681B}">
      <dgm:prSet/>
      <dgm:spPr/>
      <dgm:t>
        <a:bodyPr/>
        <a:lstStyle/>
        <a:p>
          <a:endParaRPr lang="en-US"/>
        </a:p>
      </dgm:t>
    </dgm:pt>
    <dgm:pt modelId="{47AC8EFA-8207-4D76-B3E9-F17253461BE9}" type="sibTrans" cxnId="{A70D3B84-D693-43CC-959D-50897D13681B}">
      <dgm:prSet/>
      <dgm:spPr/>
      <dgm:t>
        <a:bodyPr/>
        <a:lstStyle/>
        <a:p>
          <a:endParaRPr lang="en-US"/>
        </a:p>
      </dgm:t>
    </dgm:pt>
    <dgm:pt modelId="{59A7A191-AC2D-4272-BC9A-A22C550BEF6D}">
      <dgm:prSet/>
      <dgm:spPr/>
      <dgm:t>
        <a:bodyPr/>
        <a:lstStyle/>
        <a:p>
          <a:pPr>
            <a:defRPr b="1"/>
          </a:pPr>
          <a:r>
            <a:rPr lang="en-US"/>
            <a:t>Neurobiological </a:t>
          </a:r>
        </a:p>
      </dgm:t>
    </dgm:pt>
    <dgm:pt modelId="{A600E1FF-6E33-4C83-9CF8-43F5D8DE6D77}" type="parTrans" cxnId="{950F7422-6A1D-4F93-8A03-1792B6CB0321}">
      <dgm:prSet/>
      <dgm:spPr/>
      <dgm:t>
        <a:bodyPr/>
        <a:lstStyle/>
        <a:p>
          <a:endParaRPr lang="en-US"/>
        </a:p>
      </dgm:t>
    </dgm:pt>
    <dgm:pt modelId="{9F0FD3A1-FD64-4DEF-B61B-4B35E74E8C39}" type="sibTrans" cxnId="{950F7422-6A1D-4F93-8A03-1792B6CB0321}">
      <dgm:prSet/>
      <dgm:spPr/>
      <dgm:t>
        <a:bodyPr/>
        <a:lstStyle/>
        <a:p>
          <a:endParaRPr lang="en-US"/>
        </a:p>
      </dgm:t>
    </dgm:pt>
    <dgm:pt modelId="{F946A7EE-C09F-41DE-A4DB-65DAC41795B8}">
      <dgm:prSet/>
      <dgm:spPr/>
      <dgm:t>
        <a:bodyPr/>
        <a:lstStyle/>
        <a:p>
          <a:r>
            <a:rPr lang="en-US" dirty="0"/>
            <a:t>Begins and is maintained by the brain reward system in the </a:t>
          </a:r>
          <a:r>
            <a:rPr lang="en-US" dirty="0" err="1"/>
            <a:t>mesocorticolimbic</a:t>
          </a:r>
          <a:r>
            <a:rPr lang="en-US" dirty="0"/>
            <a:t> dopamine system</a:t>
          </a:r>
        </a:p>
      </dgm:t>
      <dgm:extLst>
        <a:ext uri="{E40237B7-FDA0-4F09-8148-C483321AD2D9}">
          <dgm14:cNvPr xmlns:dgm14="http://schemas.microsoft.com/office/drawing/2010/diagram" id="0" name="" descr="Neurobiological - Begins and is maintained by the brain reward system in the mesocorticolimbic dopamine system&#10;Other implicated neurotransmitters include opioid peptides, GABA, serotonin, and endocannabinoids &#10;"/>
        </a:ext>
      </dgm:extLst>
    </dgm:pt>
    <dgm:pt modelId="{C7C58944-3FCF-4F15-9533-F2E34A9D6942}" type="parTrans" cxnId="{F3468EEB-C7AE-4F83-A715-96C7050E6B10}">
      <dgm:prSet/>
      <dgm:spPr/>
      <dgm:t>
        <a:bodyPr/>
        <a:lstStyle/>
        <a:p>
          <a:endParaRPr lang="en-US"/>
        </a:p>
      </dgm:t>
    </dgm:pt>
    <dgm:pt modelId="{5707E6CC-FC1E-4596-90B6-55519B7AA0A9}" type="sibTrans" cxnId="{F3468EEB-C7AE-4F83-A715-96C7050E6B10}">
      <dgm:prSet/>
      <dgm:spPr/>
      <dgm:t>
        <a:bodyPr/>
        <a:lstStyle/>
        <a:p>
          <a:endParaRPr lang="en-US"/>
        </a:p>
      </dgm:t>
    </dgm:pt>
    <dgm:pt modelId="{0E0A74F4-3258-4841-9A44-48D225A3A4C9}">
      <dgm:prSet/>
      <dgm:spPr/>
      <dgm:t>
        <a:bodyPr/>
        <a:lstStyle/>
        <a:p>
          <a:r>
            <a:rPr lang="en-US" dirty="0"/>
            <a:t>Other implicated neurotransmitters include opioid peptides, GABA, serotonin, and endocannabinoids </a:t>
          </a:r>
        </a:p>
      </dgm:t>
    </dgm:pt>
    <dgm:pt modelId="{F2894C58-56DC-4DDB-9AF9-DB5FE8670835}" type="parTrans" cxnId="{14D88505-2BE2-4B85-9656-4D11480E8B27}">
      <dgm:prSet/>
      <dgm:spPr/>
      <dgm:t>
        <a:bodyPr/>
        <a:lstStyle/>
        <a:p>
          <a:endParaRPr lang="en-US"/>
        </a:p>
      </dgm:t>
    </dgm:pt>
    <dgm:pt modelId="{AFA40DF6-D8C4-4E14-AD50-20C589BCFA12}" type="sibTrans" cxnId="{14D88505-2BE2-4B85-9656-4D11480E8B27}">
      <dgm:prSet/>
      <dgm:spPr/>
      <dgm:t>
        <a:bodyPr/>
        <a:lstStyle/>
        <a:p>
          <a:endParaRPr lang="en-US"/>
        </a:p>
      </dgm:t>
    </dgm:pt>
    <dgm:pt modelId="{E74453CE-2EC8-446F-8FD2-30317E652346}" type="pres">
      <dgm:prSet presAssocID="{416DC986-7FCA-4BB2-BC0A-1639358EA2FB}" presName="root" presStyleCnt="0">
        <dgm:presLayoutVars>
          <dgm:dir/>
          <dgm:resizeHandles val="exact"/>
        </dgm:presLayoutVars>
      </dgm:prSet>
      <dgm:spPr/>
    </dgm:pt>
    <dgm:pt modelId="{5860F5EF-02C1-47B6-AFA6-9872F8E44837}" type="pres">
      <dgm:prSet presAssocID="{0A109F29-1E6A-4CB9-95C0-EC0D3CC1248E}" presName="compNode" presStyleCnt="0"/>
      <dgm:spPr/>
    </dgm:pt>
    <dgm:pt modelId="{8819E647-7C12-4205-98AC-A5590F472595}" type="pres">
      <dgm:prSet presAssocID="{0A109F29-1E6A-4CB9-95C0-EC0D3CC1248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65B6D14A-4392-4A41-8C34-CEFDC08402C7}" type="pres">
      <dgm:prSet presAssocID="{0A109F29-1E6A-4CB9-95C0-EC0D3CC1248E}" presName="iconSpace" presStyleCnt="0"/>
      <dgm:spPr/>
    </dgm:pt>
    <dgm:pt modelId="{9A4D2BF1-11F3-43BB-ACD7-66F28716C3C0}" type="pres">
      <dgm:prSet presAssocID="{0A109F29-1E6A-4CB9-95C0-EC0D3CC1248E}" presName="parTx" presStyleLbl="revTx" presStyleIdx="0" presStyleCnt="4">
        <dgm:presLayoutVars>
          <dgm:chMax val="0"/>
          <dgm:chPref val="0"/>
        </dgm:presLayoutVars>
      </dgm:prSet>
      <dgm:spPr/>
    </dgm:pt>
    <dgm:pt modelId="{85319C34-BCFA-490E-9193-531B9387EB1B}" type="pres">
      <dgm:prSet presAssocID="{0A109F29-1E6A-4CB9-95C0-EC0D3CC1248E}" presName="txSpace" presStyleCnt="0"/>
      <dgm:spPr/>
    </dgm:pt>
    <dgm:pt modelId="{EAA6FC23-F60D-43BF-910D-964C9D07F039}" type="pres">
      <dgm:prSet presAssocID="{0A109F29-1E6A-4CB9-95C0-EC0D3CC1248E}" presName="desTx" presStyleLbl="revTx" presStyleIdx="1" presStyleCnt="4">
        <dgm:presLayoutVars/>
      </dgm:prSet>
      <dgm:spPr/>
    </dgm:pt>
    <dgm:pt modelId="{4F788DFB-8289-43A5-AA80-60769A65F3AE}" type="pres">
      <dgm:prSet presAssocID="{9B15AB69-FC1A-45AA-A7B7-0ADFF4F206C3}" presName="sibTrans" presStyleCnt="0"/>
      <dgm:spPr/>
    </dgm:pt>
    <dgm:pt modelId="{E538CE4D-0897-44AB-84B9-40102BD0DBE8}" type="pres">
      <dgm:prSet presAssocID="{59A7A191-AC2D-4272-BC9A-A22C550BEF6D}" presName="compNode" presStyleCnt="0"/>
      <dgm:spPr/>
    </dgm:pt>
    <dgm:pt modelId="{FD9C8C1D-CAB9-4BE9-90CA-22B040061A1C}" type="pres">
      <dgm:prSet presAssocID="{59A7A191-AC2D-4272-BC9A-A22C550BEF6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628A7A18-0193-4400-86ED-0B836FACC3DD}" type="pres">
      <dgm:prSet presAssocID="{59A7A191-AC2D-4272-BC9A-A22C550BEF6D}" presName="iconSpace" presStyleCnt="0"/>
      <dgm:spPr/>
    </dgm:pt>
    <dgm:pt modelId="{AB52E1D9-8B14-4CD1-9B6C-1B594F82A5B5}" type="pres">
      <dgm:prSet presAssocID="{59A7A191-AC2D-4272-BC9A-A22C550BEF6D}" presName="parTx" presStyleLbl="revTx" presStyleIdx="2" presStyleCnt="4">
        <dgm:presLayoutVars>
          <dgm:chMax val="0"/>
          <dgm:chPref val="0"/>
        </dgm:presLayoutVars>
      </dgm:prSet>
      <dgm:spPr/>
    </dgm:pt>
    <dgm:pt modelId="{E9712E1C-0631-4D70-9F98-88861B3E3849}" type="pres">
      <dgm:prSet presAssocID="{59A7A191-AC2D-4272-BC9A-A22C550BEF6D}" presName="txSpace" presStyleCnt="0"/>
      <dgm:spPr/>
    </dgm:pt>
    <dgm:pt modelId="{92C112CA-E481-4855-A5EF-9BCBD164B87C}" type="pres">
      <dgm:prSet presAssocID="{59A7A191-AC2D-4272-BC9A-A22C550BEF6D}" presName="desTx" presStyleLbl="revTx" presStyleIdx="3" presStyleCnt="4">
        <dgm:presLayoutVars/>
      </dgm:prSet>
      <dgm:spPr/>
    </dgm:pt>
  </dgm:ptLst>
  <dgm:cxnLst>
    <dgm:cxn modelId="{C99ABD02-0F8A-436A-9FCF-403C2FEC912B}" type="presOf" srcId="{416DC986-7FCA-4BB2-BC0A-1639358EA2FB}" destId="{E74453CE-2EC8-446F-8FD2-30317E652346}" srcOrd="0" destOrd="0" presId="urn:microsoft.com/office/officeart/2018/2/layout/IconLabelDescriptionList"/>
    <dgm:cxn modelId="{14D88505-2BE2-4B85-9656-4D11480E8B27}" srcId="{59A7A191-AC2D-4272-BC9A-A22C550BEF6D}" destId="{0E0A74F4-3258-4841-9A44-48D225A3A4C9}" srcOrd="1" destOrd="0" parTransId="{F2894C58-56DC-4DDB-9AF9-DB5FE8670835}" sibTransId="{AFA40DF6-D8C4-4E14-AD50-20C589BCFA12}"/>
    <dgm:cxn modelId="{DB5A4B21-ACD4-4439-9780-27B750E99CDE}" srcId="{0A109F29-1E6A-4CB9-95C0-EC0D3CC1248E}" destId="{16F770A4-82F8-4DDF-886D-FDB744028479}" srcOrd="0" destOrd="0" parTransId="{40DFEC7A-864E-46D4-8296-B73C98E15F07}" sibTransId="{5396CF82-5075-44FD-B062-4837077616C4}"/>
    <dgm:cxn modelId="{950F7422-6A1D-4F93-8A03-1792B6CB0321}" srcId="{416DC986-7FCA-4BB2-BC0A-1639358EA2FB}" destId="{59A7A191-AC2D-4272-BC9A-A22C550BEF6D}" srcOrd="1" destOrd="0" parTransId="{A600E1FF-6E33-4C83-9CF8-43F5D8DE6D77}" sibTransId="{9F0FD3A1-FD64-4DEF-B61B-4B35E74E8C39}"/>
    <dgm:cxn modelId="{D8986C27-7217-4FE8-B980-540EF8F83DBC}" srcId="{0A109F29-1E6A-4CB9-95C0-EC0D3CC1248E}" destId="{E769F9D9-DDAF-4611-8A8B-167F2E1C7777}" srcOrd="1" destOrd="0" parTransId="{34E8037D-0675-4FC1-B0DB-79880D3E2274}" sibTransId="{9A81354E-8A3D-4B4D-B373-F76D455C1DBF}"/>
    <dgm:cxn modelId="{5D9B7B4F-36E1-4635-97A0-AB2C86C5B668}" type="presOf" srcId="{E769F9D9-DDAF-4611-8A8B-167F2E1C7777}" destId="{EAA6FC23-F60D-43BF-910D-964C9D07F039}" srcOrd="0" destOrd="1" presId="urn:microsoft.com/office/officeart/2018/2/layout/IconLabelDescriptionList"/>
    <dgm:cxn modelId="{564E717E-69FC-42EE-93FD-21D631AFC7AB}" type="presOf" srcId="{0E0A74F4-3258-4841-9A44-48D225A3A4C9}" destId="{92C112CA-E481-4855-A5EF-9BCBD164B87C}" srcOrd="0" destOrd="1" presId="urn:microsoft.com/office/officeart/2018/2/layout/IconLabelDescriptionList"/>
    <dgm:cxn modelId="{A70D3B84-D693-43CC-959D-50897D13681B}" srcId="{0A109F29-1E6A-4CB9-95C0-EC0D3CC1248E}" destId="{5AB3EBB3-8494-4C99-B8E9-0C82980DDA30}" srcOrd="2" destOrd="0" parTransId="{7EC8AC73-C29E-4CDB-81E2-0FB653FE9651}" sibTransId="{47AC8EFA-8207-4D76-B3E9-F17253461BE9}"/>
    <dgm:cxn modelId="{99E6EA85-E085-4F59-BA84-9D5FFEC27F0C}" type="presOf" srcId="{5AB3EBB3-8494-4C99-B8E9-0C82980DDA30}" destId="{EAA6FC23-F60D-43BF-910D-964C9D07F039}" srcOrd="0" destOrd="2" presId="urn:microsoft.com/office/officeart/2018/2/layout/IconLabelDescriptionList"/>
    <dgm:cxn modelId="{B3F6B398-00BC-4B36-9AF8-EFD376E2C761}" srcId="{416DC986-7FCA-4BB2-BC0A-1639358EA2FB}" destId="{0A109F29-1E6A-4CB9-95C0-EC0D3CC1248E}" srcOrd="0" destOrd="0" parTransId="{64A6A15F-539B-494A-B7C7-667783122631}" sibTransId="{9B15AB69-FC1A-45AA-A7B7-0ADFF4F206C3}"/>
    <dgm:cxn modelId="{5BA2059F-1799-47EC-BA2D-86AF682CB967}" type="presOf" srcId="{16F770A4-82F8-4DDF-886D-FDB744028479}" destId="{EAA6FC23-F60D-43BF-910D-964C9D07F039}" srcOrd="0" destOrd="0" presId="urn:microsoft.com/office/officeart/2018/2/layout/IconLabelDescriptionList"/>
    <dgm:cxn modelId="{0E83C9C9-9A0B-4830-BB13-84D8C93B6CA9}" type="presOf" srcId="{F946A7EE-C09F-41DE-A4DB-65DAC41795B8}" destId="{92C112CA-E481-4855-A5EF-9BCBD164B87C}" srcOrd="0" destOrd="0" presId="urn:microsoft.com/office/officeart/2018/2/layout/IconLabelDescriptionList"/>
    <dgm:cxn modelId="{83C247E0-0628-49C3-97C0-02224683CA8B}" type="presOf" srcId="{59A7A191-AC2D-4272-BC9A-A22C550BEF6D}" destId="{AB52E1D9-8B14-4CD1-9B6C-1B594F82A5B5}" srcOrd="0" destOrd="0" presId="urn:microsoft.com/office/officeart/2018/2/layout/IconLabelDescriptionList"/>
    <dgm:cxn modelId="{F3468EEB-C7AE-4F83-A715-96C7050E6B10}" srcId="{59A7A191-AC2D-4272-BC9A-A22C550BEF6D}" destId="{F946A7EE-C09F-41DE-A4DB-65DAC41795B8}" srcOrd="0" destOrd="0" parTransId="{C7C58944-3FCF-4F15-9533-F2E34A9D6942}" sibTransId="{5707E6CC-FC1E-4596-90B6-55519B7AA0A9}"/>
    <dgm:cxn modelId="{AC408DFC-457B-4306-8AFF-7B30E14751C6}" type="presOf" srcId="{0A109F29-1E6A-4CB9-95C0-EC0D3CC1248E}" destId="{9A4D2BF1-11F3-43BB-ACD7-66F28716C3C0}" srcOrd="0" destOrd="0" presId="urn:microsoft.com/office/officeart/2018/2/layout/IconLabelDescriptionList"/>
    <dgm:cxn modelId="{F9776E69-85B9-4239-B428-0EA6683FB5B4}" type="presParOf" srcId="{E74453CE-2EC8-446F-8FD2-30317E652346}" destId="{5860F5EF-02C1-47B6-AFA6-9872F8E44837}" srcOrd="0" destOrd="0" presId="urn:microsoft.com/office/officeart/2018/2/layout/IconLabelDescriptionList"/>
    <dgm:cxn modelId="{788F1BB5-DCF2-4337-836E-15202839D186}" type="presParOf" srcId="{5860F5EF-02C1-47B6-AFA6-9872F8E44837}" destId="{8819E647-7C12-4205-98AC-A5590F472595}" srcOrd="0" destOrd="0" presId="urn:microsoft.com/office/officeart/2018/2/layout/IconLabelDescriptionList"/>
    <dgm:cxn modelId="{75D15515-11D3-412A-9861-FC2892C49338}" type="presParOf" srcId="{5860F5EF-02C1-47B6-AFA6-9872F8E44837}" destId="{65B6D14A-4392-4A41-8C34-CEFDC08402C7}" srcOrd="1" destOrd="0" presId="urn:microsoft.com/office/officeart/2018/2/layout/IconLabelDescriptionList"/>
    <dgm:cxn modelId="{6DA64AFF-81BE-45CD-A277-AD0BC5A49C38}" type="presParOf" srcId="{5860F5EF-02C1-47B6-AFA6-9872F8E44837}" destId="{9A4D2BF1-11F3-43BB-ACD7-66F28716C3C0}" srcOrd="2" destOrd="0" presId="urn:microsoft.com/office/officeart/2018/2/layout/IconLabelDescriptionList"/>
    <dgm:cxn modelId="{0DFCAEB1-FFCB-4F15-97F3-6092974C88B8}" type="presParOf" srcId="{5860F5EF-02C1-47B6-AFA6-9872F8E44837}" destId="{85319C34-BCFA-490E-9193-531B9387EB1B}" srcOrd="3" destOrd="0" presId="urn:microsoft.com/office/officeart/2018/2/layout/IconLabelDescriptionList"/>
    <dgm:cxn modelId="{86318905-4461-41CA-88AD-6C1F287B8320}" type="presParOf" srcId="{5860F5EF-02C1-47B6-AFA6-9872F8E44837}" destId="{EAA6FC23-F60D-43BF-910D-964C9D07F039}" srcOrd="4" destOrd="0" presId="urn:microsoft.com/office/officeart/2018/2/layout/IconLabelDescriptionList"/>
    <dgm:cxn modelId="{C5B3B4CC-3BE4-4EAC-9518-F179FE4DBF59}" type="presParOf" srcId="{E74453CE-2EC8-446F-8FD2-30317E652346}" destId="{4F788DFB-8289-43A5-AA80-60769A65F3AE}" srcOrd="1" destOrd="0" presId="urn:microsoft.com/office/officeart/2018/2/layout/IconLabelDescriptionList"/>
    <dgm:cxn modelId="{044FA33E-BF33-4A9B-A1FA-6CD60F634837}" type="presParOf" srcId="{E74453CE-2EC8-446F-8FD2-30317E652346}" destId="{E538CE4D-0897-44AB-84B9-40102BD0DBE8}" srcOrd="2" destOrd="0" presId="urn:microsoft.com/office/officeart/2018/2/layout/IconLabelDescriptionList"/>
    <dgm:cxn modelId="{3363BB1E-8982-41DD-BFDD-89458FBD318C}" type="presParOf" srcId="{E538CE4D-0897-44AB-84B9-40102BD0DBE8}" destId="{FD9C8C1D-CAB9-4BE9-90CA-22B040061A1C}" srcOrd="0" destOrd="0" presId="urn:microsoft.com/office/officeart/2018/2/layout/IconLabelDescriptionList"/>
    <dgm:cxn modelId="{FD7E9A78-D563-43DE-8256-5943A83FB550}" type="presParOf" srcId="{E538CE4D-0897-44AB-84B9-40102BD0DBE8}" destId="{628A7A18-0193-4400-86ED-0B836FACC3DD}" srcOrd="1" destOrd="0" presId="urn:microsoft.com/office/officeart/2018/2/layout/IconLabelDescriptionList"/>
    <dgm:cxn modelId="{C2A69610-9814-42AB-BFDE-E055C4415303}" type="presParOf" srcId="{E538CE4D-0897-44AB-84B9-40102BD0DBE8}" destId="{AB52E1D9-8B14-4CD1-9B6C-1B594F82A5B5}" srcOrd="2" destOrd="0" presId="urn:microsoft.com/office/officeart/2018/2/layout/IconLabelDescriptionList"/>
    <dgm:cxn modelId="{7CF49672-F35C-401A-8B00-437E3C12AF2F}" type="presParOf" srcId="{E538CE4D-0897-44AB-84B9-40102BD0DBE8}" destId="{E9712E1C-0631-4D70-9F98-88861B3E3849}" srcOrd="3" destOrd="0" presId="urn:microsoft.com/office/officeart/2018/2/layout/IconLabelDescriptionList"/>
    <dgm:cxn modelId="{BEA74981-5ECD-4311-981D-6F1979A67924}" type="presParOf" srcId="{E538CE4D-0897-44AB-84B9-40102BD0DBE8}" destId="{92C112CA-E481-4855-A5EF-9BCBD164B87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FF090E-6D3A-425E-933F-13D5603C8019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D28CAEB-1B57-4B40-A867-8AB06275C2E0}">
      <dgm:prSet/>
      <dgm:spPr/>
      <dgm:t>
        <a:bodyPr/>
        <a:lstStyle/>
        <a:p>
          <a:r>
            <a:rPr lang="en-US" dirty="0"/>
            <a:t>E.g., peer attitudes, perception of one’s friends drug use, pressure from peers to use substances, and beliefs about substance use </a:t>
          </a:r>
        </a:p>
      </dgm:t>
      <dgm:extLst>
        <a:ext uri="{E40237B7-FDA0-4F09-8148-C483321AD2D9}">
          <dgm14:cNvPr xmlns:dgm14="http://schemas.microsoft.com/office/drawing/2010/diagram" id="0" name="" descr="E.g., peer attitudes, perception of one’s friends drug use, pressure from peers to use substances, and beliefs about substance use &#10;"/>
        </a:ext>
      </dgm:extLst>
    </dgm:pt>
    <dgm:pt modelId="{444F0949-6B61-442C-9243-2FC36CD1169F}" type="parTrans" cxnId="{5BA61463-DE89-4D13-93E3-A8A7FB611162}">
      <dgm:prSet/>
      <dgm:spPr/>
      <dgm:t>
        <a:bodyPr/>
        <a:lstStyle/>
        <a:p>
          <a:endParaRPr lang="en-US"/>
        </a:p>
      </dgm:t>
    </dgm:pt>
    <dgm:pt modelId="{220298CC-4CBB-440D-AEE4-8480AC0B9959}" type="sibTrans" cxnId="{5BA61463-DE89-4D13-93E3-A8A7FB611162}">
      <dgm:prSet/>
      <dgm:spPr/>
      <dgm:t>
        <a:bodyPr/>
        <a:lstStyle/>
        <a:p>
          <a:endParaRPr lang="en-US"/>
        </a:p>
      </dgm:t>
    </dgm:pt>
    <dgm:pt modelId="{518F1639-09E6-4900-BC13-6BA2F4D9544E}">
      <dgm:prSet/>
      <dgm:spPr/>
      <dgm:t>
        <a:bodyPr/>
        <a:lstStyle/>
        <a:p>
          <a:r>
            <a:rPr lang="en-US" dirty="0"/>
            <a:t>Besides a genetic predisposition, family members have an increased risk due to the accepting attitude in the familial environment and less parental supervision </a:t>
          </a:r>
        </a:p>
      </dgm:t>
      <dgm:extLst>
        <a:ext uri="{E40237B7-FDA0-4F09-8148-C483321AD2D9}">
          <dgm14:cNvPr xmlns:dgm14="http://schemas.microsoft.com/office/drawing/2010/diagram" id="0" name="" descr="Besides a genetic predisposition, family members have an increased risk due to the accepting attitude in the familial environment and less parental supervision &#10;"/>
        </a:ext>
      </dgm:extLst>
    </dgm:pt>
    <dgm:pt modelId="{6C9B8CA7-CC10-4731-BB61-90E0EF3BB4C8}" type="parTrans" cxnId="{C7EBBF29-B68A-4ACF-887F-AFCA3E17A9A8}">
      <dgm:prSet/>
      <dgm:spPr/>
      <dgm:t>
        <a:bodyPr/>
        <a:lstStyle/>
        <a:p>
          <a:endParaRPr lang="en-US"/>
        </a:p>
      </dgm:t>
    </dgm:pt>
    <dgm:pt modelId="{7C1BEB61-6AD2-4DE6-BCD9-2CA2BCAF872E}" type="sibTrans" cxnId="{C7EBBF29-B68A-4ACF-887F-AFCA3E17A9A8}">
      <dgm:prSet/>
      <dgm:spPr/>
      <dgm:t>
        <a:bodyPr/>
        <a:lstStyle/>
        <a:p>
          <a:endParaRPr lang="en-US"/>
        </a:p>
      </dgm:t>
    </dgm:pt>
    <dgm:pt modelId="{66AE22CF-E825-4305-B17B-9665509EF2F8}">
      <dgm:prSet/>
      <dgm:spPr/>
      <dgm:t>
        <a:bodyPr/>
        <a:lstStyle/>
        <a:p>
          <a:r>
            <a:rPr lang="en-US" dirty="0"/>
            <a:t>Religiosity might be a good protective factor </a:t>
          </a:r>
        </a:p>
      </dgm:t>
      <dgm:extLst>
        <a:ext uri="{E40237B7-FDA0-4F09-8148-C483321AD2D9}">
          <dgm14:cNvPr xmlns:dgm14="http://schemas.microsoft.com/office/drawing/2010/diagram" id="0" name="" descr="Religiosity might be a good protective factor &#10;"/>
        </a:ext>
      </dgm:extLst>
    </dgm:pt>
    <dgm:pt modelId="{63C15589-A003-4C05-949E-C2275D97C625}" type="parTrans" cxnId="{3D8F8966-BE1C-49FF-B4AF-B7C887D9A382}">
      <dgm:prSet/>
      <dgm:spPr/>
      <dgm:t>
        <a:bodyPr/>
        <a:lstStyle/>
        <a:p>
          <a:endParaRPr lang="en-US"/>
        </a:p>
      </dgm:t>
    </dgm:pt>
    <dgm:pt modelId="{ED077B12-6DE7-4617-BAD6-BA9B33BD68EB}" type="sibTrans" cxnId="{3D8F8966-BE1C-49FF-B4AF-B7C887D9A382}">
      <dgm:prSet/>
      <dgm:spPr/>
      <dgm:t>
        <a:bodyPr/>
        <a:lstStyle/>
        <a:p>
          <a:endParaRPr lang="en-US"/>
        </a:p>
      </dgm:t>
    </dgm:pt>
    <dgm:pt modelId="{870B3FDF-40B3-4999-A526-80F3DAEC5584}">
      <dgm:prSet/>
      <dgm:spPr/>
      <dgm:t>
        <a:bodyPr/>
        <a:lstStyle/>
        <a:p>
          <a:r>
            <a:rPr lang="en-US" dirty="0"/>
            <a:t>Substance abuse is higher in poorer people and those who experience stressors (e.g., childhood abuse, negative work environments, discrimination) </a:t>
          </a:r>
        </a:p>
      </dgm:t>
      <dgm:extLst>
        <a:ext uri="{E40237B7-FDA0-4F09-8148-C483321AD2D9}">
          <dgm14:cNvPr xmlns:dgm14="http://schemas.microsoft.com/office/drawing/2010/diagram" id="0" name="" descr="Substance abuse is higher in poorer people and those who experience stressors (e.g., childhood abuse, negative work environments, discrimination) &#10;"/>
        </a:ext>
      </dgm:extLst>
    </dgm:pt>
    <dgm:pt modelId="{5AA9DC08-5A2A-4940-877B-A33EECCF9AFE}" type="parTrans" cxnId="{48D0FB46-90D2-429D-B216-7DF063C763B1}">
      <dgm:prSet/>
      <dgm:spPr/>
      <dgm:t>
        <a:bodyPr/>
        <a:lstStyle/>
        <a:p>
          <a:endParaRPr lang="en-US"/>
        </a:p>
      </dgm:t>
    </dgm:pt>
    <dgm:pt modelId="{14D16DCF-D647-487C-A779-6664479E1056}" type="sibTrans" cxnId="{48D0FB46-90D2-429D-B216-7DF063C763B1}">
      <dgm:prSet/>
      <dgm:spPr/>
      <dgm:t>
        <a:bodyPr/>
        <a:lstStyle/>
        <a:p>
          <a:endParaRPr lang="en-US"/>
        </a:p>
      </dgm:t>
    </dgm:pt>
    <dgm:pt modelId="{4BC1161C-AFEC-44B9-8661-2F63383D6C69}" type="pres">
      <dgm:prSet presAssocID="{6FFF090E-6D3A-425E-933F-13D5603C8019}" presName="root" presStyleCnt="0">
        <dgm:presLayoutVars>
          <dgm:dir/>
          <dgm:resizeHandles val="exact"/>
        </dgm:presLayoutVars>
      </dgm:prSet>
      <dgm:spPr/>
    </dgm:pt>
    <dgm:pt modelId="{A6E11758-6AAF-4568-A073-E1C1E18D1786}" type="pres">
      <dgm:prSet presAssocID="{6FFF090E-6D3A-425E-933F-13D5603C8019}" presName="container" presStyleCnt="0">
        <dgm:presLayoutVars>
          <dgm:dir/>
          <dgm:resizeHandles val="exact"/>
        </dgm:presLayoutVars>
      </dgm:prSet>
      <dgm:spPr/>
    </dgm:pt>
    <dgm:pt modelId="{01FC9ED5-B751-49DB-80D4-AF0A8971C0D4}" type="pres">
      <dgm:prSet presAssocID="{ED28CAEB-1B57-4B40-A867-8AB06275C2E0}" presName="compNode" presStyleCnt="0"/>
      <dgm:spPr/>
    </dgm:pt>
    <dgm:pt modelId="{5867675B-831F-493D-B5E3-1BA64426B9C8}" type="pres">
      <dgm:prSet presAssocID="{ED28CAEB-1B57-4B40-A867-8AB06275C2E0}" presName="iconBgRect" presStyleLbl="bgShp" presStyleIdx="0" presStyleCnt="4"/>
      <dgm:spPr/>
    </dgm:pt>
    <dgm:pt modelId="{E30E5663-6041-44AC-B388-7A4F8B964C22}" type="pres">
      <dgm:prSet presAssocID="{ED28CAEB-1B57-4B40-A867-8AB06275C2E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E2771976-BAA3-4DF7-8887-B624B64561DA}" type="pres">
      <dgm:prSet presAssocID="{ED28CAEB-1B57-4B40-A867-8AB06275C2E0}" presName="spaceRect" presStyleCnt="0"/>
      <dgm:spPr/>
    </dgm:pt>
    <dgm:pt modelId="{C7929391-1075-448B-B149-161F7CE7032F}" type="pres">
      <dgm:prSet presAssocID="{ED28CAEB-1B57-4B40-A867-8AB06275C2E0}" presName="textRect" presStyleLbl="revTx" presStyleIdx="0" presStyleCnt="4">
        <dgm:presLayoutVars>
          <dgm:chMax val="1"/>
          <dgm:chPref val="1"/>
        </dgm:presLayoutVars>
      </dgm:prSet>
      <dgm:spPr/>
    </dgm:pt>
    <dgm:pt modelId="{3CBE1838-BC19-4CD5-AB2A-FF5279D40C84}" type="pres">
      <dgm:prSet presAssocID="{220298CC-4CBB-440D-AEE4-8480AC0B9959}" presName="sibTrans" presStyleLbl="sibTrans2D1" presStyleIdx="0" presStyleCnt="0"/>
      <dgm:spPr/>
    </dgm:pt>
    <dgm:pt modelId="{A84AE0BE-AE0B-4C8C-8D8A-46E68731B749}" type="pres">
      <dgm:prSet presAssocID="{518F1639-09E6-4900-BC13-6BA2F4D9544E}" presName="compNode" presStyleCnt="0"/>
      <dgm:spPr/>
    </dgm:pt>
    <dgm:pt modelId="{E7AC1A36-E9C1-40D3-A48C-BBFC92448158}" type="pres">
      <dgm:prSet presAssocID="{518F1639-09E6-4900-BC13-6BA2F4D9544E}" presName="iconBgRect" presStyleLbl="bgShp" presStyleIdx="1" presStyleCnt="4"/>
      <dgm:spPr/>
    </dgm:pt>
    <dgm:pt modelId="{C92BEECA-A011-4AC4-ABCF-D18C63F85812}" type="pres">
      <dgm:prSet presAssocID="{518F1639-09E6-4900-BC13-6BA2F4D9544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NA"/>
        </a:ext>
      </dgm:extLst>
    </dgm:pt>
    <dgm:pt modelId="{3F5B81D1-E330-4A61-A5D3-5F8857B49511}" type="pres">
      <dgm:prSet presAssocID="{518F1639-09E6-4900-BC13-6BA2F4D9544E}" presName="spaceRect" presStyleCnt="0"/>
      <dgm:spPr/>
    </dgm:pt>
    <dgm:pt modelId="{44D61B7C-0C28-49F8-AF69-7B7A1ED4E60D}" type="pres">
      <dgm:prSet presAssocID="{518F1639-09E6-4900-BC13-6BA2F4D9544E}" presName="textRect" presStyleLbl="revTx" presStyleIdx="1" presStyleCnt="4">
        <dgm:presLayoutVars>
          <dgm:chMax val="1"/>
          <dgm:chPref val="1"/>
        </dgm:presLayoutVars>
      </dgm:prSet>
      <dgm:spPr/>
    </dgm:pt>
    <dgm:pt modelId="{E7369744-9109-45BC-9C5B-04BD56D47954}" type="pres">
      <dgm:prSet presAssocID="{7C1BEB61-6AD2-4DE6-BCD9-2CA2BCAF872E}" presName="sibTrans" presStyleLbl="sibTrans2D1" presStyleIdx="0" presStyleCnt="0"/>
      <dgm:spPr/>
    </dgm:pt>
    <dgm:pt modelId="{98A81ED3-E2B7-4AFE-995A-BFAC7621D818}" type="pres">
      <dgm:prSet presAssocID="{66AE22CF-E825-4305-B17B-9665509EF2F8}" presName="compNode" presStyleCnt="0"/>
      <dgm:spPr/>
    </dgm:pt>
    <dgm:pt modelId="{9AF0DA1E-7305-440C-BC9F-B76094109C4B}" type="pres">
      <dgm:prSet presAssocID="{66AE22CF-E825-4305-B17B-9665509EF2F8}" presName="iconBgRect" presStyleLbl="bgShp" presStyleIdx="2" presStyleCnt="4"/>
      <dgm:spPr/>
    </dgm:pt>
    <dgm:pt modelId="{12E752DB-0F63-4E17-B8BD-91448A7FF031}" type="pres">
      <dgm:prSet presAssocID="{66AE22CF-E825-4305-B17B-9665509EF2F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D74A4974-C561-4DC9-89B6-FC730CB3EEE0}" type="pres">
      <dgm:prSet presAssocID="{66AE22CF-E825-4305-B17B-9665509EF2F8}" presName="spaceRect" presStyleCnt="0"/>
      <dgm:spPr/>
    </dgm:pt>
    <dgm:pt modelId="{8E00A7FE-3CFD-44DB-BBC3-C0BDEF00B3E2}" type="pres">
      <dgm:prSet presAssocID="{66AE22CF-E825-4305-B17B-9665509EF2F8}" presName="textRect" presStyleLbl="revTx" presStyleIdx="2" presStyleCnt="4">
        <dgm:presLayoutVars>
          <dgm:chMax val="1"/>
          <dgm:chPref val="1"/>
        </dgm:presLayoutVars>
      </dgm:prSet>
      <dgm:spPr/>
    </dgm:pt>
    <dgm:pt modelId="{FDEC32D5-6ED9-4B0E-9A31-168335A25958}" type="pres">
      <dgm:prSet presAssocID="{ED077B12-6DE7-4617-BAD6-BA9B33BD68EB}" presName="sibTrans" presStyleLbl="sibTrans2D1" presStyleIdx="0" presStyleCnt="0"/>
      <dgm:spPr/>
    </dgm:pt>
    <dgm:pt modelId="{550D933E-4135-475A-9303-562D7F68E081}" type="pres">
      <dgm:prSet presAssocID="{870B3FDF-40B3-4999-A526-80F3DAEC5584}" presName="compNode" presStyleCnt="0"/>
      <dgm:spPr/>
    </dgm:pt>
    <dgm:pt modelId="{30985F4C-A843-4F87-B8C8-C808294488B4}" type="pres">
      <dgm:prSet presAssocID="{870B3FDF-40B3-4999-A526-80F3DAEC5584}" presName="iconBgRect" presStyleLbl="bgShp" presStyleIdx="3" presStyleCnt="4"/>
      <dgm:spPr/>
    </dgm:pt>
    <dgm:pt modelId="{0E0A7043-6388-4329-9284-67BCE3AF5B81}" type="pres">
      <dgm:prSet presAssocID="{870B3FDF-40B3-4999-A526-80F3DAEC558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iversal Access"/>
        </a:ext>
      </dgm:extLst>
    </dgm:pt>
    <dgm:pt modelId="{52B2B145-83F8-408C-BBCD-914793F12D8C}" type="pres">
      <dgm:prSet presAssocID="{870B3FDF-40B3-4999-A526-80F3DAEC5584}" presName="spaceRect" presStyleCnt="0"/>
      <dgm:spPr/>
    </dgm:pt>
    <dgm:pt modelId="{7A0E8F42-2C74-4A15-934B-63542BE3ECAB}" type="pres">
      <dgm:prSet presAssocID="{870B3FDF-40B3-4999-A526-80F3DAEC558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7EBBF29-B68A-4ACF-887F-AFCA3E17A9A8}" srcId="{6FFF090E-6D3A-425E-933F-13D5603C8019}" destId="{518F1639-09E6-4900-BC13-6BA2F4D9544E}" srcOrd="1" destOrd="0" parTransId="{6C9B8CA7-CC10-4731-BB61-90E0EF3BB4C8}" sibTransId="{7C1BEB61-6AD2-4DE6-BCD9-2CA2BCAF872E}"/>
    <dgm:cxn modelId="{7C1EEB29-26F2-495E-9123-EFE4113E1D2C}" type="presOf" srcId="{518F1639-09E6-4900-BC13-6BA2F4D9544E}" destId="{44D61B7C-0C28-49F8-AF69-7B7A1ED4E60D}" srcOrd="0" destOrd="0" presId="urn:microsoft.com/office/officeart/2018/2/layout/IconCircleList"/>
    <dgm:cxn modelId="{5BA61463-DE89-4D13-93E3-A8A7FB611162}" srcId="{6FFF090E-6D3A-425E-933F-13D5603C8019}" destId="{ED28CAEB-1B57-4B40-A867-8AB06275C2E0}" srcOrd="0" destOrd="0" parTransId="{444F0949-6B61-442C-9243-2FC36CD1169F}" sibTransId="{220298CC-4CBB-440D-AEE4-8480AC0B9959}"/>
    <dgm:cxn modelId="{3D8F8966-BE1C-49FF-B4AF-B7C887D9A382}" srcId="{6FFF090E-6D3A-425E-933F-13D5603C8019}" destId="{66AE22CF-E825-4305-B17B-9665509EF2F8}" srcOrd="2" destOrd="0" parTransId="{63C15589-A003-4C05-949E-C2275D97C625}" sibTransId="{ED077B12-6DE7-4617-BAD6-BA9B33BD68EB}"/>
    <dgm:cxn modelId="{48D0FB46-90D2-429D-B216-7DF063C763B1}" srcId="{6FFF090E-6D3A-425E-933F-13D5603C8019}" destId="{870B3FDF-40B3-4999-A526-80F3DAEC5584}" srcOrd="3" destOrd="0" parTransId="{5AA9DC08-5A2A-4940-877B-A33EECCF9AFE}" sibTransId="{14D16DCF-D647-487C-A779-6664479E1056}"/>
    <dgm:cxn modelId="{DE40CC7E-E759-46E0-9585-B88E414A74A1}" type="presOf" srcId="{ED28CAEB-1B57-4B40-A867-8AB06275C2E0}" destId="{C7929391-1075-448B-B149-161F7CE7032F}" srcOrd="0" destOrd="0" presId="urn:microsoft.com/office/officeart/2018/2/layout/IconCircleList"/>
    <dgm:cxn modelId="{52A47C93-8FBB-4F6E-890A-3B764B64A267}" type="presOf" srcId="{ED077B12-6DE7-4617-BAD6-BA9B33BD68EB}" destId="{FDEC32D5-6ED9-4B0E-9A31-168335A25958}" srcOrd="0" destOrd="0" presId="urn:microsoft.com/office/officeart/2018/2/layout/IconCircleList"/>
    <dgm:cxn modelId="{D64E709F-58F0-498E-832E-756FBA7268A9}" type="presOf" srcId="{6FFF090E-6D3A-425E-933F-13D5603C8019}" destId="{4BC1161C-AFEC-44B9-8661-2F63383D6C69}" srcOrd="0" destOrd="0" presId="urn:microsoft.com/office/officeart/2018/2/layout/IconCircleList"/>
    <dgm:cxn modelId="{A052DED6-CE6B-4466-8DE1-9D0888A140D7}" type="presOf" srcId="{220298CC-4CBB-440D-AEE4-8480AC0B9959}" destId="{3CBE1838-BC19-4CD5-AB2A-FF5279D40C84}" srcOrd="0" destOrd="0" presId="urn:microsoft.com/office/officeart/2018/2/layout/IconCircleList"/>
    <dgm:cxn modelId="{CEB181D9-DB50-4624-B64E-5D3F5716994D}" type="presOf" srcId="{7C1BEB61-6AD2-4DE6-BCD9-2CA2BCAF872E}" destId="{E7369744-9109-45BC-9C5B-04BD56D47954}" srcOrd="0" destOrd="0" presId="urn:microsoft.com/office/officeart/2018/2/layout/IconCircleList"/>
    <dgm:cxn modelId="{266385E2-9002-41CB-A1C5-31C6FEE780F1}" type="presOf" srcId="{870B3FDF-40B3-4999-A526-80F3DAEC5584}" destId="{7A0E8F42-2C74-4A15-934B-63542BE3ECAB}" srcOrd="0" destOrd="0" presId="urn:microsoft.com/office/officeart/2018/2/layout/IconCircleList"/>
    <dgm:cxn modelId="{CC22EFF1-66F3-45FE-BC5A-87C63566CCEE}" type="presOf" srcId="{66AE22CF-E825-4305-B17B-9665509EF2F8}" destId="{8E00A7FE-3CFD-44DB-BBC3-C0BDEF00B3E2}" srcOrd="0" destOrd="0" presId="urn:microsoft.com/office/officeart/2018/2/layout/IconCircleList"/>
    <dgm:cxn modelId="{5F973EFF-98B2-47E8-A413-8870BA902684}" type="presParOf" srcId="{4BC1161C-AFEC-44B9-8661-2F63383D6C69}" destId="{A6E11758-6AAF-4568-A073-E1C1E18D1786}" srcOrd="0" destOrd="0" presId="urn:microsoft.com/office/officeart/2018/2/layout/IconCircleList"/>
    <dgm:cxn modelId="{B0A53BC5-17DF-48BF-9702-947B7B22DDF1}" type="presParOf" srcId="{A6E11758-6AAF-4568-A073-E1C1E18D1786}" destId="{01FC9ED5-B751-49DB-80D4-AF0A8971C0D4}" srcOrd="0" destOrd="0" presId="urn:microsoft.com/office/officeart/2018/2/layout/IconCircleList"/>
    <dgm:cxn modelId="{6433D5B6-5C01-4748-9E8E-1E5FE514F9C3}" type="presParOf" srcId="{01FC9ED5-B751-49DB-80D4-AF0A8971C0D4}" destId="{5867675B-831F-493D-B5E3-1BA64426B9C8}" srcOrd="0" destOrd="0" presId="urn:microsoft.com/office/officeart/2018/2/layout/IconCircleList"/>
    <dgm:cxn modelId="{E8DD516B-5598-42FA-82E5-49E6B20C2356}" type="presParOf" srcId="{01FC9ED5-B751-49DB-80D4-AF0A8971C0D4}" destId="{E30E5663-6041-44AC-B388-7A4F8B964C22}" srcOrd="1" destOrd="0" presId="urn:microsoft.com/office/officeart/2018/2/layout/IconCircleList"/>
    <dgm:cxn modelId="{813A14D3-6C88-4E3C-B085-C3C94C87B8F3}" type="presParOf" srcId="{01FC9ED5-B751-49DB-80D4-AF0A8971C0D4}" destId="{E2771976-BAA3-4DF7-8887-B624B64561DA}" srcOrd="2" destOrd="0" presId="urn:microsoft.com/office/officeart/2018/2/layout/IconCircleList"/>
    <dgm:cxn modelId="{D347CFFE-D995-4816-B07F-856DD2D00EAD}" type="presParOf" srcId="{01FC9ED5-B751-49DB-80D4-AF0A8971C0D4}" destId="{C7929391-1075-448B-B149-161F7CE7032F}" srcOrd="3" destOrd="0" presId="urn:microsoft.com/office/officeart/2018/2/layout/IconCircleList"/>
    <dgm:cxn modelId="{D4083FC7-C362-46F1-9AC5-CA090227C141}" type="presParOf" srcId="{A6E11758-6AAF-4568-A073-E1C1E18D1786}" destId="{3CBE1838-BC19-4CD5-AB2A-FF5279D40C84}" srcOrd="1" destOrd="0" presId="urn:microsoft.com/office/officeart/2018/2/layout/IconCircleList"/>
    <dgm:cxn modelId="{77D7BFE8-86EC-444D-9819-C867CB138540}" type="presParOf" srcId="{A6E11758-6AAF-4568-A073-E1C1E18D1786}" destId="{A84AE0BE-AE0B-4C8C-8D8A-46E68731B749}" srcOrd="2" destOrd="0" presId="urn:microsoft.com/office/officeart/2018/2/layout/IconCircleList"/>
    <dgm:cxn modelId="{C13CDCC0-5BCB-45D8-A19E-F2ECAF3FF142}" type="presParOf" srcId="{A84AE0BE-AE0B-4C8C-8D8A-46E68731B749}" destId="{E7AC1A36-E9C1-40D3-A48C-BBFC92448158}" srcOrd="0" destOrd="0" presId="urn:microsoft.com/office/officeart/2018/2/layout/IconCircleList"/>
    <dgm:cxn modelId="{02605198-F7B1-449D-9CBC-C55FD0CDD7B4}" type="presParOf" srcId="{A84AE0BE-AE0B-4C8C-8D8A-46E68731B749}" destId="{C92BEECA-A011-4AC4-ABCF-D18C63F85812}" srcOrd="1" destOrd="0" presId="urn:microsoft.com/office/officeart/2018/2/layout/IconCircleList"/>
    <dgm:cxn modelId="{BBCDBB60-0C9F-41C0-AFF3-DA784A5FCA13}" type="presParOf" srcId="{A84AE0BE-AE0B-4C8C-8D8A-46E68731B749}" destId="{3F5B81D1-E330-4A61-A5D3-5F8857B49511}" srcOrd="2" destOrd="0" presId="urn:microsoft.com/office/officeart/2018/2/layout/IconCircleList"/>
    <dgm:cxn modelId="{FB3D55C6-E0D8-433B-B77E-F86CA3B4E6CB}" type="presParOf" srcId="{A84AE0BE-AE0B-4C8C-8D8A-46E68731B749}" destId="{44D61B7C-0C28-49F8-AF69-7B7A1ED4E60D}" srcOrd="3" destOrd="0" presId="urn:microsoft.com/office/officeart/2018/2/layout/IconCircleList"/>
    <dgm:cxn modelId="{0EAF848A-CD55-401F-AD07-5E29D650467E}" type="presParOf" srcId="{A6E11758-6AAF-4568-A073-E1C1E18D1786}" destId="{E7369744-9109-45BC-9C5B-04BD56D47954}" srcOrd="3" destOrd="0" presId="urn:microsoft.com/office/officeart/2018/2/layout/IconCircleList"/>
    <dgm:cxn modelId="{325801E9-94F5-40E0-B8A0-842CC4AC842C}" type="presParOf" srcId="{A6E11758-6AAF-4568-A073-E1C1E18D1786}" destId="{98A81ED3-E2B7-4AFE-995A-BFAC7621D818}" srcOrd="4" destOrd="0" presId="urn:microsoft.com/office/officeart/2018/2/layout/IconCircleList"/>
    <dgm:cxn modelId="{4EBE23F1-B1BA-43EF-8B22-3EED169CB943}" type="presParOf" srcId="{98A81ED3-E2B7-4AFE-995A-BFAC7621D818}" destId="{9AF0DA1E-7305-440C-BC9F-B76094109C4B}" srcOrd="0" destOrd="0" presId="urn:microsoft.com/office/officeart/2018/2/layout/IconCircleList"/>
    <dgm:cxn modelId="{F9055C22-AB36-4B49-8DB6-95BF2D6ECBD9}" type="presParOf" srcId="{98A81ED3-E2B7-4AFE-995A-BFAC7621D818}" destId="{12E752DB-0F63-4E17-B8BD-91448A7FF031}" srcOrd="1" destOrd="0" presId="urn:microsoft.com/office/officeart/2018/2/layout/IconCircleList"/>
    <dgm:cxn modelId="{1292A9C3-BF49-4233-BA5F-B993F0AA2645}" type="presParOf" srcId="{98A81ED3-E2B7-4AFE-995A-BFAC7621D818}" destId="{D74A4974-C561-4DC9-89B6-FC730CB3EEE0}" srcOrd="2" destOrd="0" presId="urn:microsoft.com/office/officeart/2018/2/layout/IconCircleList"/>
    <dgm:cxn modelId="{811EBC59-CD8F-4189-B769-86E886106B40}" type="presParOf" srcId="{98A81ED3-E2B7-4AFE-995A-BFAC7621D818}" destId="{8E00A7FE-3CFD-44DB-BBC3-C0BDEF00B3E2}" srcOrd="3" destOrd="0" presId="urn:microsoft.com/office/officeart/2018/2/layout/IconCircleList"/>
    <dgm:cxn modelId="{AA8DC9D1-87E2-4751-B2F8-2F381C899BD9}" type="presParOf" srcId="{A6E11758-6AAF-4568-A073-E1C1E18D1786}" destId="{FDEC32D5-6ED9-4B0E-9A31-168335A25958}" srcOrd="5" destOrd="0" presId="urn:microsoft.com/office/officeart/2018/2/layout/IconCircleList"/>
    <dgm:cxn modelId="{E4BF8957-9ADF-48D4-91B7-1F084D459BFD}" type="presParOf" srcId="{A6E11758-6AAF-4568-A073-E1C1E18D1786}" destId="{550D933E-4135-475A-9303-562D7F68E081}" srcOrd="6" destOrd="0" presId="urn:microsoft.com/office/officeart/2018/2/layout/IconCircleList"/>
    <dgm:cxn modelId="{5CDBD3A6-15DE-439A-BF9B-13092E8AE5F6}" type="presParOf" srcId="{550D933E-4135-475A-9303-562D7F68E081}" destId="{30985F4C-A843-4F87-B8C8-C808294488B4}" srcOrd="0" destOrd="0" presId="urn:microsoft.com/office/officeart/2018/2/layout/IconCircleList"/>
    <dgm:cxn modelId="{9695C152-0C42-47B1-8B2A-D1EF8D6BF81D}" type="presParOf" srcId="{550D933E-4135-475A-9303-562D7F68E081}" destId="{0E0A7043-6388-4329-9284-67BCE3AF5B81}" srcOrd="1" destOrd="0" presId="urn:microsoft.com/office/officeart/2018/2/layout/IconCircleList"/>
    <dgm:cxn modelId="{C4A94CC2-F92E-44B6-B41B-2E51EA2884C1}" type="presParOf" srcId="{550D933E-4135-475A-9303-562D7F68E081}" destId="{52B2B145-83F8-408C-BBCD-914793F12D8C}" srcOrd="2" destOrd="0" presId="urn:microsoft.com/office/officeart/2018/2/layout/IconCircleList"/>
    <dgm:cxn modelId="{61CB3F20-2BA9-4B92-AEDA-CE331642F5DE}" type="presParOf" srcId="{550D933E-4135-475A-9303-562D7F68E081}" destId="{7A0E8F42-2C74-4A15-934B-63542BE3ECA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DECAA-6770-4EDB-8F04-A334F3488AF1}">
      <dsp:nvSpPr>
        <dsp:cNvPr id="0" name=""/>
        <dsp:cNvSpPr/>
      </dsp:nvSpPr>
      <dsp:spPr>
        <a:xfrm>
          <a:off x="993133" y="32006"/>
          <a:ext cx="1060611" cy="10606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76977-F17E-4A55-A353-11A2333BAE37}">
      <dsp:nvSpPr>
        <dsp:cNvPr id="0" name=""/>
        <dsp:cNvSpPr/>
      </dsp:nvSpPr>
      <dsp:spPr>
        <a:xfrm>
          <a:off x="8279" y="1261604"/>
          <a:ext cx="3030319" cy="454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Substance Intoxication</a:t>
          </a:r>
        </a:p>
      </dsp:txBody>
      <dsp:txXfrm>
        <a:off x="8279" y="1261604"/>
        <a:ext cx="3030319" cy="454547"/>
      </dsp:txXfrm>
    </dsp:sp>
    <dsp:sp modelId="{74A88173-DD20-482F-9371-6287950DBFE2}">
      <dsp:nvSpPr>
        <dsp:cNvPr id="0" name=""/>
        <dsp:cNvSpPr/>
      </dsp:nvSpPr>
      <dsp:spPr>
        <a:xfrm>
          <a:off x="8279" y="1794749"/>
          <a:ext cx="3030319" cy="216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Individual recently ingested a substance and immediately observed significant behavioral and/or psychological changes that resulted from the substance ingested </a:t>
          </a:r>
        </a:p>
      </dsp:txBody>
      <dsp:txXfrm>
        <a:off x="8279" y="1794749"/>
        <a:ext cx="3030319" cy="2167153"/>
      </dsp:txXfrm>
    </dsp:sp>
    <dsp:sp modelId="{8C9CB9B3-D10F-4BF0-80C9-513409DA51AF}">
      <dsp:nvSpPr>
        <dsp:cNvPr id="0" name=""/>
        <dsp:cNvSpPr/>
      </dsp:nvSpPr>
      <dsp:spPr>
        <a:xfrm>
          <a:off x="4553758" y="32006"/>
          <a:ext cx="1060611" cy="10606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54884-9C47-45F3-A4E1-23282E7B7E4F}">
      <dsp:nvSpPr>
        <dsp:cNvPr id="0" name=""/>
        <dsp:cNvSpPr/>
      </dsp:nvSpPr>
      <dsp:spPr>
        <a:xfrm>
          <a:off x="3568904" y="1261604"/>
          <a:ext cx="3030319" cy="454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Substance Use Disorder</a:t>
          </a:r>
        </a:p>
      </dsp:txBody>
      <dsp:txXfrm>
        <a:off x="3568904" y="1261604"/>
        <a:ext cx="3030319" cy="454547"/>
      </dsp:txXfrm>
    </dsp:sp>
    <dsp:sp modelId="{193E7FFA-CCC4-41F7-8C97-7BE114334801}">
      <dsp:nvSpPr>
        <dsp:cNvPr id="0" name=""/>
        <dsp:cNvSpPr/>
      </dsp:nvSpPr>
      <dsp:spPr>
        <a:xfrm>
          <a:off x="3568904" y="1794749"/>
          <a:ext cx="3030319" cy="216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Individual must experience at least two symptoms of significant impairment or distress over the course of 12-months due to their use of a substance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Examples of impairment/distress: inability to participate at work/school/home, increased time spent engaging with substance use related activities, tolerance</a:t>
          </a:r>
        </a:p>
      </dsp:txBody>
      <dsp:txXfrm>
        <a:off x="3568904" y="1794749"/>
        <a:ext cx="3030319" cy="2167153"/>
      </dsp:txXfrm>
    </dsp:sp>
    <dsp:sp modelId="{831270DE-703C-41AF-BBE4-924FBE3501A7}">
      <dsp:nvSpPr>
        <dsp:cNvPr id="0" name=""/>
        <dsp:cNvSpPr/>
      </dsp:nvSpPr>
      <dsp:spPr>
        <a:xfrm>
          <a:off x="8114383" y="32006"/>
          <a:ext cx="1060611" cy="10606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152FFF-6C55-45F7-9ECD-C9237A117F0C}">
      <dsp:nvSpPr>
        <dsp:cNvPr id="0" name=""/>
        <dsp:cNvSpPr/>
      </dsp:nvSpPr>
      <dsp:spPr>
        <a:xfrm>
          <a:off x="7129529" y="1261604"/>
          <a:ext cx="3030319" cy="454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Substance Withdrawal </a:t>
          </a:r>
        </a:p>
      </dsp:txBody>
      <dsp:txXfrm>
        <a:off x="7129529" y="1261604"/>
        <a:ext cx="3030319" cy="454547"/>
      </dsp:txXfrm>
    </dsp:sp>
    <dsp:sp modelId="{A8C02245-C549-4227-9DE4-62704A8E9076}">
      <dsp:nvSpPr>
        <dsp:cNvPr id="0" name=""/>
        <dsp:cNvSpPr/>
      </dsp:nvSpPr>
      <dsp:spPr>
        <a:xfrm>
          <a:off x="7129529" y="1794749"/>
          <a:ext cx="3030319" cy="216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Diagnosed when there is a cessation or reduction of a substance that has been used for a long period of time</a:t>
          </a:r>
        </a:p>
      </dsp:txBody>
      <dsp:txXfrm>
        <a:off x="7129529" y="1794749"/>
        <a:ext cx="3030319" cy="21671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25F9A-249A-42FA-BBEE-21763F2BD6E2}">
      <dsp:nvSpPr>
        <dsp:cNvPr id="0" name=""/>
        <dsp:cNvSpPr/>
      </dsp:nvSpPr>
      <dsp:spPr>
        <a:xfrm>
          <a:off x="0" y="239302"/>
          <a:ext cx="10506456" cy="1719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418" tIns="291592" rIns="81541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The medical supervision of a withdrawal of a specified drug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Usually inpatient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Relapse rates are high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Two methods… 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Gradually decrease the substance amount 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Completely eliminate the substance while providing medication to treat withdrawal symptoms </a:t>
          </a:r>
        </a:p>
      </dsp:txBody>
      <dsp:txXfrm>
        <a:off x="0" y="239302"/>
        <a:ext cx="10506456" cy="1719900"/>
      </dsp:txXfrm>
    </dsp:sp>
    <dsp:sp modelId="{D02E994A-897C-43B5-A325-6B366FC3DAA8}">
      <dsp:nvSpPr>
        <dsp:cNvPr id="0" name=""/>
        <dsp:cNvSpPr/>
      </dsp:nvSpPr>
      <dsp:spPr>
        <a:xfrm>
          <a:off x="525322" y="32662"/>
          <a:ext cx="7354519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983" tIns="0" rIns="27798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Detoxification </a:t>
          </a:r>
        </a:p>
      </dsp:txBody>
      <dsp:txXfrm>
        <a:off x="545497" y="52837"/>
        <a:ext cx="7314169" cy="372930"/>
      </dsp:txXfrm>
    </dsp:sp>
    <dsp:sp modelId="{5DE1DE08-FABD-4574-907B-14CBEFFE8DCD}">
      <dsp:nvSpPr>
        <dsp:cNvPr id="0" name=""/>
        <dsp:cNvSpPr/>
      </dsp:nvSpPr>
      <dsp:spPr>
        <a:xfrm>
          <a:off x="0" y="2241443"/>
          <a:ext cx="10506456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418" tIns="291592" rIns="81541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Provide the individual with a “safe” drug that has a similar chemical makeup to the addicted drug (e.g., methadone which hopes to reduce heroine use) 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Controversial because it can be seeing as just replacing one drug for another without solving the addiction</a:t>
          </a:r>
        </a:p>
      </dsp:txBody>
      <dsp:txXfrm>
        <a:off x="0" y="2241443"/>
        <a:ext cx="10506456" cy="1014300"/>
      </dsp:txXfrm>
    </dsp:sp>
    <dsp:sp modelId="{2F0C088F-44ED-4661-BB10-79F3A33CAC8E}">
      <dsp:nvSpPr>
        <dsp:cNvPr id="0" name=""/>
        <dsp:cNvSpPr/>
      </dsp:nvSpPr>
      <dsp:spPr>
        <a:xfrm>
          <a:off x="525322" y="2034803"/>
          <a:ext cx="7354519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983" tIns="0" rIns="27798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Agonist drugs</a:t>
          </a:r>
        </a:p>
      </dsp:txBody>
      <dsp:txXfrm>
        <a:off x="545497" y="2054978"/>
        <a:ext cx="7314169" cy="372930"/>
      </dsp:txXfrm>
    </dsp:sp>
    <dsp:sp modelId="{35639450-B933-4EEF-A53B-030592A12DC9}">
      <dsp:nvSpPr>
        <dsp:cNvPr id="0" name=""/>
        <dsp:cNvSpPr/>
      </dsp:nvSpPr>
      <dsp:spPr>
        <a:xfrm>
          <a:off x="0" y="3537983"/>
          <a:ext cx="10506456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418" tIns="291592" rIns="81541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Drugs which block or change the effects of the addictive drug (e.g., Disulfiram to reduce alcohol use, Naloxone to reduce opioid use)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Problematic because the individual must be motivated to take the medication and it can be dangerous</a:t>
          </a:r>
        </a:p>
      </dsp:txBody>
      <dsp:txXfrm>
        <a:off x="0" y="3537983"/>
        <a:ext cx="10506456" cy="1014300"/>
      </dsp:txXfrm>
    </dsp:sp>
    <dsp:sp modelId="{35919D5A-9799-40DF-8037-A3BEDFCF0D90}">
      <dsp:nvSpPr>
        <dsp:cNvPr id="0" name=""/>
        <dsp:cNvSpPr/>
      </dsp:nvSpPr>
      <dsp:spPr>
        <a:xfrm>
          <a:off x="525322" y="3331342"/>
          <a:ext cx="7354519" cy="413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983" tIns="0" rIns="277983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Antagonist drugs</a:t>
          </a:r>
        </a:p>
      </dsp:txBody>
      <dsp:txXfrm>
        <a:off x="545497" y="3351517"/>
        <a:ext cx="7314169" cy="3729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0C31E-EB1F-495F-8064-82390DBFCCF8}">
      <dsp:nvSpPr>
        <dsp:cNvPr id="0" name=""/>
        <dsp:cNvSpPr/>
      </dsp:nvSpPr>
      <dsp:spPr>
        <a:xfrm>
          <a:off x="2103120" y="356"/>
          <a:ext cx="8412480" cy="197110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500661" rIns="163225" bIns="500661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Based on classical conditioning principles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 form of treatment for substance abuse that pairs the stimulus with some type of negative or aversive stimulus to eventually reduce their desire for the substance </a:t>
          </a:r>
        </a:p>
      </dsp:txBody>
      <dsp:txXfrm>
        <a:off x="2103120" y="356"/>
        <a:ext cx="8412480" cy="1971106"/>
      </dsp:txXfrm>
    </dsp:sp>
    <dsp:sp modelId="{5315A064-9B6A-40A3-90EB-A3369C7ECE9B}">
      <dsp:nvSpPr>
        <dsp:cNvPr id="0" name=""/>
        <dsp:cNvSpPr/>
      </dsp:nvSpPr>
      <dsp:spPr>
        <a:xfrm>
          <a:off x="0" y="356"/>
          <a:ext cx="2103120" cy="197110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94702" rIns="111290" bIns="194702" numCol="1" spcCol="1270" anchor="ctr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Aversion Therapy</a:t>
          </a:r>
        </a:p>
      </dsp:txBody>
      <dsp:txXfrm>
        <a:off x="0" y="356"/>
        <a:ext cx="2103120" cy="1971106"/>
      </dsp:txXfrm>
    </dsp:sp>
    <dsp:sp modelId="{DDF072EC-3E0C-4157-94DB-910ABFF34CF0}">
      <dsp:nvSpPr>
        <dsp:cNvPr id="0" name=""/>
        <dsp:cNvSpPr/>
      </dsp:nvSpPr>
      <dsp:spPr>
        <a:xfrm>
          <a:off x="2103120" y="2089729"/>
          <a:ext cx="8412480" cy="1971106"/>
        </a:xfrm>
        <a:prstGeom prst="rect">
          <a:avLst/>
        </a:prstGeom>
        <a:solidFill>
          <a:schemeClr val="accent5">
            <a:tint val="40000"/>
            <a:alpha val="90000"/>
            <a:hueOff val="1425612"/>
            <a:satOff val="-1207"/>
            <a:lumOff val="-165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425612"/>
              <a:satOff val="-1207"/>
              <a:lumOff val="-1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500661" rIns="163225" bIns="500661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Based on operant conditioning principles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Increases sobriety/adherence through rewards (e.g., vouchers, prizes)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Effective for various types of substance abuse, in increasing the amount of time patients remain in treatment, and compliance</a:t>
          </a:r>
        </a:p>
      </dsp:txBody>
      <dsp:txXfrm>
        <a:off x="2103120" y="2089729"/>
        <a:ext cx="8412480" cy="1971106"/>
      </dsp:txXfrm>
    </dsp:sp>
    <dsp:sp modelId="{A280414D-6D6B-4939-BF46-40BC73805658}">
      <dsp:nvSpPr>
        <dsp:cNvPr id="0" name=""/>
        <dsp:cNvSpPr/>
      </dsp:nvSpPr>
      <dsp:spPr>
        <a:xfrm>
          <a:off x="0" y="2089729"/>
          <a:ext cx="2103120" cy="1971106"/>
        </a:xfrm>
        <a:prstGeom prst="rect">
          <a:avLst/>
        </a:prstGeom>
        <a:solidFill>
          <a:schemeClr val="accent5">
            <a:hueOff val="1502285"/>
            <a:satOff val="814"/>
            <a:lumOff val="-6864"/>
            <a:alphaOff val="0"/>
          </a:schemeClr>
        </a:solidFill>
        <a:ln w="12700" cap="flat" cmpd="sng" algn="ctr">
          <a:solidFill>
            <a:schemeClr val="accent5">
              <a:hueOff val="1502285"/>
              <a:satOff val="814"/>
              <a:lumOff val="-68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94702" rIns="111290" bIns="194702" numCol="1" spcCol="1270" anchor="ctr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Contingency Management</a:t>
          </a:r>
        </a:p>
      </dsp:txBody>
      <dsp:txXfrm>
        <a:off x="0" y="2089729"/>
        <a:ext cx="2103120" cy="19711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B91AA-E054-4598-BFDB-C58474F40C25}">
      <dsp:nvSpPr>
        <dsp:cNvPr id="0" name=""/>
        <dsp:cNvSpPr/>
      </dsp:nvSpPr>
      <dsp:spPr>
        <a:xfrm>
          <a:off x="0" y="462590"/>
          <a:ext cx="6364224" cy="132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934" tIns="312420" rIns="49393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E.g., Alcoholics Anonymous (AA); Narcotics Anonymous; Twelve Step Traditions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Goal is to abstain from using the substance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Often uses religion </a:t>
          </a:r>
        </a:p>
      </dsp:txBody>
      <dsp:txXfrm>
        <a:off x="0" y="462590"/>
        <a:ext cx="6364224" cy="1323000"/>
      </dsp:txXfrm>
    </dsp:sp>
    <dsp:sp modelId="{D4DFDF06-40B0-4FB0-9D13-71CC12A976F2}">
      <dsp:nvSpPr>
        <dsp:cNvPr id="0" name=""/>
        <dsp:cNvSpPr/>
      </dsp:nvSpPr>
      <dsp:spPr>
        <a:xfrm>
          <a:off x="318211" y="241190"/>
          <a:ext cx="4454956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Self-Help </a:t>
          </a:r>
        </a:p>
      </dsp:txBody>
      <dsp:txXfrm>
        <a:off x="339827" y="262806"/>
        <a:ext cx="4411724" cy="399568"/>
      </dsp:txXfrm>
    </dsp:sp>
    <dsp:sp modelId="{0E7B7053-022A-49F7-9D89-793925F5DEE1}">
      <dsp:nvSpPr>
        <dsp:cNvPr id="0" name=""/>
        <dsp:cNvSpPr/>
      </dsp:nvSpPr>
      <dsp:spPr>
        <a:xfrm>
          <a:off x="0" y="2087991"/>
          <a:ext cx="6364224" cy="1559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764381"/>
              <a:satOff val="5141"/>
              <a:lumOff val="45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934" tIns="312420" rIns="49393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Involves complete removal from one’s ordinary life and placement into a drug-free environment with daily therapy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Goal is also to abstain from using the substance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Effective in treating a variety of substance abuse disorders but programs are expensive </a:t>
          </a:r>
        </a:p>
      </dsp:txBody>
      <dsp:txXfrm>
        <a:off x="0" y="2087991"/>
        <a:ext cx="6364224" cy="1559250"/>
      </dsp:txXfrm>
    </dsp:sp>
    <dsp:sp modelId="{6A754925-0D96-4030-81B2-E909314D83FA}">
      <dsp:nvSpPr>
        <dsp:cNvPr id="0" name=""/>
        <dsp:cNvSpPr/>
      </dsp:nvSpPr>
      <dsp:spPr>
        <a:xfrm>
          <a:off x="318211" y="1866591"/>
          <a:ext cx="4454956" cy="442800"/>
        </a:xfrm>
        <a:prstGeom prst="roundRect">
          <a:avLst/>
        </a:prstGeom>
        <a:solidFill>
          <a:schemeClr val="accent2">
            <a:hueOff val="764381"/>
            <a:satOff val="5141"/>
            <a:lumOff val="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Residential Treatment Centers/Programs</a:t>
          </a:r>
        </a:p>
      </dsp:txBody>
      <dsp:txXfrm>
        <a:off x="339827" y="1888207"/>
        <a:ext cx="4411724" cy="399568"/>
      </dsp:txXfrm>
    </dsp:sp>
    <dsp:sp modelId="{D06D4EDE-B94D-4704-8A27-FDACA9CC901E}">
      <dsp:nvSpPr>
        <dsp:cNvPr id="0" name=""/>
        <dsp:cNvSpPr/>
      </dsp:nvSpPr>
      <dsp:spPr>
        <a:xfrm>
          <a:off x="0" y="3949641"/>
          <a:ext cx="6364224" cy="132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528762"/>
              <a:satOff val="10282"/>
              <a:lumOff val="90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934" tIns="312420" rIns="49393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Goal is to abstain from using the substance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Methods include motivational interviewing, learning adaptive coping strategies, and encouraging family support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Effective in both inpatient and outpatient settings</a:t>
          </a:r>
        </a:p>
      </dsp:txBody>
      <dsp:txXfrm>
        <a:off x="0" y="3949641"/>
        <a:ext cx="6364224" cy="1323000"/>
      </dsp:txXfrm>
    </dsp:sp>
    <dsp:sp modelId="{C83BBCF2-AAAD-41FD-B43C-BB3ED119A7AC}">
      <dsp:nvSpPr>
        <dsp:cNvPr id="0" name=""/>
        <dsp:cNvSpPr/>
      </dsp:nvSpPr>
      <dsp:spPr>
        <a:xfrm>
          <a:off x="318211" y="3728241"/>
          <a:ext cx="4454956" cy="442800"/>
        </a:xfrm>
        <a:prstGeom prst="roundRect">
          <a:avLst/>
        </a:prstGeom>
        <a:solidFill>
          <a:schemeClr val="accent2">
            <a:hueOff val="1528762"/>
            <a:satOff val="10282"/>
            <a:lumOff val="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Community Reinforcement </a:t>
          </a:r>
        </a:p>
      </dsp:txBody>
      <dsp:txXfrm>
        <a:off x="339827" y="3749857"/>
        <a:ext cx="4411724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69AE3-528E-44C5-840F-043B5F1214DA}">
      <dsp:nvSpPr>
        <dsp:cNvPr id="0" name=""/>
        <dsp:cNvSpPr/>
      </dsp:nvSpPr>
      <dsp:spPr>
        <a:xfrm>
          <a:off x="0" y="319882"/>
          <a:ext cx="6967728" cy="1419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773" tIns="354076" rIns="54077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45% of college age students report engaging in binge drinking (and often, they engage in other behaviors like skipping meals that puts them at risk for medical complications of alcohol intoxication) </a:t>
          </a:r>
        </a:p>
      </dsp:txBody>
      <dsp:txXfrm>
        <a:off x="0" y="319882"/>
        <a:ext cx="6967728" cy="1419075"/>
      </dsp:txXfrm>
    </dsp:sp>
    <dsp:sp modelId="{A0584729-9B58-4C76-95BC-8CBC4CA67140}">
      <dsp:nvSpPr>
        <dsp:cNvPr id="0" name=""/>
        <dsp:cNvSpPr/>
      </dsp:nvSpPr>
      <dsp:spPr>
        <a:xfrm>
          <a:off x="348386" y="68962"/>
          <a:ext cx="487740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354" tIns="0" rIns="18435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Most used substance</a:t>
          </a:r>
        </a:p>
      </dsp:txBody>
      <dsp:txXfrm>
        <a:off x="372884" y="93460"/>
        <a:ext cx="4828413" cy="452844"/>
      </dsp:txXfrm>
    </dsp:sp>
    <dsp:sp modelId="{5C050DBD-6715-4F87-A515-D2B9A0D7980F}">
      <dsp:nvSpPr>
        <dsp:cNvPr id="0" name=""/>
        <dsp:cNvSpPr/>
      </dsp:nvSpPr>
      <dsp:spPr>
        <a:xfrm>
          <a:off x="0" y="2081677"/>
          <a:ext cx="6967728" cy="342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528762"/>
              <a:satOff val="10282"/>
              <a:lumOff val="90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773" tIns="354076" rIns="54077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The chemical absorbed from alcohol which binds to GABA receptors that then sends inhibitory signals to neurons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Effect: impaired reaction time, disorientation, slurred speech, blurred vision, difficulty walking, personality changes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Which effects you experience depends on the quantity of alcohol consumed and one’s ability to metabolize ethyl alcohol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Absorption and metabolism depends on food, gender, body weight, medication (e.g., eating slows absorption; lower body mass increases metabolism rate)</a:t>
          </a:r>
        </a:p>
      </dsp:txBody>
      <dsp:txXfrm>
        <a:off x="0" y="2081677"/>
        <a:ext cx="6967728" cy="3427200"/>
      </dsp:txXfrm>
    </dsp:sp>
    <dsp:sp modelId="{D4C18097-6659-4F20-BCBB-F6B2E90773CF}">
      <dsp:nvSpPr>
        <dsp:cNvPr id="0" name=""/>
        <dsp:cNvSpPr/>
      </dsp:nvSpPr>
      <dsp:spPr>
        <a:xfrm>
          <a:off x="348386" y="1830757"/>
          <a:ext cx="4877409" cy="501840"/>
        </a:xfrm>
        <a:prstGeom prst="roundRect">
          <a:avLst/>
        </a:prstGeom>
        <a:solidFill>
          <a:schemeClr val="accent2">
            <a:hueOff val="1528762"/>
            <a:satOff val="10282"/>
            <a:lumOff val="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354" tIns="0" rIns="18435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Ethyl alcohol</a:t>
          </a:r>
        </a:p>
      </dsp:txBody>
      <dsp:txXfrm>
        <a:off x="372884" y="1855255"/>
        <a:ext cx="4828413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E9D04-EC42-4363-8207-691FA4538AF9}">
      <dsp:nvSpPr>
        <dsp:cNvPr id="0" name=""/>
        <dsp:cNvSpPr/>
      </dsp:nvSpPr>
      <dsp:spPr>
        <a:xfrm>
          <a:off x="0" y="2288"/>
          <a:ext cx="6364224" cy="11598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92FA84-42C8-4D9A-AA3F-630CD7DA7C38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4C058-7911-47FC-BEDE-88237692BA9F}">
      <dsp:nvSpPr>
        <dsp:cNvPr id="0" name=""/>
        <dsp:cNvSpPr/>
      </dsp:nvSpPr>
      <dsp:spPr>
        <a:xfrm>
          <a:off x="1339618" y="2288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E.g., Ritalin, Adderall, Dexedrine</a:t>
          </a:r>
        </a:p>
      </dsp:txBody>
      <dsp:txXfrm>
        <a:off x="1339618" y="2288"/>
        <a:ext cx="5024605" cy="1159843"/>
      </dsp:txXfrm>
    </dsp:sp>
    <dsp:sp modelId="{65FD1DF1-B9D6-48FF-89E0-0563938F2FCC}">
      <dsp:nvSpPr>
        <dsp:cNvPr id="0" name=""/>
        <dsp:cNvSpPr/>
      </dsp:nvSpPr>
      <dsp:spPr>
        <a:xfrm>
          <a:off x="0" y="1452092"/>
          <a:ext cx="6364224" cy="11598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24CEDC-C7EA-42AE-A9C5-975EA46AA712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201FB-77DE-43BD-92FC-53FBEB9A31BE}">
      <dsp:nvSpPr>
        <dsp:cNvPr id="0" name=""/>
        <dsp:cNvSpPr/>
      </dsp:nvSpPr>
      <dsp:spPr>
        <a:xfrm>
          <a:off x="1339618" y="1452092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Manufactured in a laboratory</a:t>
          </a:r>
        </a:p>
      </dsp:txBody>
      <dsp:txXfrm>
        <a:off x="1339618" y="1452092"/>
        <a:ext cx="5024605" cy="1159843"/>
      </dsp:txXfrm>
    </dsp:sp>
    <dsp:sp modelId="{3074DABC-4BF5-4AE6-A588-FA0C77E8BCBB}">
      <dsp:nvSpPr>
        <dsp:cNvPr id="0" name=""/>
        <dsp:cNvSpPr/>
      </dsp:nvSpPr>
      <dsp:spPr>
        <a:xfrm>
          <a:off x="0" y="2901896"/>
          <a:ext cx="6364224" cy="11598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8AE5FF-6786-4FD2-9181-717700788BD9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76E80-0AB3-47F6-9B69-71480500EDC2}">
      <dsp:nvSpPr>
        <dsp:cNvPr id="0" name=""/>
        <dsp:cNvSpPr/>
      </dsp:nvSpPr>
      <dsp:spPr>
        <a:xfrm>
          <a:off x="1339618" y="2901896"/>
          <a:ext cx="2863900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Increase energy and alertness, reduce appetite; when taken at higher doses, behaviors like psychosis</a:t>
          </a:r>
        </a:p>
      </dsp:txBody>
      <dsp:txXfrm>
        <a:off x="1339618" y="2901896"/>
        <a:ext cx="2863900" cy="1159843"/>
      </dsp:txXfrm>
    </dsp:sp>
    <dsp:sp modelId="{E35B0AE8-9E3D-4C0B-8B8C-E1C7EFA2CF7A}">
      <dsp:nvSpPr>
        <dsp:cNvPr id="0" name=""/>
        <dsp:cNvSpPr/>
      </dsp:nvSpPr>
      <dsp:spPr>
        <a:xfrm>
          <a:off x="4203519" y="2901896"/>
          <a:ext cx="2160704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Chemically increases dopamine, norepinephrine, and serotonin  </a:t>
          </a:r>
        </a:p>
      </dsp:txBody>
      <dsp:txXfrm>
        <a:off x="4203519" y="2901896"/>
        <a:ext cx="2160704" cy="1159843"/>
      </dsp:txXfrm>
    </dsp:sp>
    <dsp:sp modelId="{580CDBBC-6F78-4E03-AFC7-98FF3A79D9D2}">
      <dsp:nvSpPr>
        <dsp:cNvPr id="0" name=""/>
        <dsp:cNvSpPr/>
      </dsp:nvSpPr>
      <dsp:spPr>
        <a:xfrm>
          <a:off x="0" y="4351700"/>
          <a:ext cx="6364224" cy="11598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10C447-CA15-4F27-9BBF-BA02808BB7C2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7A68-17B6-4D9E-B975-A7613289DD07}">
      <dsp:nvSpPr>
        <dsp:cNvPr id="0" name=""/>
        <dsp:cNvSpPr/>
      </dsp:nvSpPr>
      <dsp:spPr>
        <a:xfrm>
          <a:off x="1339618" y="4351700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Methamphetamine – a lower-cost derivative of amphetamine with serious health consequences; causes drastic physical changes like teeth damage and facial lesions </a:t>
          </a:r>
        </a:p>
      </dsp:txBody>
      <dsp:txXfrm>
        <a:off x="1339618" y="4351700"/>
        <a:ext cx="5024605" cy="11598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3C4FA-9D4E-4F64-8985-B1935509E5B4}">
      <dsp:nvSpPr>
        <dsp:cNvPr id="0" name=""/>
        <dsp:cNvSpPr/>
      </dsp:nvSpPr>
      <dsp:spPr>
        <a:xfrm>
          <a:off x="0" y="321156"/>
          <a:ext cx="6364224" cy="238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Most widely consumed substance in the world (about 90% of Americans consume some type every day) </a:t>
          </a:r>
        </a:p>
      </dsp:txBody>
      <dsp:txXfrm>
        <a:off x="116514" y="437670"/>
        <a:ext cx="6131196" cy="2153772"/>
      </dsp:txXfrm>
    </dsp:sp>
    <dsp:sp modelId="{61AF3BEA-51F8-46B6-89E7-09BE6E448939}">
      <dsp:nvSpPr>
        <dsp:cNvPr id="0" name=""/>
        <dsp:cNvSpPr/>
      </dsp:nvSpPr>
      <dsp:spPr>
        <a:xfrm>
          <a:off x="0" y="2805876"/>
          <a:ext cx="6364224" cy="238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Intoxication and withdrawal are possible, and can be severe enough to warrant an ER visit </a:t>
          </a:r>
        </a:p>
      </dsp:txBody>
      <dsp:txXfrm>
        <a:off x="116514" y="2922390"/>
        <a:ext cx="6131196" cy="21537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D96CF6-9675-416C-9415-C10721DD9DDC}">
      <dsp:nvSpPr>
        <dsp:cNvPr id="0" name=""/>
        <dsp:cNvSpPr/>
      </dsp:nvSpPr>
      <dsp:spPr>
        <a:xfrm>
          <a:off x="0" y="195743"/>
          <a:ext cx="105156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Come from natural sources although they can be made synthetically (e.g., PCP, Ketamine, LSD, Ecstasy)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Produce hallucinations, changes in color perception, distortion of objects, etc.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Not addictive but one can develop tolerance and can lead to psychosis, mood, or anxiety disorders</a:t>
          </a:r>
        </a:p>
      </dsp:txBody>
      <dsp:txXfrm>
        <a:off x="0" y="195743"/>
        <a:ext cx="10515600" cy="982800"/>
      </dsp:txXfrm>
    </dsp:sp>
    <dsp:sp modelId="{83316968-3352-454E-B58C-9466A001D5FD}">
      <dsp:nvSpPr>
        <dsp:cNvPr id="0" name=""/>
        <dsp:cNvSpPr/>
      </dsp:nvSpPr>
      <dsp:spPr>
        <a:xfrm>
          <a:off x="525780" y="3863"/>
          <a:ext cx="736092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Hallucinogens </a:t>
          </a:r>
        </a:p>
      </dsp:txBody>
      <dsp:txXfrm>
        <a:off x="544514" y="22597"/>
        <a:ext cx="7323452" cy="346292"/>
      </dsp:txXfrm>
    </dsp:sp>
    <dsp:sp modelId="{137E8198-AD37-4056-AF53-BA853FF08B3A}">
      <dsp:nvSpPr>
        <dsp:cNvPr id="0" name=""/>
        <dsp:cNvSpPr/>
      </dsp:nvSpPr>
      <dsp:spPr>
        <a:xfrm>
          <a:off x="0" y="1440624"/>
          <a:ext cx="10515600" cy="1801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764381"/>
              <a:satOff val="5141"/>
              <a:lumOff val="45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E.g., marijuana, hashish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Derived naturally from the hemp plant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Potency depends on growing climate, preparation, storage duration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Tetrahydrocannabinol (THC) is the active chemical agent (there is a low concentration of this in marijuana)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Produces feelings of peace, relaxation, increased hunger, pain relief and sometimes anxiety, paranoia, dizziness, and increased heart rate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Use during adolescence increases risk of developing cognitive effects from the drug </a:t>
          </a:r>
        </a:p>
      </dsp:txBody>
      <dsp:txXfrm>
        <a:off x="0" y="1440624"/>
        <a:ext cx="10515600" cy="1801800"/>
      </dsp:txXfrm>
    </dsp:sp>
    <dsp:sp modelId="{BB6A9507-9F07-4DB2-8B0D-FA23CBF012BD}">
      <dsp:nvSpPr>
        <dsp:cNvPr id="0" name=""/>
        <dsp:cNvSpPr/>
      </dsp:nvSpPr>
      <dsp:spPr>
        <a:xfrm>
          <a:off x="525780" y="1248743"/>
          <a:ext cx="7360920" cy="383760"/>
        </a:xfrm>
        <a:prstGeom prst="roundRect">
          <a:avLst/>
        </a:prstGeom>
        <a:solidFill>
          <a:schemeClr val="accent2">
            <a:hueOff val="764381"/>
            <a:satOff val="5141"/>
            <a:lumOff val="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Cannabis </a:t>
          </a:r>
        </a:p>
      </dsp:txBody>
      <dsp:txXfrm>
        <a:off x="544514" y="1267477"/>
        <a:ext cx="7323452" cy="346292"/>
      </dsp:txXfrm>
    </dsp:sp>
    <dsp:sp modelId="{2C9A0FE7-F57D-4578-9BE3-CC98420ED852}">
      <dsp:nvSpPr>
        <dsp:cNvPr id="0" name=""/>
        <dsp:cNvSpPr/>
      </dsp:nvSpPr>
      <dsp:spPr>
        <a:xfrm>
          <a:off x="0" y="3504504"/>
          <a:ext cx="10515600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528762"/>
              <a:satOff val="10282"/>
              <a:lumOff val="90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This can be very dangerous and can result in death</a:t>
          </a:r>
        </a:p>
      </dsp:txBody>
      <dsp:txXfrm>
        <a:off x="0" y="3504504"/>
        <a:ext cx="10515600" cy="552825"/>
      </dsp:txXfrm>
    </dsp:sp>
    <dsp:sp modelId="{0564C2E5-6F12-48E8-81A0-62DBB80EAB94}">
      <dsp:nvSpPr>
        <dsp:cNvPr id="0" name=""/>
        <dsp:cNvSpPr/>
      </dsp:nvSpPr>
      <dsp:spPr>
        <a:xfrm>
          <a:off x="525780" y="3312624"/>
          <a:ext cx="7360920" cy="383760"/>
        </a:xfrm>
        <a:prstGeom prst="roundRect">
          <a:avLst/>
        </a:prstGeom>
        <a:solidFill>
          <a:schemeClr val="accent2">
            <a:hueOff val="1528762"/>
            <a:satOff val="10282"/>
            <a:lumOff val="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Combination</a:t>
          </a:r>
        </a:p>
      </dsp:txBody>
      <dsp:txXfrm>
        <a:off x="544514" y="3331358"/>
        <a:ext cx="7323452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3285FE-A0C3-4611-9D3C-D26C3B532638}">
      <dsp:nvSpPr>
        <dsp:cNvPr id="0" name=""/>
        <dsp:cNvSpPr/>
      </dsp:nvSpPr>
      <dsp:spPr>
        <a:xfrm>
          <a:off x="2103120" y="1873"/>
          <a:ext cx="8412480" cy="9706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46553" rIns="163225" bIns="246553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Nearly 9% of teens and adults in the US have a substance abuse disorder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Asian/Pacific Islanders, Hispanics, and African Americans are less likely to develop a lifetime substance abuse disorder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Native Americans have the highest rate of substance abuse (almost 22%)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Found more in men, younger individuals, unmarried/divorced persons, and those with a high school degree or less education</a:t>
          </a:r>
        </a:p>
      </dsp:txBody>
      <dsp:txXfrm>
        <a:off x="2103120" y="1873"/>
        <a:ext cx="8412480" cy="970680"/>
      </dsp:txXfrm>
    </dsp:sp>
    <dsp:sp modelId="{899E1DD3-1D18-41C2-835D-CDBC4ED127C7}">
      <dsp:nvSpPr>
        <dsp:cNvPr id="0" name=""/>
        <dsp:cNvSpPr/>
      </dsp:nvSpPr>
      <dsp:spPr>
        <a:xfrm>
          <a:off x="0" y="1873"/>
          <a:ext cx="2103120" cy="9706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95882" rIns="111290" bIns="9588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General Statistics</a:t>
          </a:r>
        </a:p>
      </dsp:txBody>
      <dsp:txXfrm>
        <a:off x="0" y="1873"/>
        <a:ext cx="2103120" cy="970680"/>
      </dsp:txXfrm>
    </dsp:sp>
    <dsp:sp modelId="{A7FB58D8-518C-452F-B6C1-D30C9EAE5609}">
      <dsp:nvSpPr>
        <dsp:cNvPr id="0" name=""/>
        <dsp:cNvSpPr/>
      </dsp:nvSpPr>
      <dsp:spPr>
        <a:xfrm>
          <a:off x="2103120" y="1030795"/>
          <a:ext cx="8412480" cy="970680"/>
        </a:xfrm>
        <a:prstGeom prst="rect">
          <a:avLst/>
        </a:prstGeom>
        <a:solidFill>
          <a:schemeClr val="accent5">
            <a:tint val="40000"/>
            <a:alpha val="90000"/>
            <a:hueOff val="475204"/>
            <a:satOff val="-402"/>
            <a:lumOff val="-55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475204"/>
              <a:satOff val="-402"/>
              <a:lumOff val="-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46553" rIns="163225" bIns="246553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Alcoholism is found more often in men and in Native Americans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Roughly 1% of the population abuses opioids</a:t>
          </a:r>
        </a:p>
      </dsp:txBody>
      <dsp:txXfrm>
        <a:off x="2103120" y="1030795"/>
        <a:ext cx="8412480" cy="970680"/>
      </dsp:txXfrm>
    </dsp:sp>
    <dsp:sp modelId="{AB583F0A-F169-4A12-B11B-8A9B226348D4}">
      <dsp:nvSpPr>
        <dsp:cNvPr id="0" name=""/>
        <dsp:cNvSpPr/>
      </dsp:nvSpPr>
      <dsp:spPr>
        <a:xfrm>
          <a:off x="0" y="1030795"/>
          <a:ext cx="2103120" cy="970680"/>
        </a:xfrm>
        <a:prstGeom prst="rect">
          <a:avLst/>
        </a:prstGeom>
        <a:solidFill>
          <a:schemeClr val="accent5">
            <a:hueOff val="500762"/>
            <a:satOff val="271"/>
            <a:lumOff val="-2288"/>
            <a:alphaOff val="0"/>
          </a:schemeClr>
        </a:solidFill>
        <a:ln w="12700" cap="flat" cmpd="sng" algn="ctr">
          <a:solidFill>
            <a:schemeClr val="accent5">
              <a:hueOff val="500762"/>
              <a:satOff val="271"/>
              <a:lumOff val="-22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95882" rIns="111290" bIns="9588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Depressants </a:t>
          </a:r>
        </a:p>
      </dsp:txBody>
      <dsp:txXfrm>
        <a:off x="0" y="1030795"/>
        <a:ext cx="2103120" cy="970680"/>
      </dsp:txXfrm>
    </dsp:sp>
    <dsp:sp modelId="{020836D6-4619-467A-86B7-6DD3A444A2D0}">
      <dsp:nvSpPr>
        <dsp:cNvPr id="0" name=""/>
        <dsp:cNvSpPr/>
      </dsp:nvSpPr>
      <dsp:spPr>
        <a:xfrm>
          <a:off x="2103120" y="2059716"/>
          <a:ext cx="8412480" cy="970680"/>
        </a:xfrm>
        <a:prstGeom prst="rect">
          <a:avLst/>
        </a:prstGeom>
        <a:solidFill>
          <a:schemeClr val="accent5">
            <a:tint val="40000"/>
            <a:alpha val="90000"/>
            <a:hueOff val="950408"/>
            <a:satOff val="-805"/>
            <a:lumOff val="-110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950408"/>
              <a:satOff val="-805"/>
              <a:lumOff val="-11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46553" rIns="163225" bIns="246553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Nearly 1.1% of all high school seniors have used cocaine in the past month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Cocaine is mostly found in suburban and higher socioeconomic communities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17% of college students reportedly abuse stimulant medications</a:t>
          </a:r>
        </a:p>
      </dsp:txBody>
      <dsp:txXfrm>
        <a:off x="2103120" y="2059716"/>
        <a:ext cx="8412480" cy="970680"/>
      </dsp:txXfrm>
    </dsp:sp>
    <dsp:sp modelId="{FDC81138-2A84-4B84-BF0F-E87E7331D983}">
      <dsp:nvSpPr>
        <dsp:cNvPr id="0" name=""/>
        <dsp:cNvSpPr/>
      </dsp:nvSpPr>
      <dsp:spPr>
        <a:xfrm>
          <a:off x="0" y="2059716"/>
          <a:ext cx="2103120" cy="970680"/>
        </a:xfrm>
        <a:prstGeom prst="rect">
          <a:avLst/>
        </a:prstGeom>
        <a:solidFill>
          <a:schemeClr val="accent5">
            <a:hueOff val="1001524"/>
            <a:satOff val="543"/>
            <a:lumOff val="-4576"/>
            <a:alphaOff val="0"/>
          </a:schemeClr>
        </a:solidFill>
        <a:ln w="12700" cap="flat" cmpd="sng" algn="ctr">
          <a:solidFill>
            <a:schemeClr val="accent5">
              <a:hueOff val="1001524"/>
              <a:satOff val="543"/>
              <a:lumOff val="-45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95882" rIns="111290" bIns="9588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Stimulants</a:t>
          </a:r>
        </a:p>
      </dsp:txBody>
      <dsp:txXfrm>
        <a:off x="0" y="2059716"/>
        <a:ext cx="2103120" cy="970680"/>
      </dsp:txXfrm>
    </dsp:sp>
    <dsp:sp modelId="{FD76846C-02E4-41C1-A5EA-5B9CC56B05A7}">
      <dsp:nvSpPr>
        <dsp:cNvPr id="0" name=""/>
        <dsp:cNvSpPr/>
      </dsp:nvSpPr>
      <dsp:spPr>
        <a:xfrm>
          <a:off x="2103120" y="3088638"/>
          <a:ext cx="8412480" cy="970680"/>
        </a:xfrm>
        <a:prstGeom prst="rect">
          <a:avLst/>
        </a:prstGeom>
        <a:solidFill>
          <a:schemeClr val="accent5">
            <a:tint val="40000"/>
            <a:alpha val="90000"/>
            <a:hueOff val="1425612"/>
            <a:satOff val="-1207"/>
            <a:lumOff val="-165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425612"/>
              <a:satOff val="-1207"/>
              <a:lumOff val="-1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46553" rIns="163225" bIns="246553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Up to 14% of general population have used LSD or another hallucinogen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Nearly 20 million adults and adolescents report current use of marijuana </a:t>
          </a:r>
        </a:p>
      </dsp:txBody>
      <dsp:txXfrm>
        <a:off x="2103120" y="3088638"/>
        <a:ext cx="8412480" cy="970680"/>
      </dsp:txXfrm>
    </dsp:sp>
    <dsp:sp modelId="{84C22375-D7E3-41D1-BA67-3C52FA619496}">
      <dsp:nvSpPr>
        <dsp:cNvPr id="0" name=""/>
        <dsp:cNvSpPr/>
      </dsp:nvSpPr>
      <dsp:spPr>
        <a:xfrm>
          <a:off x="0" y="3088638"/>
          <a:ext cx="2103120" cy="970680"/>
        </a:xfrm>
        <a:prstGeom prst="rect">
          <a:avLst/>
        </a:prstGeom>
        <a:solidFill>
          <a:schemeClr val="accent5">
            <a:hueOff val="1502285"/>
            <a:satOff val="814"/>
            <a:lumOff val="-6864"/>
            <a:alphaOff val="0"/>
          </a:schemeClr>
        </a:solidFill>
        <a:ln w="12700" cap="flat" cmpd="sng" algn="ctr">
          <a:solidFill>
            <a:schemeClr val="accent5">
              <a:hueOff val="1502285"/>
              <a:satOff val="814"/>
              <a:lumOff val="-68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95882" rIns="111290" bIns="9588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Hallucinogens </a:t>
          </a:r>
        </a:p>
      </dsp:txBody>
      <dsp:txXfrm>
        <a:off x="0" y="3088638"/>
        <a:ext cx="2103120" cy="9706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9C902-1582-4A93-B628-0E3E9BDB6C4C}">
      <dsp:nvSpPr>
        <dsp:cNvPr id="0" name=""/>
        <dsp:cNvSpPr/>
      </dsp:nvSpPr>
      <dsp:spPr>
        <a:xfrm>
          <a:off x="0" y="0"/>
          <a:ext cx="3283267" cy="458494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976" tIns="330200" rIns="255976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High comorbidity with itself (meaning there is abuse of multiple different substances) </a:t>
          </a:r>
        </a:p>
      </dsp:txBody>
      <dsp:txXfrm>
        <a:off x="0" y="1742279"/>
        <a:ext cx="3283267" cy="2750967"/>
      </dsp:txXfrm>
    </dsp:sp>
    <dsp:sp modelId="{FBC7DA27-60DA-43C7-BD9E-05928EA830EE}">
      <dsp:nvSpPr>
        <dsp:cNvPr id="0" name=""/>
        <dsp:cNvSpPr/>
      </dsp:nvSpPr>
      <dsp:spPr>
        <a:xfrm>
          <a:off x="953891" y="458494"/>
          <a:ext cx="1375483" cy="137548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238" tIns="12700" rIns="10723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55326" y="659929"/>
        <a:ext cx="972613" cy="972613"/>
      </dsp:txXfrm>
    </dsp:sp>
    <dsp:sp modelId="{8DCFEB58-A2A6-485A-97E7-A171F8D1A83E}">
      <dsp:nvSpPr>
        <dsp:cNvPr id="0" name=""/>
        <dsp:cNvSpPr/>
      </dsp:nvSpPr>
      <dsp:spPr>
        <a:xfrm>
          <a:off x="0" y="4584874"/>
          <a:ext cx="3283267" cy="72"/>
        </a:xfrm>
        <a:prstGeom prst="rect">
          <a:avLst/>
        </a:prstGeom>
        <a:solidFill>
          <a:schemeClr val="accent5">
            <a:hueOff val="300457"/>
            <a:satOff val="163"/>
            <a:lumOff val="-1373"/>
            <a:alphaOff val="0"/>
          </a:schemeClr>
        </a:solidFill>
        <a:ln w="12700" cap="flat" cmpd="sng" algn="ctr">
          <a:solidFill>
            <a:schemeClr val="accent5">
              <a:hueOff val="300457"/>
              <a:satOff val="163"/>
              <a:lumOff val="-13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A30FC2-4925-489D-880B-C2E120766C07}">
      <dsp:nvSpPr>
        <dsp:cNvPr id="0" name=""/>
        <dsp:cNvSpPr/>
      </dsp:nvSpPr>
      <dsp:spPr>
        <a:xfrm>
          <a:off x="3611594" y="0"/>
          <a:ext cx="3283267" cy="4584946"/>
        </a:xfrm>
        <a:prstGeom prst="rect">
          <a:avLst/>
        </a:prstGeom>
        <a:solidFill>
          <a:schemeClr val="accent5">
            <a:tint val="40000"/>
            <a:alpha val="90000"/>
            <a:hueOff val="712806"/>
            <a:satOff val="-604"/>
            <a:lumOff val="-82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712806"/>
              <a:satOff val="-604"/>
              <a:lumOff val="-8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976" tIns="330200" rIns="255976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Believed to be secondary to other mental health disorders to “self-medicate” </a:t>
          </a:r>
        </a:p>
      </dsp:txBody>
      <dsp:txXfrm>
        <a:off x="3611594" y="1742279"/>
        <a:ext cx="3283267" cy="2750967"/>
      </dsp:txXfrm>
    </dsp:sp>
    <dsp:sp modelId="{CDA373B3-CFA5-44B6-BD25-70C93390732D}">
      <dsp:nvSpPr>
        <dsp:cNvPr id="0" name=""/>
        <dsp:cNvSpPr/>
      </dsp:nvSpPr>
      <dsp:spPr>
        <a:xfrm>
          <a:off x="4565486" y="458494"/>
          <a:ext cx="1375483" cy="1375483"/>
        </a:xfrm>
        <a:prstGeom prst="ellipse">
          <a:avLst/>
        </a:prstGeom>
        <a:solidFill>
          <a:schemeClr val="accent5">
            <a:hueOff val="600914"/>
            <a:satOff val="326"/>
            <a:lumOff val="-2746"/>
            <a:alphaOff val="0"/>
          </a:schemeClr>
        </a:solidFill>
        <a:ln w="12700" cap="flat" cmpd="sng" algn="ctr">
          <a:solidFill>
            <a:schemeClr val="accent5">
              <a:hueOff val="600914"/>
              <a:satOff val="326"/>
              <a:lumOff val="-27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238" tIns="12700" rIns="10723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66921" y="659929"/>
        <a:ext cx="972613" cy="972613"/>
      </dsp:txXfrm>
    </dsp:sp>
    <dsp:sp modelId="{EB669E06-DF68-413D-B3E7-8C832E538DA2}">
      <dsp:nvSpPr>
        <dsp:cNvPr id="0" name=""/>
        <dsp:cNvSpPr/>
      </dsp:nvSpPr>
      <dsp:spPr>
        <a:xfrm>
          <a:off x="3611594" y="4584874"/>
          <a:ext cx="3283267" cy="72"/>
        </a:xfrm>
        <a:prstGeom prst="rect">
          <a:avLst/>
        </a:prstGeom>
        <a:solidFill>
          <a:schemeClr val="accent5">
            <a:hueOff val="901371"/>
            <a:satOff val="488"/>
            <a:lumOff val="-4118"/>
            <a:alphaOff val="0"/>
          </a:schemeClr>
        </a:solidFill>
        <a:ln w="12700" cap="flat" cmpd="sng" algn="ctr">
          <a:solidFill>
            <a:schemeClr val="accent5">
              <a:hueOff val="901371"/>
              <a:satOff val="488"/>
              <a:lumOff val="-41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B29F9-B2AF-4E0B-AA95-1C68725F74E6}">
      <dsp:nvSpPr>
        <dsp:cNvPr id="0" name=""/>
        <dsp:cNvSpPr/>
      </dsp:nvSpPr>
      <dsp:spPr>
        <a:xfrm>
          <a:off x="7223188" y="0"/>
          <a:ext cx="3283267" cy="4584946"/>
        </a:xfrm>
        <a:prstGeom prst="rect">
          <a:avLst/>
        </a:prstGeom>
        <a:solidFill>
          <a:schemeClr val="accent5">
            <a:tint val="40000"/>
            <a:alpha val="90000"/>
            <a:hueOff val="1425612"/>
            <a:satOff val="-1207"/>
            <a:lumOff val="-165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425612"/>
              <a:satOff val="-1207"/>
              <a:lumOff val="-1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976" tIns="330200" rIns="255976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Twice as likely to be found in those with anxiety, affective, and psychotic disorders than the general public</a:t>
          </a:r>
        </a:p>
      </dsp:txBody>
      <dsp:txXfrm>
        <a:off x="7223188" y="1742279"/>
        <a:ext cx="3283267" cy="2750967"/>
      </dsp:txXfrm>
    </dsp:sp>
    <dsp:sp modelId="{A8C11971-BA6C-4597-840D-2DC3DD5A874F}">
      <dsp:nvSpPr>
        <dsp:cNvPr id="0" name=""/>
        <dsp:cNvSpPr/>
      </dsp:nvSpPr>
      <dsp:spPr>
        <a:xfrm>
          <a:off x="8177080" y="458494"/>
          <a:ext cx="1375483" cy="1375483"/>
        </a:xfrm>
        <a:prstGeom prst="ellipse">
          <a:avLst/>
        </a:prstGeom>
        <a:solidFill>
          <a:schemeClr val="accent5">
            <a:hueOff val="1201828"/>
            <a:satOff val="651"/>
            <a:lumOff val="-5491"/>
            <a:alphaOff val="0"/>
          </a:schemeClr>
        </a:solidFill>
        <a:ln w="12700" cap="flat" cmpd="sng" algn="ctr">
          <a:solidFill>
            <a:schemeClr val="accent5">
              <a:hueOff val="1201828"/>
              <a:satOff val="651"/>
              <a:lumOff val="-54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238" tIns="12700" rIns="10723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378515" y="659929"/>
        <a:ext cx="972613" cy="972613"/>
      </dsp:txXfrm>
    </dsp:sp>
    <dsp:sp modelId="{A8834349-3493-4133-8CCE-67AFC82CA2B3}">
      <dsp:nvSpPr>
        <dsp:cNvPr id="0" name=""/>
        <dsp:cNvSpPr/>
      </dsp:nvSpPr>
      <dsp:spPr>
        <a:xfrm>
          <a:off x="7223188" y="4584874"/>
          <a:ext cx="3283267" cy="72"/>
        </a:xfrm>
        <a:prstGeom prst="rect">
          <a:avLst/>
        </a:prstGeom>
        <a:solidFill>
          <a:schemeClr val="accent5">
            <a:hueOff val="1502285"/>
            <a:satOff val="814"/>
            <a:lumOff val="-6864"/>
            <a:alphaOff val="0"/>
          </a:schemeClr>
        </a:solidFill>
        <a:ln w="12700" cap="flat" cmpd="sng" algn="ctr">
          <a:solidFill>
            <a:schemeClr val="accent5">
              <a:hueOff val="1502285"/>
              <a:satOff val="814"/>
              <a:lumOff val="-68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9E647-7C12-4205-98AC-A5590F472595}">
      <dsp:nvSpPr>
        <dsp:cNvPr id="0" name=""/>
        <dsp:cNvSpPr/>
      </dsp:nvSpPr>
      <dsp:spPr>
        <a:xfrm>
          <a:off x="559815" y="0"/>
          <a:ext cx="1510523" cy="12322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D2BF1-11F3-43BB-ACD7-66F28716C3C0}">
      <dsp:nvSpPr>
        <dsp:cNvPr id="0" name=""/>
        <dsp:cNvSpPr/>
      </dsp:nvSpPr>
      <dsp:spPr>
        <a:xfrm>
          <a:off x="559815" y="1368202"/>
          <a:ext cx="4315781" cy="528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Genetics</a:t>
          </a:r>
        </a:p>
      </dsp:txBody>
      <dsp:txXfrm>
        <a:off x="559815" y="1368202"/>
        <a:ext cx="4315781" cy="528089"/>
      </dsp:txXfrm>
    </dsp:sp>
    <dsp:sp modelId="{EAA6FC23-F60D-43BF-910D-964C9D07F039}">
      <dsp:nvSpPr>
        <dsp:cNvPr id="0" name=""/>
        <dsp:cNvSpPr/>
      </dsp:nvSpPr>
      <dsp:spPr>
        <a:xfrm>
          <a:off x="559815" y="1959545"/>
          <a:ext cx="4315781" cy="191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Uniquely, if the individual is not exposed to the substance, they will not develop substance abuse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Twin studies indicate a 50-60% heritability risk for alcohol disorder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Individuals whose parents abuse substances may have a greater opportunity to ingest substances, thus promoting drug-seeking behaviors </a:t>
          </a:r>
        </a:p>
      </dsp:txBody>
      <dsp:txXfrm>
        <a:off x="559815" y="1959545"/>
        <a:ext cx="4315781" cy="1917402"/>
      </dsp:txXfrm>
    </dsp:sp>
    <dsp:sp modelId="{FD9C8C1D-CAB9-4BE9-90CA-22B040061A1C}">
      <dsp:nvSpPr>
        <dsp:cNvPr id="0" name=""/>
        <dsp:cNvSpPr/>
      </dsp:nvSpPr>
      <dsp:spPr>
        <a:xfrm>
          <a:off x="5630858" y="0"/>
          <a:ext cx="1510523" cy="12322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52E1D9-8B14-4CD1-9B6C-1B594F82A5B5}">
      <dsp:nvSpPr>
        <dsp:cNvPr id="0" name=""/>
        <dsp:cNvSpPr/>
      </dsp:nvSpPr>
      <dsp:spPr>
        <a:xfrm>
          <a:off x="5630858" y="1368202"/>
          <a:ext cx="4315781" cy="528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Neurobiological </a:t>
          </a:r>
        </a:p>
      </dsp:txBody>
      <dsp:txXfrm>
        <a:off x="5630858" y="1368202"/>
        <a:ext cx="4315781" cy="528089"/>
      </dsp:txXfrm>
    </dsp:sp>
    <dsp:sp modelId="{92C112CA-E481-4855-A5EF-9BCBD164B87C}">
      <dsp:nvSpPr>
        <dsp:cNvPr id="0" name=""/>
        <dsp:cNvSpPr/>
      </dsp:nvSpPr>
      <dsp:spPr>
        <a:xfrm>
          <a:off x="5630858" y="1959545"/>
          <a:ext cx="4315781" cy="1917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Begins and is maintained by the brain reward system in the </a:t>
          </a:r>
          <a:r>
            <a:rPr lang="en-US" sz="1700" kern="1200" dirty="0" err="1"/>
            <a:t>mesocorticolimbic</a:t>
          </a:r>
          <a:r>
            <a:rPr lang="en-US" sz="1700" kern="1200" dirty="0"/>
            <a:t> dopamine system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Other implicated neurotransmitters include opioid peptides, GABA, serotonin, and endocannabinoids </a:t>
          </a:r>
        </a:p>
      </dsp:txBody>
      <dsp:txXfrm>
        <a:off x="5630858" y="1959545"/>
        <a:ext cx="4315781" cy="19174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7675B-831F-493D-B5E3-1BA64426B9C8}">
      <dsp:nvSpPr>
        <dsp:cNvPr id="0" name=""/>
        <dsp:cNvSpPr/>
      </dsp:nvSpPr>
      <dsp:spPr>
        <a:xfrm>
          <a:off x="210785" y="273818"/>
          <a:ext cx="1335114" cy="13351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0E5663-6041-44AC-B388-7A4F8B964C22}">
      <dsp:nvSpPr>
        <dsp:cNvPr id="0" name=""/>
        <dsp:cNvSpPr/>
      </dsp:nvSpPr>
      <dsp:spPr>
        <a:xfrm>
          <a:off x="491159" y="554192"/>
          <a:ext cx="774366" cy="7743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29391-1075-448B-B149-161F7CE7032F}">
      <dsp:nvSpPr>
        <dsp:cNvPr id="0" name=""/>
        <dsp:cNvSpPr/>
      </dsp:nvSpPr>
      <dsp:spPr>
        <a:xfrm>
          <a:off x="1831996" y="273818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E.g., peer attitudes, perception of one’s friends drug use, pressure from peers to use substances, and beliefs about substance use </a:t>
          </a:r>
        </a:p>
      </dsp:txBody>
      <dsp:txXfrm>
        <a:off x="1831996" y="273818"/>
        <a:ext cx="3147056" cy="1335114"/>
      </dsp:txXfrm>
    </dsp:sp>
    <dsp:sp modelId="{E7AC1A36-E9C1-40D3-A48C-BBFC92448158}">
      <dsp:nvSpPr>
        <dsp:cNvPr id="0" name=""/>
        <dsp:cNvSpPr/>
      </dsp:nvSpPr>
      <dsp:spPr>
        <a:xfrm>
          <a:off x="5527403" y="273818"/>
          <a:ext cx="1335114" cy="133511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BEECA-A011-4AC4-ABCF-D18C63F85812}">
      <dsp:nvSpPr>
        <dsp:cNvPr id="0" name=""/>
        <dsp:cNvSpPr/>
      </dsp:nvSpPr>
      <dsp:spPr>
        <a:xfrm>
          <a:off x="5807777" y="554192"/>
          <a:ext cx="774366" cy="77436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61B7C-0C28-49F8-AF69-7B7A1ED4E60D}">
      <dsp:nvSpPr>
        <dsp:cNvPr id="0" name=""/>
        <dsp:cNvSpPr/>
      </dsp:nvSpPr>
      <dsp:spPr>
        <a:xfrm>
          <a:off x="7148614" y="273818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Besides a genetic predisposition, family members have an increased risk due to the accepting attitude in the familial environment and less parental supervision </a:t>
          </a:r>
        </a:p>
      </dsp:txBody>
      <dsp:txXfrm>
        <a:off x="7148614" y="273818"/>
        <a:ext cx="3147056" cy="1335114"/>
      </dsp:txXfrm>
    </dsp:sp>
    <dsp:sp modelId="{9AF0DA1E-7305-440C-BC9F-B76094109C4B}">
      <dsp:nvSpPr>
        <dsp:cNvPr id="0" name=""/>
        <dsp:cNvSpPr/>
      </dsp:nvSpPr>
      <dsp:spPr>
        <a:xfrm>
          <a:off x="210785" y="2268014"/>
          <a:ext cx="1335114" cy="13351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752DB-0F63-4E17-B8BD-91448A7FF031}">
      <dsp:nvSpPr>
        <dsp:cNvPr id="0" name=""/>
        <dsp:cNvSpPr/>
      </dsp:nvSpPr>
      <dsp:spPr>
        <a:xfrm>
          <a:off x="491159" y="2548388"/>
          <a:ext cx="774366" cy="77436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0A7FE-3CFD-44DB-BBC3-C0BDEF00B3E2}">
      <dsp:nvSpPr>
        <dsp:cNvPr id="0" name=""/>
        <dsp:cNvSpPr/>
      </dsp:nvSpPr>
      <dsp:spPr>
        <a:xfrm>
          <a:off x="1831996" y="2268014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Religiosity might be a good protective factor </a:t>
          </a:r>
        </a:p>
      </dsp:txBody>
      <dsp:txXfrm>
        <a:off x="1831996" y="2268014"/>
        <a:ext cx="3147056" cy="1335114"/>
      </dsp:txXfrm>
    </dsp:sp>
    <dsp:sp modelId="{30985F4C-A843-4F87-B8C8-C808294488B4}">
      <dsp:nvSpPr>
        <dsp:cNvPr id="0" name=""/>
        <dsp:cNvSpPr/>
      </dsp:nvSpPr>
      <dsp:spPr>
        <a:xfrm>
          <a:off x="5527403" y="2268014"/>
          <a:ext cx="1335114" cy="133511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A7043-6388-4329-9284-67BCE3AF5B81}">
      <dsp:nvSpPr>
        <dsp:cNvPr id="0" name=""/>
        <dsp:cNvSpPr/>
      </dsp:nvSpPr>
      <dsp:spPr>
        <a:xfrm>
          <a:off x="5807777" y="2548388"/>
          <a:ext cx="774366" cy="77436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E8F42-2C74-4A15-934B-63542BE3ECAB}">
      <dsp:nvSpPr>
        <dsp:cNvPr id="0" name=""/>
        <dsp:cNvSpPr/>
      </dsp:nvSpPr>
      <dsp:spPr>
        <a:xfrm>
          <a:off x="7148614" y="2268014"/>
          <a:ext cx="3147056" cy="133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Substance abuse is higher in poorer people and those who experience stressors (e.g., childhood abuse, negative work environments, discrimination) </a:t>
          </a:r>
        </a:p>
      </dsp:txBody>
      <dsp:txXfrm>
        <a:off x="7148614" y="2268014"/>
        <a:ext cx="3147056" cy="1335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34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4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8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9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1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73" r:id="rId5"/>
    <p:sldLayoutId id="2147483667" r:id="rId6"/>
    <p:sldLayoutId id="2147483668" r:id="rId7"/>
    <p:sldLayoutId id="2147483669" r:id="rId8"/>
    <p:sldLayoutId id="2147483672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0tW8FWBm1g" TargetMode="External"/><Relationship Id="rId2" Type="http://schemas.openxmlformats.org/officeDocument/2006/relationships/hyperlink" Target="https://www.youtube.com/watch?v=qOZPzfsR93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2tKyjj7u5Y" TargetMode="External"/><Relationship Id="rId2" Type="http://schemas.openxmlformats.org/officeDocument/2006/relationships/hyperlink" Target="https://www.youtube.com/watch?v=V0CdS128-q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42Q7LlbyJ9I" TargetMode="External"/><Relationship Id="rId4" Type="http://schemas.openxmlformats.org/officeDocument/2006/relationships/hyperlink" Target="https://www.youtube.com/watch?v=P7ECtgPpgA4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D8fxa3QEic" TargetMode="External"/><Relationship Id="rId2" Type="http://schemas.openxmlformats.org/officeDocument/2006/relationships/hyperlink" Target="https://www.youtube.com/watch?v=XEawJku8iyo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Rkv6vx6v40" TargetMode="External"/><Relationship Id="rId2" Type="http://schemas.openxmlformats.org/officeDocument/2006/relationships/hyperlink" Target="https://www.youtube.com/watch?v=YFlQGOeJiE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hQbq8lbuQeY" TargetMode="External"/><Relationship Id="rId4" Type="http://schemas.openxmlformats.org/officeDocument/2006/relationships/hyperlink" Target="https://www.youtube.com/watch?v=dBuIliNAix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nWjM3CW4To" TargetMode="External"/><Relationship Id="rId2" Type="http://schemas.openxmlformats.org/officeDocument/2006/relationships/hyperlink" Target="https://www.youtube.com/watch?v=5fYetx-UNE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futqKQ6KQ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BK4SNSjnmY" TargetMode="External"/><Relationship Id="rId2" Type="http://schemas.openxmlformats.org/officeDocument/2006/relationships/hyperlink" Target="https://www.youtube.com/watch?v=XqYuTEj8vj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7jQ1uFoJXY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r0WU-6J79k" TargetMode="External"/><Relationship Id="rId2" Type="http://schemas.openxmlformats.org/officeDocument/2006/relationships/hyperlink" Target="https://www.youtube.com/watch?v=MdYfczIlBH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8GsmTFytBYI" TargetMode="External"/><Relationship Id="rId5" Type="http://schemas.openxmlformats.org/officeDocument/2006/relationships/hyperlink" Target="https://www.youtube.com/watch?v=Q9XD8yRPxc8" TargetMode="External"/><Relationship Id="rId4" Type="http://schemas.openxmlformats.org/officeDocument/2006/relationships/hyperlink" Target="https://www.youtube.com/watch?v=cRsJB0taAak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xHNxmJv2bQ" TargetMode="External"/><Relationship Id="rId2" Type="http://schemas.openxmlformats.org/officeDocument/2006/relationships/hyperlink" Target="https://www.youtube.com/watch?v=keEDcUBL2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UaOeqCTSj8" TargetMode="External"/><Relationship Id="rId5" Type="http://schemas.openxmlformats.org/officeDocument/2006/relationships/hyperlink" Target="https://www.youtube.com/watch?v=95ovIJ3dsNk" TargetMode="External"/><Relationship Id="rId4" Type="http://schemas.openxmlformats.org/officeDocument/2006/relationships/hyperlink" Target="https://www.youtube.com/watch?v=BUVjY3CVf_g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yNkNy5mHEk" TargetMode="External"/><Relationship Id="rId2" Type="http://schemas.openxmlformats.org/officeDocument/2006/relationships/hyperlink" Target="https://www.youtube.com/watch?v=B-EmeQg40w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EFalLp782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>
            <a:extLst>
              <a:ext uri="{FF2B5EF4-FFF2-40B4-BE49-F238E27FC236}">
                <a16:creationId xmlns:a16="http://schemas.microsoft.com/office/drawing/2014/main" id="{C2DCB549-DDCB-46D1-9791-9637AAD775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DCECA9-9E1F-4290-B3AB-EB729D747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Substance-Related and Addictive 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2DE9D-E6A8-4A95-BA34-CBCBD69BB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Module 11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</a:rPr>
              <a:t>Presentation by Madeleine Stewart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Cat Floyd-Jennings, MA, with video added content </a:t>
            </a:r>
            <a:endParaRPr lang="en-US" sz="1800" dirty="0">
              <a:solidFill>
                <a:schemeClr val="bg1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940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FCBAE5-0D96-4421-832D-0610AC6B0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b="1" dirty="0"/>
              <a:t>Type of Substance Used: Sedative-Hypnotic Drugs</a:t>
            </a: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7A10618-CB4F-4D0C-8769-527954D61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n-US" sz="2000" dirty="0"/>
              <a:t>Aka anxiolytic drugs</a:t>
            </a:r>
          </a:p>
          <a:p>
            <a:r>
              <a:rPr lang="en-US" sz="2000" dirty="0"/>
              <a:t>Calming, relaxing effect often used to treat anxiety disorders </a:t>
            </a:r>
          </a:p>
          <a:p>
            <a:r>
              <a:rPr lang="en-US" sz="2000" dirty="0"/>
              <a:t>Types </a:t>
            </a:r>
          </a:p>
          <a:p>
            <a:pPr lvl="1"/>
            <a:r>
              <a:rPr lang="en-US" sz="2000" dirty="0">
                <a:solidFill>
                  <a:schemeClr val="accent6"/>
                </a:solidFill>
              </a:rPr>
              <a:t>Barbiturates</a:t>
            </a:r>
            <a:r>
              <a:rPr lang="en-US" sz="2000" dirty="0"/>
              <a:t> – introduced in the early 20</a:t>
            </a:r>
            <a:r>
              <a:rPr lang="en-US" sz="2000" baseline="30000" dirty="0"/>
              <a:t>th</a:t>
            </a:r>
            <a:r>
              <a:rPr lang="en-US" sz="2000" dirty="0"/>
              <a:t> century, highly addictive and often caused respiratory distress 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Benzodiazepines</a:t>
            </a:r>
            <a:r>
              <a:rPr lang="en-US" sz="2000" dirty="0"/>
              <a:t> (e.g., Xanax, Ativan, Valium) – less addictive replacement either for temporary or long-term use but they can affect tolerance; increase GABA activity</a:t>
            </a:r>
          </a:p>
        </p:txBody>
      </p:sp>
    </p:spTree>
    <p:extLst>
      <p:ext uri="{BB962C8B-B14F-4D97-AF65-F5344CB8AC3E}">
        <p14:creationId xmlns:p14="http://schemas.microsoft.com/office/powerpoint/2010/main" val="2448978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211F3-4587-40AF-B7D9-82E8DE224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Sedatives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E7852-592D-4406-9DF8-6899BBAFA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8:38  </a:t>
            </a:r>
            <a:r>
              <a:rPr lang="en-US" b="0" i="0" dirty="0">
                <a:effectLst/>
                <a:latin typeface="Roboto" panose="02000000000000000000" pitchFamily="2" charset="0"/>
              </a:rPr>
              <a:t>Barbiturates and Benzodiazepines Mechanism of action with animation</a:t>
            </a:r>
          </a:p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https://www.youtube.com/watch?v=qOZPzfsR934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3:44 Fentanyl  </a:t>
            </a:r>
            <a:r>
              <a:rPr lang="en-US" dirty="0">
                <a:hlinkClick r:id="rId3"/>
              </a:rPr>
              <a:t>https://www.youtube.com/watch?v=C0tW8FWBm1g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022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14A6CE-9668-4ED4-A157-C5EF74ACD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en-US" b="1" dirty="0"/>
              <a:t>Type of Substance Used: Opioids</a:t>
            </a:r>
            <a:r>
              <a:rPr lang="en-US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B14BA-7C39-4AC0-B64D-42C07ED2A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679" y="1092857"/>
            <a:ext cx="5670087" cy="438912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400" dirty="0"/>
              <a:t>Analgesic (pain-relieving) effects, but can also produce euphoria and drowsiness; easy to build tolerance to opioids and therefore incredibly addictive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Withdrawal symptoms include restlessness, muscle pain, fatigue, anxiety and insomnia and can persist for months or years 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Types</a:t>
            </a:r>
          </a:p>
          <a:p>
            <a:pPr lvl="1">
              <a:lnSpc>
                <a:spcPct val="100000"/>
              </a:lnSpc>
            </a:pPr>
            <a:r>
              <a:rPr lang="en-US" sz="1400" dirty="0">
                <a:solidFill>
                  <a:schemeClr val="accent6"/>
                </a:solidFill>
              </a:rPr>
              <a:t>Morphine</a:t>
            </a:r>
            <a:r>
              <a:rPr lang="en-US" sz="1400" dirty="0"/>
              <a:t> – derived from opium in the 1800s, found to be addictive during the Civil War and replaced by…</a:t>
            </a:r>
          </a:p>
          <a:p>
            <a:pPr lvl="1">
              <a:lnSpc>
                <a:spcPct val="100000"/>
              </a:lnSpc>
            </a:pPr>
            <a:r>
              <a:rPr lang="en-US" sz="1400" dirty="0">
                <a:solidFill>
                  <a:schemeClr val="accent2"/>
                </a:solidFill>
              </a:rPr>
              <a:t>Heroin</a:t>
            </a:r>
            <a:r>
              <a:rPr lang="en-US" sz="1400" dirty="0"/>
              <a:t> – synthesized in 1898 to be a cough suppressant and pain reduction until it was found to be even more addictive </a:t>
            </a:r>
          </a:p>
          <a:p>
            <a:pPr lvl="1">
              <a:lnSpc>
                <a:spcPct val="100000"/>
              </a:lnSpc>
            </a:pPr>
            <a:r>
              <a:rPr lang="en-US" sz="1400" dirty="0">
                <a:solidFill>
                  <a:schemeClr val="accent4"/>
                </a:solidFill>
              </a:rPr>
              <a:t>Oxycodone &amp; hydrocodone </a:t>
            </a:r>
            <a:r>
              <a:rPr lang="en-US" sz="1400" dirty="0"/>
              <a:t>– the increased number of prescriptions for these directly impacted the early 2000s rise of abuse and misuse of opioids</a:t>
            </a:r>
          </a:p>
        </p:txBody>
      </p:sp>
    </p:spTree>
    <p:extLst>
      <p:ext uri="{BB962C8B-B14F-4D97-AF65-F5344CB8AC3E}">
        <p14:creationId xmlns:p14="http://schemas.microsoft.com/office/powerpoint/2010/main" val="4217937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FE7E-FC80-48D9-9659-3868AD60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Opioids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C89C5-3F84-4A52-8FCD-E0669C53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8:21 Opioids and why it’s hard to break the habit</a:t>
            </a:r>
          </a:p>
          <a:p>
            <a:r>
              <a:rPr lang="en-US" dirty="0">
                <a:hlinkClick r:id="rId2"/>
              </a:rPr>
              <a:t>https://www.youtube.com/watch?v=V0CdS128-q4</a:t>
            </a:r>
            <a:endParaRPr lang="en-US" dirty="0"/>
          </a:p>
          <a:p>
            <a:r>
              <a:rPr lang="en-US" dirty="0"/>
              <a:t>11 Opioid receptors, very technical  </a:t>
            </a:r>
            <a:r>
              <a:rPr lang="en-US" dirty="0">
                <a:hlinkClick r:id="rId3"/>
              </a:rPr>
              <a:t>https://www.youtube.com/watch?v=t2tKyjj7u5Y</a:t>
            </a:r>
            <a:endParaRPr lang="en-US" dirty="0"/>
          </a:p>
          <a:p>
            <a:r>
              <a:rPr lang="en-US" dirty="0"/>
              <a:t>3:41  FAS in East TN </a:t>
            </a:r>
            <a:r>
              <a:rPr lang="en-US" dirty="0">
                <a:hlinkClick r:id="rId4"/>
              </a:rPr>
              <a:t>https://www.youtube.com/watch?v=P7ECtgPpgA4</a:t>
            </a:r>
            <a:r>
              <a:rPr lang="en-US" dirty="0"/>
              <a:t> </a:t>
            </a:r>
          </a:p>
          <a:p>
            <a:r>
              <a:rPr lang="en-US" dirty="0"/>
              <a:t>29  </a:t>
            </a:r>
            <a:r>
              <a:rPr lang="en-US"/>
              <a:t>NAS opioids  </a:t>
            </a:r>
            <a:r>
              <a:rPr lang="en-US">
                <a:hlinkClick r:id="rId5"/>
              </a:rPr>
              <a:t>https://www.youtube.com/watch?v=42Q7LlbyJ9I</a:t>
            </a:r>
            <a:r>
              <a:rPr lang="en-US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57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01B3EC0-C865-4E52-A0F6-CB02B29A4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0CF5E7-5ED8-4220-94F1-E15B77933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41832"/>
            <a:ext cx="10506456" cy="1901952"/>
          </a:xfrm>
        </p:spPr>
        <p:txBody>
          <a:bodyPr anchor="b">
            <a:normAutofit/>
          </a:bodyPr>
          <a:lstStyle/>
          <a:p>
            <a:r>
              <a:rPr lang="en-US" sz="5400" b="1" dirty="0"/>
              <a:t>Type of Substance Used: Stimulants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146509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24AA7-19C1-4FD9-B801-E30151670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668690"/>
            <a:ext cx="10509504" cy="2503510"/>
          </a:xfrm>
        </p:spPr>
        <p:txBody>
          <a:bodyPr>
            <a:normAutofit/>
          </a:bodyPr>
          <a:lstStyle/>
          <a:p>
            <a:r>
              <a:rPr lang="en-US" sz="2000" dirty="0"/>
              <a:t>Increase the activity in the central nervous system; increase blood pressure, heart rate, pressured thinking/speaking, and rapid or jerky behaviors; produces euphoria, reduces appetite, and prevents sleep</a:t>
            </a:r>
          </a:p>
          <a:p>
            <a:r>
              <a:rPr lang="en-US" sz="2000" dirty="0"/>
              <a:t>E.g., cocaine, amphetamines </a:t>
            </a:r>
          </a:p>
        </p:txBody>
      </p:sp>
    </p:spTree>
    <p:extLst>
      <p:ext uri="{BB962C8B-B14F-4D97-AF65-F5344CB8AC3E}">
        <p14:creationId xmlns:p14="http://schemas.microsoft.com/office/powerpoint/2010/main" val="181263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C59A7-72D9-477D-BC00-0BA6DDDF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Stimulant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753EF-3261-4DF8-B53B-46014778F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12:25 Recreational stimulants  </a:t>
            </a:r>
            <a:r>
              <a:rPr lang="en-US" dirty="0">
                <a:hlinkClick r:id="rId2"/>
              </a:rPr>
              <a:t>https://www.youtube.com/watch?v=XEawJku8iyo</a:t>
            </a:r>
            <a:endParaRPr lang="en-US" dirty="0"/>
          </a:p>
          <a:p>
            <a:r>
              <a:rPr lang="en-US" dirty="0"/>
              <a:t>8:13 Do Stimulants change your personality  </a:t>
            </a:r>
            <a:r>
              <a:rPr lang="en-US" dirty="0">
                <a:hlinkClick r:id="rId3"/>
              </a:rPr>
              <a:t>https://www.youtube.com/watch?v=UD8fxa3QEic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20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D0E63C-3F5F-4295-A243-85550F7DE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b="1" dirty="0"/>
              <a:t>Type of Substance Used: Cocaine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0FF4D-E2E0-4D3F-8065-9D6BA6416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300" dirty="0"/>
              <a:t>Extracted from the coca plant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Can be ingested in numerous ways </a:t>
            </a:r>
          </a:p>
          <a:p>
            <a:pPr lvl="1">
              <a:lnSpc>
                <a:spcPct val="100000"/>
              </a:lnSpc>
            </a:pPr>
            <a:r>
              <a:rPr lang="en-US" sz="1300" dirty="0"/>
              <a:t>Freebasing – most common method of ingestion where cocaine is heated with ammonia to produce almost 100% pure cocaine 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Effects occur within </a:t>
            </a:r>
            <a:r>
              <a:rPr lang="en-US" sz="1300" u="sng" dirty="0"/>
              <a:t>10-15 seconds</a:t>
            </a:r>
            <a:r>
              <a:rPr lang="en-US" sz="1300" dirty="0"/>
              <a:t> of ingestion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Produces </a:t>
            </a:r>
            <a:r>
              <a:rPr lang="en-US" sz="1300" u="sng" dirty="0"/>
              <a:t>energy and euphoria</a:t>
            </a:r>
            <a:r>
              <a:rPr lang="en-US" sz="1300" dirty="0"/>
              <a:t>, feelings of excitement, talkativeness; and at higher doses, breathing quickens, blood pressure increases, and </a:t>
            </a:r>
            <a:r>
              <a:rPr lang="en-US" sz="1300" u="sng" dirty="0"/>
              <a:t>excessive arousal</a:t>
            </a:r>
            <a:r>
              <a:rPr lang="en-US" sz="1300" dirty="0"/>
              <a:t> can be observed</a:t>
            </a:r>
          </a:p>
          <a:p>
            <a:pPr lvl="1">
              <a:lnSpc>
                <a:spcPct val="100000"/>
              </a:lnSpc>
            </a:pPr>
            <a:r>
              <a:rPr lang="en-US" sz="1300" dirty="0"/>
              <a:t>This is because cocaine increases dopamine, norepinephrine, and serotonin 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Features a rapid high of cocaine intoxication followed by rapid crashing</a:t>
            </a:r>
          </a:p>
          <a:p>
            <a:pPr lvl="1">
              <a:lnSpc>
                <a:spcPct val="100000"/>
              </a:lnSpc>
            </a:pPr>
            <a:r>
              <a:rPr lang="en-US" sz="1300" dirty="0"/>
              <a:t>During intoxication, there might be poor muscle coordination, grandiosity, compulsive behavior, aggression, and possibly hallucinations/delusions</a:t>
            </a:r>
          </a:p>
          <a:p>
            <a:pPr lvl="1">
              <a:lnSpc>
                <a:spcPct val="100000"/>
              </a:lnSpc>
            </a:pPr>
            <a:r>
              <a:rPr lang="en-US" sz="1300" dirty="0"/>
              <a:t>During the crash, there might be headaches, dizziness, and fainting</a:t>
            </a:r>
          </a:p>
          <a:p>
            <a:pPr>
              <a:lnSpc>
                <a:spcPct val="100000"/>
              </a:lnSpc>
            </a:pPr>
            <a:r>
              <a:rPr lang="en-US" sz="1300" dirty="0"/>
              <a:t>Crack is a more affordable, highly addictive and fast-acting derivative of cocaine</a:t>
            </a:r>
          </a:p>
        </p:txBody>
      </p:sp>
    </p:spTree>
    <p:extLst>
      <p:ext uri="{BB962C8B-B14F-4D97-AF65-F5344CB8AC3E}">
        <p14:creationId xmlns:p14="http://schemas.microsoft.com/office/powerpoint/2010/main" val="1341661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CE344-2F1B-439D-BDF6-E1C28EC2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Cocaine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C7110-CFE8-424D-BE9C-4FFB850AE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7 mins  Cocaine and psychologists in history  </a:t>
            </a:r>
            <a:r>
              <a:rPr lang="en-US" dirty="0">
                <a:hlinkClick r:id="rId2"/>
              </a:rPr>
              <a:t>https://www.youtube.com/watch?v=YFlQGOeJiEM</a:t>
            </a:r>
            <a:r>
              <a:rPr lang="en-US" dirty="0"/>
              <a:t> </a:t>
            </a:r>
          </a:p>
          <a:p>
            <a:r>
              <a:rPr lang="en-US" dirty="0"/>
              <a:t>6 Demi Lovato  </a:t>
            </a:r>
            <a:r>
              <a:rPr lang="en-US" dirty="0">
                <a:hlinkClick r:id="rId3"/>
              </a:rPr>
              <a:t>https://www.youtube.com/watch?v=mRkv6vx6v40</a:t>
            </a:r>
            <a:r>
              <a:rPr lang="en-US" dirty="0"/>
              <a:t> </a:t>
            </a:r>
          </a:p>
          <a:p>
            <a:r>
              <a:rPr lang="en-US" dirty="0"/>
              <a:t>2 Effects of </a:t>
            </a:r>
            <a:r>
              <a:rPr lang="en-US" dirty="0" err="1"/>
              <a:t>Cocains</a:t>
            </a:r>
            <a:r>
              <a:rPr lang="en-US" dirty="0"/>
              <a:t>  </a:t>
            </a:r>
            <a:r>
              <a:rPr lang="en-US" dirty="0">
                <a:hlinkClick r:id="rId4"/>
              </a:rPr>
              <a:t>https://www.youtube.com/watch?v=dBuIliNAixg</a:t>
            </a:r>
            <a:r>
              <a:rPr lang="en-US" dirty="0"/>
              <a:t> </a:t>
            </a:r>
          </a:p>
          <a:p>
            <a:r>
              <a:rPr lang="en-US" dirty="0"/>
              <a:t>2:38 who kicked cocaine  </a:t>
            </a:r>
            <a:r>
              <a:rPr lang="en-US" dirty="0">
                <a:hlinkClick r:id="rId5"/>
              </a:rPr>
              <a:t>https://www.youtube.com/watch?v=hQbq8lbuQeY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96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0D2FC7-FBE3-41DB-9501-47FD89BF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724430" cy="4526280"/>
          </a:xfrm>
        </p:spPr>
        <p:txBody>
          <a:bodyPr>
            <a:normAutofit/>
          </a:bodyPr>
          <a:lstStyle/>
          <a:p>
            <a:r>
              <a:rPr lang="en-US" sz="3600" b="1" dirty="0"/>
              <a:t>Type of Substance Used: </a:t>
            </a:r>
            <a:r>
              <a:rPr lang="en-US" sz="3700" b="1" dirty="0"/>
              <a:t>Amphetamines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Amphetamines">
            <a:extLst>
              <a:ext uri="{FF2B5EF4-FFF2-40B4-BE49-F238E27FC236}">
                <a16:creationId xmlns:a16="http://schemas.microsoft.com/office/drawing/2014/main" id="{B49F8D12-0CE9-4A60-98F4-614844C5A4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927332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4652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F6CA-1167-42A6-8261-78DD8CEA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Amphetamines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92505-6BE6-4DFA-AAB1-B73863984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 how it works  </a:t>
            </a:r>
            <a:r>
              <a:rPr lang="en-US" dirty="0">
                <a:hlinkClick r:id="rId2"/>
              </a:rPr>
              <a:t>https://www.youtube.com/watch?v=5fYetx-UNEI</a:t>
            </a:r>
            <a:r>
              <a:rPr lang="en-US" dirty="0"/>
              <a:t> </a:t>
            </a:r>
          </a:p>
          <a:p>
            <a:r>
              <a:rPr lang="en-US" dirty="0"/>
              <a:t>4 Difference  between amphetamines and methamphetamine  </a:t>
            </a:r>
            <a:r>
              <a:rPr lang="en-US" dirty="0">
                <a:hlinkClick r:id="rId3"/>
              </a:rPr>
              <a:t>https://www.youtube.com/watch?v=YnWjM3CW4To</a:t>
            </a:r>
            <a:endParaRPr lang="en-US" dirty="0"/>
          </a:p>
          <a:p>
            <a:r>
              <a:rPr lang="en-US" dirty="0"/>
              <a:t>3:20  your brain on Adderall </a:t>
            </a:r>
            <a:r>
              <a:rPr lang="en-US" dirty="0">
                <a:hlinkClick r:id="rId4"/>
              </a:rPr>
              <a:t>https://www.youtube.com/watch?v=ifutqKQ6KQE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0290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05BC69-771A-4D45-B56A-C62E1EA7F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en-US" sz="5200"/>
              <a:t>Learning Objectives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0041B-F273-4E22-BB3F-69756A7F0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68770" cy="28254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 dirty="0"/>
              <a:t>Describe how substance-related and addictive disorders present.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Describe the epidemiology of substance-related and addictive disorders.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Describe comorbidity in relation to substance-related and addictive disorders.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Describe the etiology of substance-related and addictive disorders.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Describe treatment options for substance-related and addictive disorders. </a:t>
            </a:r>
          </a:p>
        </p:txBody>
      </p:sp>
      <p:pic>
        <p:nvPicPr>
          <p:cNvPr id="7" name="Graphic 6" descr="Relationship">
            <a:extLst>
              <a:ext uri="{FF2B5EF4-FFF2-40B4-BE49-F238E27FC236}">
                <a16:creationId xmlns:a16="http://schemas.microsoft.com/office/drawing/2014/main" id="{C8FA3081-752B-4E6C-8415-5ADB95282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066" y="1272395"/>
            <a:ext cx="4237686" cy="42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932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AB0F92-9B2A-4710-84CD-2DE61C97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b="1" dirty="0"/>
              <a:t>Type of Substance Used: Caffeine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Caffeine ">
            <a:extLst>
              <a:ext uri="{FF2B5EF4-FFF2-40B4-BE49-F238E27FC236}">
                <a16:creationId xmlns:a16="http://schemas.microsoft.com/office/drawing/2014/main" id="{56E3DE9B-8DDF-48BD-81DB-F67AD48B7C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874314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165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EAFF1-793E-4346-A630-C7CBF8857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Videos on Caffeine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E1629-F128-42B7-86DB-B1761B2A9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5:12  quitting caffeine  </a:t>
            </a:r>
            <a:r>
              <a:rPr lang="en-US" dirty="0">
                <a:hlinkClick r:id="rId2"/>
              </a:rPr>
              <a:t>https://www.youtube.com/watch?v=XqYuTEj8vj0</a:t>
            </a:r>
            <a:endParaRPr lang="en-US" dirty="0"/>
          </a:p>
          <a:p>
            <a:r>
              <a:rPr lang="en-US" dirty="0"/>
              <a:t>2  your brain on caffeine  </a:t>
            </a:r>
            <a:r>
              <a:rPr lang="en-US" dirty="0">
                <a:hlinkClick r:id="rId3"/>
              </a:rPr>
              <a:t>https://www.youtube.com/watch?v=QBK4SNSjnmY</a:t>
            </a:r>
            <a:r>
              <a:rPr lang="en-US" dirty="0"/>
              <a:t>  </a:t>
            </a:r>
          </a:p>
          <a:p>
            <a:r>
              <a:rPr lang="en-US" dirty="0"/>
              <a:t>16  caffeine in tea  </a:t>
            </a:r>
            <a:r>
              <a:rPr lang="en-US" dirty="0">
                <a:hlinkClick r:id="rId4"/>
              </a:rPr>
              <a:t>https://www.youtube.com/watch?v=d7jQ1uFoJXY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2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9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11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13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67F0A4-5FF9-475F-9B06-F01E940EF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b="1" dirty="0"/>
              <a:t>Type of Substance Used: Hallucinogens/Cannabis/Combination</a:t>
            </a:r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8" name="Content Placeholder 2" descr="Hallucinogens/Cannabis/Combination">
            <a:extLst>
              <a:ext uri="{FF2B5EF4-FFF2-40B4-BE49-F238E27FC236}">
                <a16:creationId xmlns:a16="http://schemas.microsoft.com/office/drawing/2014/main" id="{3B6ED94C-61BD-44C1-A502-A9D025D5EC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070418"/>
              </p:ext>
            </p:extLst>
          </p:nvPr>
        </p:nvGraphicFramePr>
        <p:xfrm>
          <a:off x="838200" y="2184158"/>
          <a:ext cx="10515600" cy="4061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1671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B5C18-63F1-4B8B-B5B0-6C1D3E7F9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Hallucinogens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48A61-EB0E-406E-8428-047734F7A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2:13  overview  </a:t>
            </a:r>
            <a:r>
              <a:rPr lang="en-US" dirty="0">
                <a:hlinkClick r:id="rId2"/>
              </a:rPr>
              <a:t>https://www.youtube.com/watch?v=MdYfczIlBHY</a:t>
            </a:r>
            <a:r>
              <a:rPr lang="en-US" dirty="0"/>
              <a:t>  </a:t>
            </a:r>
          </a:p>
          <a:p>
            <a:r>
              <a:rPr lang="en-US" dirty="0"/>
              <a:t>8 overview  </a:t>
            </a:r>
            <a:r>
              <a:rPr lang="en-US" dirty="0">
                <a:hlinkClick r:id="rId3"/>
              </a:rPr>
              <a:t>https://www.youtube.com/watch?v=Kr0WU-6J79k</a:t>
            </a:r>
            <a:r>
              <a:rPr lang="en-US" dirty="0"/>
              <a:t>  </a:t>
            </a:r>
          </a:p>
          <a:p>
            <a:r>
              <a:rPr lang="en-US" dirty="0"/>
              <a:t>3:34  DMT </a:t>
            </a:r>
            <a:r>
              <a:rPr lang="en-US" dirty="0">
                <a:hlinkClick r:id="rId4"/>
              </a:rPr>
              <a:t>https://www.youtube.com/watch?v=cRsJB0taAak</a:t>
            </a:r>
            <a:endParaRPr lang="en-US" dirty="0"/>
          </a:p>
          <a:p>
            <a:r>
              <a:rPr lang="en-US" dirty="0"/>
              <a:t>16:32 future of psychedelics in treatment  </a:t>
            </a:r>
            <a:r>
              <a:rPr lang="en-US" dirty="0">
                <a:hlinkClick r:id="rId5"/>
              </a:rPr>
              <a:t>https://www.youtube.com/watch?v=Q9XD8yRPxc8</a:t>
            </a:r>
            <a:endParaRPr lang="en-US" dirty="0"/>
          </a:p>
          <a:p>
            <a:r>
              <a:rPr lang="en-US" dirty="0"/>
              <a:t>17:35  Cannabis applications </a:t>
            </a:r>
            <a:r>
              <a:rPr lang="en-US" dirty="0">
                <a:hlinkClick r:id="rId6"/>
              </a:rPr>
              <a:t>https://www.youtube.com/watch?v=8GsmTFytBYI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05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E3394-8765-413C-9CCB-F797BE04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11.1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2D4B3-E707-FA50-70F4-B158CFD8F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938091"/>
            <a:ext cx="10168128" cy="4471417"/>
          </a:xfrm>
        </p:spPr>
        <p:txBody>
          <a:bodyPr>
            <a:normAutofit fontScale="85000" lnSpcReduction="1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What is a substance?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What is the difference between substance intoxication and substance abuse?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What is the difference between tolerance and withdrawal?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Create a table listing the three types of substances abused, as well as the specific substances within each category.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What are the common factors that affect alcohol absorption?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6. What are the effects of sedative-hypnotic drugs?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7. What receptors are responsible for increasing activity in alcohol and benzodiazepines?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8. What is responsible for the addictive nature of opioids?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9. Which neurotransmitters are implicated in cocaine use?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10. What are the different ways cocaine can be ingested?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11. List the common types of amphetamines. </a:t>
            </a:r>
          </a:p>
        </p:txBody>
      </p:sp>
    </p:spTree>
    <p:extLst>
      <p:ext uri="{BB962C8B-B14F-4D97-AF65-F5344CB8AC3E}">
        <p14:creationId xmlns:p14="http://schemas.microsoft.com/office/powerpoint/2010/main" val="2278221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AF93E8-1392-4AE2-AECE-956C34E6A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11.2. Epidemiology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5820B7-FF6F-4899-A971-A70AA7097E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30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9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Freeform: Shape 11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8" name="Freeform: Shape 13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E29ED-A985-43B2-A647-488DB284E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11.2 Epidemiology</a:t>
            </a:r>
          </a:p>
        </p:txBody>
      </p:sp>
      <p:sp>
        <p:nvSpPr>
          <p:cNvPr id="39" name="Rectangle 15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0" name="Content Placeholder 2" descr="Epidemiology">
            <a:extLst>
              <a:ext uri="{FF2B5EF4-FFF2-40B4-BE49-F238E27FC236}">
                <a16:creationId xmlns:a16="http://schemas.microsoft.com/office/drawing/2014/main" id="{327A9406-AEC3-4C41-A8B0-C6EB65227C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249062"/>
              </p:ext>
            </p:extLst>
          </p:nvPr>
        </p:nvGraphicFramePr>
        <p:xfrm>
          <a:off x="838200" y="2184158"/>
          <a:ext cx="10515600" cy="4061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0390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CB9C5-437B-EC31-ED4A-6FABEE24B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11.2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1A727-47C6-9750-A45E-8B5D6B68B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n-US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Identify the gender and ethnicity differences of substance abuse across the three substance categories. </a:t>
            </a:r>
          </a:p>
          <a:p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Are these substances abused by other unique groups of people? </a:t>
            </a:r>
          </a:p>
        </p:txBody>
      </p:sp>
    </p:spTree>
    <p:extLst>
      <p:ext uri="{BB962C8B-B14F-4D97-AF65-F5344CB8AC3E}">
        <p14:creationId xmlns:p14="http://schemas.microsoft.com/office/powerpoint/2010/main" val="38605640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DEDB30-3F92-4019-B5BB-87BFCE1A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11.3. Comorbidity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0A0A80-D2E1-4378-B994-2B6FF141F7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215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68CAAD-6732-490F-9007-2C1C583EA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dirty="0"/>
              <a:t>11.3 Comorbidity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Comorbidity">
            <a:extLst>
              <a:ext uri="{FF2B5EF4-FFF2-40B4-BE49-F238E27FC236}">
                <a16:creationId xmlns:a16="http://schemas.microsoft.com/office/drawing/2014/main" id="{43BB4A21-EF74-4602-A730-FFDCED18B4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250111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3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42B122-8D72-4736-975C-F29B04D42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11.1. Clinical Presentation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E2A9F8-D50B-4C52-8A95-06757ED5F0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478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BD6A0-B0FF-E007-B189-B0848523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902C2-01A5-4C8A-8E43-FCB02810B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n-US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With what other conditions are substance-related and addictive disorders highly comorbid?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3612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34A006-F15C-469C-AA0A-588D67E5A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11.4. Etiology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11EE1E-2061-42A2-B89B-5DD10DD918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74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C9555-65F4-48F4-906C-D84B732CE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US" sz="4800" dirty="0"/>
              <a:t>11.4 Biological Etiology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Biological Etiology">
            <a:extLst>
              <a:ext uri="{FF2B5EF4-FFF2-40B4-BE49-F238E27FC236}">
                <a16:creationId xmlns:a16="http://schemas.microsoft.com/office/drawing/2014/main" id="{AC0C78BC-106C-4668-87CE-55EA636CEA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069220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6589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F910F-47EE-435C-A148-76155DB1B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US" sz="4800" dirty="0"/>
              <a:t>Cognitive Etiology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0D3AE-5BCA-4A6C-BB76-3994BF037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r>
              <a:rPr lang="en-US" sz="2000" dirty="0"/>
              <a:t>Expectancy effect – the desire to attain a particular outcome or anticipated effects by ingesting a substance; can be both positive and negative which would increase and decrease substance use, respectively </a:t>
            </a:r>
          </a:p>
          <a:p>
            <a:pPr lvl="1"/>
            <a:r>
              <a:rPr lang="en-US" sz="2000" dirty="0"/>
              <a:t>Unfortunately, it seems that positive expectations are more powerful than negative expectations  </a:t>
            </a:r>
          </a:p>
        </p:txBody>
      </p:sp>
    </p:spTree>
    <p:extLst>
      <p:ext uri="{BB962C8B-B14F-4D97-AF65-F5344CB8AC3E}">
        <p14:creationId xmlns:p14="http://schemas.microsoft.com/office/powerpoint/2010/main" val="3610236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ABB07D-5E0A-48DF-A1D8-A5703BA17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en-US" sz="5200"/>
              <a:t>Behavioral Etiology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B6250-DC45-49D8-B81C-E36EAA248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68770" cy="28254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/>
              <a:t>Operant Conditioning – refers to the increase or decrease of a behavior, due to a reinforcement or punishment </a:t>
            </a:r>
          </a:p>
          <a:p>
            <a:pPr lvl="1">
              <a:lnSpc>
                <a:spcPct val="100000"/>
              </a:lnSpc>
            </a:pPr>
            <a:r>
              <a:rPr lang="en-US" sz="1800"/>
              <a:t>Positive reinforcement – substance use is increased because of pleasurable experiences </a:t>
            </a:r>
          </a:p>
          <a:p>
            <a:pPr lvl="1">
              <a:lnSpc>
                <a:spcPct val="100000"/>
              </a:lnSpc>
            </a:pPr>
            <a:r>
              <a:rPr lang="en-US" sz="1800"/>
              <a:t>Negative reinforcement – substance use is increased because of the removal of a negative effect (e.g., physical pain, stress, anxiety or even removal of withdrawal symptoms) </a:t>
            </a:r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8CC900A0-8455-4988-A868-AC0933A6D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066" y="1272395"/>
            <a:ext cx="4237686" cy="42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522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C76416-AD94-471C-9334-E95B8F0B3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US" sz="4800"/>
              <a:t>Sociocultural Etiology</a:t>
            </a: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Content Placeholder 2" descr="Sociocultural Etiology ">
            <a:extLst>
              <a:ext uri="{FF2B5EF4-FFF2-40B4-BE49-F238E27FC236}">
                <a16:creationId xmlns:a16="http://schemas.microsoft.com/office/drawing/2014/main" id="{05849D8B-90A0-4A39-8B56-82740BE355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917990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24343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E07F5-A05C-4B42-6374-EB2466DC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11.4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6111-5DBB-2544-0FC8-18295E436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Discuss the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brain reward system.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What neurobiological regions are implicated within this system?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Define the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expectancy effect.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How does this explain the development and maintenance of substance abuse?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Discuss operant conditioning in the context of substance abuse. What are the reinforcers?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How does the sociocultural model explain substance abuse?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790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FA2C46-8220-429A-8818-251155C3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11.5. Treatment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D5A7FB-09B5-46AD-BD86-0BD14DDDA0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306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9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50E99-74AB-4823-857A-0F550A22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/>
              <a:t>Biological Treatment</a:t>
            </a:r>
            <a:endParaRPr lang="en-US" dirty="0"/>
          </a:p>
        </p:txBody>
      </p:sp>
      <p:sp>
        <p:nvSpPr>
          <p:cNvPr id="37" name="Rectangle 31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Content Placeholder 2" descr="Biological Treatment ">
            <a:extLst>
              <a:ext uri="{FF2B5EF4-FFF2-40B4-BE49-F238E27FC236}">
                <a16:creationId xmlns:a16="http://schemas.microsoft.com/office/drawing/2014/main" id="{09DDFE15-FCB2-4B01-820F-4407212778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397953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81162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8">
            <a:extLst>
              <a:ext uri="{FF2B5EF4-FFF2-40B4-BE49-F238E27FC236}">
                <a16:creationId xmlns:a16="http://schemas.microsoft.com/office/drawing/2014/main" id="{5ACC6BB2-28F8-4405-829D-0562733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Freeform: Shape 20">
            <a:extLst>
              <a:ext uri="{FF2B5EF4-FFF2-40B4-BE49-F238E27FC236}">
                <a16:creationId xmlns:a16="http://schemas.microsoft.com/office/drawing/2014/main" id="{5C2E53F0-AD54-4A55-99A0-EC896CE3C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Freeform: Shape 22">
            <a:extLst>
              <a:ext uri="{FF2B5EF4-FFF2-40B4-BE49-F238E27FC236}">
                <a16:creationId xmlns:a16="http://schemas.microsoft.com/office/drawing/2014/main" id="{D15F19F8-85EE-477A-ACBA-4B6D0697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A0FBC7-7B94-46AD-80D9-823B69EDF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Behavioral Treatment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7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Behavioral Treatment">
            <a:extLst>
              <a:ext uri="{FF2B5EF4-FFF2-40B4-BE49-F238E27FC236}">
                <a16:creationId xmlns:a16="http://schemas.microsoft.com/office/drawing/2014/main" id="{BA6C3E24-2C17-4FBC-8FA1-92812823A5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694453"/>
              </p:ext>
            </p:extLst>
          </p:nvPr>
        </p:nvGraphicFramePr>
        <p:xfrm>
          <a:off x="838200" y="2184158"/>
          <a:ext cx="10515600" cy="4061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859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BB9BE-594F-4A79-A62B-1BD8530AE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11.1 Substance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C502B-8341-486C-BE58-0E582A786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81013"/>
            <a:ext cx="10168128" cy="4436533"/>
          </a:xfrm>
        </p:spPr>
        <p:txBody>
          <a:bodyPr>
            <a:normAutofit/>
          </a:bodyPr>
          <a:lstStyle/>
          <a:p>
            <a:r>
              <a:rPr lang="en-US" dirty="0"/>
              <a:t>What are </a:t>
            </a:r>
            <a:r>
              <a:rPr lang="en-US" b="1" dirty="0">
                <a:solidFill>
                  <a:schemeClr val="accent6"/>
                </a:solidFill>
              </a:rPr>
              <a:t>substances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Any ingested materials that cause temporary cognitive, behavioral, and/or physiological symptoms within the individual</a:t>
            </a:r>
          </a:p>
          <a:p>
            <a:r>
              <a:rPr lang="en-US" dirty="0"/>
              <a:t>What is </a:t>
            </a:r>
            <a:r>
              <a:rPr lang="en-US" b="1" dirty="0">
                <a:solidFill>
                  <a:schemeClr val="accent3"/>
                </a:solidFill>
              </a:rPr>
              <a:t>substance intoxication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The changes observed directly after or within a few hours of ingestion of a substance</a:t>
            </a:r>
          </a:p>
          <a:p>
            <a:pPr lvl="1"/>
            <a:r>
              <a:rPr lang="en-US" dirty="0"/>
              <a:t>Symptoms vary and depend on the substance </a:t>
            </a:r>
          </a:p>
        </p:txBody>
      </p:sp>
    </p:spTree>
    <p:extLst>
      <p:ext uri="{BB962C8B-B14F-4D97-AF65-F5344CB8AC3E}">
        <p14:creationId xmlns:p14="http://schemas.microsoft.com/office/powerpoint/2010/main" val="3989595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2A74F3-5D39-4816-B1A7-3C38891C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11.5 Cognitive-Behavioral Treatment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E9350-A213-4D4F-88F7-70CEDFA88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/>
              <a:t>Relapse Prevention Training</a:t>
            </a:r>
          </a:p>
          <a:p>
            <a:pPr lvl="1"/>
            <a:r>
              <a:rPr lang="en-US" sz="2200"/>
              <a:t>A form of treatment where one identifies potentially high-risk situations for relapse and then learns behavioral skills and cognitive interventions to prevent the occurrence of a relapse </a:t>
            </a:r>
          </a:p>
          <a:p>
            <a:pPr lvl="1"/>
            <a:r>
              <a:rPr lang="en-US" sz="2200"/>
              <a:t>Also involves psychoeducation about how substance abuse is maintained</a:t>
            </a:r>
          </a:p>
          <a:p>
            <a:pPr lvl="1"/>
            <a:r>
              <a:rPr lang="en-US" sz="2200"/>
              <a:t>Patients practice through role play </a:t>
            </a:r>
          </a:p>
        </p:txBody>
      </p:sp>
    </p:spTree>
    <p:extLst>
      <p:ext uri="{BB962C8B-B14F-4D97-AF65-F5344CB8AC3E}">
        <p14:creationId xmlns:p14="http://schemas.microsoft.com/office/powerpoint/2010/main" val="42799161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5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8FEBFF-879A-4139-9B07-69CE2E77B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/>
              <a:t>Sociocultural Treatment </a:t>
            </a:r>
            <a:endParaRPr lang="en-US" dirty="0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8" name="Content Placeholder 2" descr="Sociocultural Treatment ">
            <a:extLst>
              <a:ext uri="{FF2B5EF4-FFF2-40B4-BE49-F238E27FC236}">
                <a16:creationId xmlns:a16="http://schemas.microsoft.com/office/drawing/2014/main" id="{B4C3757D-43B1-4832-8B02-303DDAC0FD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853625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24272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F40726-9B19-4165-9C26-757D16E19E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6F716-11BE-4360-88BC-6D9543895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64211"/>
            <a:ext cx="4571999" cy="1165002"/>
          </a:xfrm>
        </p:spPr>
        <p:txBody>
          <a:bodyPr anchor="b">
            <a:normAutofit/>
          </a:bodyPr>
          <a:lstStyle/>
          <a:p>
            <a:r>
              <a:rPr lang="en-US" sz="3600"/>
              <a:t>Are you ready?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B5F82-16B8-47D6-9D04-9808E6F4B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55327"/>
            <a:ext cx="4571999" cy="3776975"/>
          </a:xfrm>
        </p:spPr>
        <p:txBody>
          <a:bodyPr>
            <a:normAutofit/>
          </a:bodyPr>
          <a:lstStyle/>
          <a:p>
            <a:r>
              <a:rPr lang="en-US" sz="1800" dirty="0"/>
              <a:t>ASAM IN CLASS</a:t>
            </a:r>
          </a:p>
          <a:p>
            <a:r>
              <a:rPr lang="en-US" sz="1800" dirty="0"/>
              <a:t>STAGES OF CHANGE</a:t>
            </a:r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800" dirty="0"/>
          </a:p>
        </p:txBody>
      </p:sp>
      <p:pic>
        <p:nvPicPr>
          <p:cNvPr id="5" name="Picture 4" descr="Diagram&#10;&#10;Description automatically generated with low confidence">
            <a:extLst>
              <a:ext uri="{FF2B5EF4-FFF2-40B4-BE49-F238E27FC236}">
                <a16:creationId xmlns:a16="http://schemas.microsoft.com/office/drawing/2014/main" id="{C8F9B10F-B7C8-441B-B90F-9F6A20D406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3" r="2" b="2"/>
          <a:stretch/>
        </p:blipFill>
        <p:spPr>
          <a:xfrm>
            <a:off x="6190488" y="566928"/>
            <a:ext cx="5157216" cy="528619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089CB41-F399-4AEB-980C-5BFB1049C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FC967B-3DD6-463D-9DB9-6E4419AE0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096768" y="3817404"/>
            <a:ext cx="54864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10E282D4-721F-431C-923B-E49466CC30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798" y="3001789"/>
            <a:ext cx="3962400" cy="298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1563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3E49B-9876-407F-A525-E91E31CE0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E3420-53BB-4160-AAA1-8BE2FFA58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140093"/>
            <a:ext cx="10168128" cy="369417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6:47  Gene therapies  </a:t>
            </a:r>
            <a:r>
              <a:rPr lang="en-US" dirty="0">
                <a:hlinkClick r:id="rId2"/>
              </a:rPr>
              <a:t>https://www.youtube.com/watch?v=keEDcUBL2CY</a:t>
            </a:r>
            <a:endParaRPr lang="en-US" dirty="0"/>
          </a:p>
          <a:p>
            <a:r>
              <a:rPr lang="en-US" dirty="0"/>
              <a:t>4  addiction process in the brain  </a:t>
            </a:r>
            <a:r>
              <a:rPr lang="en-US" dirty="0">
                <a:hlinkClick r:id="rId3"/>
              </a:rPr>
              <a:t>https://www.youtube.com/watch?v=NxHNxmJv2bQ</a:t>
            </a:r>
            <a:r>
              <a:rPr lang="en-US" dirty="0"/>
              <a:t> </a:t>
            </a:r>
          </a:p>
          <a:p>
            <a:r>
              <a:rPr lang="en-US" dirty="0"/>
              <a:t>7:13  Anhedonia after addiction </a:t>
            </a:r>
            <a:r>
              <a:rPr lang="en-US" dirty="0">
                <a:hlinkClick r:id="rId4"/>
              </a:rPr>
              <a:t>https://www.youtube.com/watch?v=BUVjY3CVf_g</a:t>
            </a:r>
            <a:r>
              <a:rPr lang="en-US" dirty="0"/>
              <a:t> </a:t>
            </a:r>
          </a:p>
          <a:p>
            <a:r>
              <a:rPr lang="en-US" dirty="0"/>
              <a:t>16 understanding childhood trauma impact  </a:t>
            </a:r>
            <a:r>
              <a:rPr lang="en-US" dirty="0">
                <a:hlinkClick r:id="rId5"/>
              </a:rPr>
              <a:t>https://www.youtube.com/watch?v=95ovIJ3dsNk</a:t>
            </a:r>
            <a:endParaRPr lang="en-US" dirty="0"/>
          </a:p>
          <a:p>
            <a:r>
              <a:rPr lang="en-US" dirty="0"/>
              <a:t>7:18 aversion therapy  </a:t>
            </a:r>
            <a:r>
              <a:rPr lang="en-US" dirty="0">
                <a:hlinkClick r:id="rId6"/>
              </a:rPr>
              <a:t>https://www.youtube.com/watch?v=wUaOeqCTSj8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76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0794-14A0-AFB9-9715-71E847C3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11.5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B372C-83E9-9D4C-2C1F-C22167016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Discuss the differences between agonist and antagonist drugs. Give examples of both.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What are the two behavioral treatments discussed in this module? Discuss their effectiveness.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What are the main components of the 12-step programs?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How effective are they in substance abuse treatment? </a:t>
            </a:r>
          </a:p>
        </p:txBody>
      </p:sp>
    </p:spTree>
    <p:extLst>
      <p:ext uri="{BB962C8B-B14F-4D97-AF65-F5344CB8AC3E}">
        <p14:creationId xmlns:p14="http://schemas.microsoft.com/office/powerpoint/2010/main" val="123931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BB9BE-594F-4A79-A62B-1BD8530AE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Substance Abuse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C502B-8341-486C-BE58-0E582A786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81013"/>
            <a:ext cx="10168128" cy="443653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are the properties of </a:t>
            </a:r>
            <a:r>
              <a:rPr lang="en-US" b="1" dirty="0">
                <a:solidFill>
                  <a:schemeClr val="accent1"/>
                </a:solidFill>
              </a:rPr>
              <a:t>substance abuse</a:t>
            </a:r>
            <a:r>
              <a:rPr lang="en-US" dirty="0"/>
              <a:t>? 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Repeated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use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of these substances, or </a:t>
            </a:r>
            <a:r>
              <a:rPr lang="en-US" b="1" dirty="0">
                <a:solidFill>
                  <a:schemeClr val="accent1"/>
                </a:solidFill>
              </a:rPr>
              <a:t>frequent substance intoxication </a:t>
            </a:r>
            <a:r>
              <a:rPr lang="en-US" dirty="0"/>
              <a:t>that results in a </a:t>
            </a:r>
            <a:r>
              <a:rPr lang="en-US" b="1" dirty="0">
                <a:solidFill>
                  <a:schemeClr val="accent1"/>
                </a:solidFill>
              </a:rPr>
              <a:t>long-term problem </a:t>
            </a:r>
            <a:r>
              <a:rPr lang="en-US" dirty="0"/>
              <a:t>where the individual consumes the substance for an </a:t>
            </a:r>
            <a:r>
              <a:rPr lang="en-US" b="1" dirty="0">
                <a:solidFill>
                  <a:schemeClr val="accent1"/>
                </a:solidFill>
              </a:rPr>
              <a:t>extended time</a:t>
            </a:r>
            <a:r>
              <a:rPr lang="en-US" dirty="0"/>
              <a:t>, or must ingest large amounts of the substance to get the same effect a substance provided previously (aka </a:t>
            </a:r>
            <a:r>
              <a:rPr lang="en-US" b="1" dirty="0">
                <a:solidFill>
                  <a:schemeClr val="accent1"/>
                </a:solidFill>
              </a:rPr>
              <a:t>tolerance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Tolerance often comes with other physical and psychological symptoms which cause </a:t>
            </a:r>
            <a:r>
              <a:rPr lang="en-US" b="1" dirty="0">
                <a:solidFill>
                  <a:schemeClr val="accent1"/>
                </a:solidFill>
              </a:rPr>
              <a:t>significant disturbances </a:t>
            </a:r>
            <a:r>
              <a:rPr lang="en-US" dirty="0"/>
              <a:t>in an individual’s life </a:t>
            </a:r>
          </a:p>
          <a:p>
            <a:pPr lvl="1"/>
            <a:r>
              <a:rPr lang="en-US" dirty="0"/>
              <a:t>Individuals spend a </a:t>
            </a:r>
            <a:r>
              <a:rPr lang="en-US" b="1" dirty="0">
                <a:solidFill>
                  <a:schemeClr val="accent1"/>
                </a:solidFill>
              </a:rPr>
              <a:t>significant amount of time </a:t>
            </a:r>
            <a:r>
              <a:rPr lang="en-US" dirty="0"/>
              <a:t>engaging in activities that involve their substance use</a:t>
            </a:r>
          </a:p>
          <a:p>
            <a:pPr lvl="1"/>
            <a:r>
              <a:rPr lang="en-US" dirty="0"/>
              <a:t>There may be a </a:t>
            </a:r>
            <a:r>
              <a:rPr lang="en-US" b="1" dirty="0">
                <a:solidFill>
                  <a:schemeClr val="accent1"/>
                </a:solidFill>
              </a:rPr>
              <a:t>desire to reduce or abstain </a:t>
            </a:r>
            <a:r>
              <a:rPr lang="en-US" dirty="0"/>
              <a:t>from substance use, but </a:t>
            </a:r>
            <a:r>
              <a:rPr lang="en-US" b="1" dirty="0">
                <a:solidFill>
                  <a:schemeClr val="accent1"/>
                </a:solidFill>
              </a:rPr>
              <a:t>cravings and withdrawal symptoms</a:t>
            </a:r>
            <a:r>
              <a:rPr lang="en-US" b="1" dirty="0"/>
              <a:t> </a:t>
            </a:r>
            <a:r>
              <a:rPr lang="en-US" dirty="0"/>
              <a:t>prevent this change </a:t>
            </a:r>
          </a:p>
          <a:p>
            <a:pPr lvl="2"/>
            <a:r>
              <a:rPr lang="en-US" dirty="0"/>
              <a:t>Symptoms include cramps, anxiety attacks, sweating, nausea, tremors, and hallucinations </a:t>
            </a:r>
          </a:p>
          <a:p>
            <a:pPr lvl="2"/>
            <a:r>
              <a:rPr lang="en-US" dirty="0"/>
              <a:t>Extreme withdrawal symptoms could lead to seizures, stroke, or even death</a:t>
            </a:r>
          </a:p>
        </p:txBody>
      </p:sp>
    </p:spTree>
    <p:extLst>
      <p:ext uri="{BB962C8B-B14F-4D97-AF65-F5344CB8AC3E}">
        <p14:creationId xmlns:p14="http://schemas.microsoft.com/office/powerpoint/2010/main" val="88077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B41775-2BCC-4114-AEFC-C285BE482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dirty="0"/>
              <a:t>Diagnosing with the DSM-5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 descr="Diagnosing with the DSM-5">
            <a:extLst>
              <a:ext uri="{FF2B5EF4-FFF2-40B4-BE49-F238E27FC236}">
                <a16:creationId xmlns:a16="http://schemas.microsoft.com/office/drawing/2014/main" id="{8972B7A7-86CC-4949-AADB-57986AB34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968100"/>
              </p:ext>
            </p:extLst>
          </p:nvPr>
        </p:nvGraphicFramePr>
        <p:xfrm>
          <a:off x="1115568" y="2269730"/>
          <a:ext cx="10168128" cy="399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60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55489-BFE6-4DDC-8EEC-4098141AC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286933"/>
            <a:ext cx="3251764" cy="2652889"/>
          </a:xfrm>
        </p:spPr>
        <p:txBody>
          <a:bodyPr anchor="b">
            <a:normAutofit/>
          </a:bodyPr>
          <a:lstStyle/>
          <a:p>
            <a:pPr algn="ctr"/>
            <a:r>
              <a:rPr lang="en-US" sz="4000" b="1" dirty="0"/>
              <a:t>Type of Substance Used: Depressants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09F34-9AAE-453C-882B-464DF6C6D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Effect: depress or inhibit one’s central nervous system and thus alleviates tension and stress; in large amounts, can impair judgment and motor activity</a:t>
            </a:r>
          </a:p>
          <a:p>
            <a:r>
              <a:rPr lang="en-US" dirty="0"/>
              <a:t>E.g., alcohol, sedative-hypnotic drugs, </a:t>
            </a:r>
            <a:r>
              <a:rPr lang="en-US" dirty="0" err="1"/>
              <a:t>opiods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1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E5A538-BD3C-40AE-8B4D-478D5DE4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 b="1" dirty="0"/>
              <a:t>Type of Substance Used: Alcohol</a:t>
            </a: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Content Placeholder 2" descr="Alcohol">
            <a:extLst>
              <a:ext uri="{FF2B5EF4-FFF2-40B4-BE49-F238E27FC236}">
                <a16:creationId xmlns:a16="http://schemas.microsoft.com/office/drawing/2014/main" id="{919FDAC0-A413-49FE-ACD6-E0F17B2CFC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203010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5919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3A89-C223-4ACF-9E42-3D08647D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DSM diagnoses: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2A27B-61AD-4B21-BCA0-35015AB97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4:29  Alcohol effect on the brain  </a:t>
            </a:r>
            <a:r>
              <a:rPr lang="en-US" dirty="0">
                <a:hlinkClick r:id="rId2"/>
              </a:rPr>
              <a:t>https://www.youtube.com/watch?v=B-EmeQg40wE</a:t>
            </a:r>
            <a:endParaRPr lang="en-US" dirty="0"/>
          </a:p>
          <a:p>
            <a:endParaRPr lang="en-US" dirty="0"/>
          </a:p>
          <a:p>
            <a:r>
              <a:rPr lang="en-US" dirty="0"/>
              <a:t>5:44 How do different types of alcohol affect the emotions  </a:t>
            </a:r>
            <a:r>
              <a:rPr lang="en-US" dirty="0">
                <a:hlinkClick r:id="rId3"/>
              </a:rPr>
              <a:t>https://www.youtube.com/watch?v=8yNkNy5mHEk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3:39  FAS  </a:t>
            </a:r>
            <a:r>
              <a:rPr lang="en-US" dirty="0">
                <a:hlinkClick r:id="rId4"/>
              </a:rPr>
              <a:t>https://www.youtube.com/watch?v=pEFalLp782g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675938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243F41"/>
      </a:dk2>
      <a:lt2>
        <a:srgbClr val="EEE9EB"/>
      </a:lt2>
      <a:accent1>
        <a:srgbClr val="76AA95"/>
      </a:accent1>
      <a:accent2>
        <a:srgbClr val="69ACAC"/>
      </a:accent2>
      <a:accent3>
        <a:srgbClr val="7DA7C6"/>
      </a:accent3>
      <a:accent4>
        <a:srgbClr val="7682C3"/>
      </a:accent4>
      <a:accent5>
        <a:srgbClr val="9F8FCD"/>
      </a:accent5>
      <a:accent6>
        <a:srgbClr val="AA76C3"/>
      </a:accent6>
      <a:hlink>
        <a:srgbClr val="B3728C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2921</Words>
  <Application>Microsoft Office PowerPoint</Application>
  <PresentationFormat>Widescreen</PresentationFormat>
  <Paragraphs>261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Avenir Next LT Pro</vt:lpstr>
      <vt:lpstr>Calibri</vt:lpstr>
      <vt:lpstr>Roboto</vt:lpstr>
      <vt:lpstr>Times New Roman</vt:lpstr>
      <vt:lpstr>AccentBoxVTI</vt:lpstr>
      <vt:lpstr>Substance-Related and Addictive Disorders</vt:lpstr>
      <vt:lpstr>Learning Objectives</vt:lpstr>
      <vt:lpstr>11.1. Clinical Presentation</vt:lpstr>
      <vt:lpstr>11.1 Substance Abuse</vt:lpstr>
      <vt:lpstr>Substance Abuse cont.</vt:lpstr>
      <vt:lpstr>Diagnosing with the DSM-5</vt:lpstr>
      <vt:lpstr>Type of Substance Used: Depressants </vt:lpstr>
      <vt:lpstr>Type of Substance Used: Alcohol</vt:lpstr>
      <vt:lpstr>DSM diagnoses: </vt:lpstr>
      <vt:lpstr>Type of Substance Used: Sedative-Hypnotic Drugs</vt:lpstr>
      <vt:lpstr>Sedatives </vt:lpstr>
      <vt:lpstr>Type of Substance Used: Opioids </vt:lpstr>
      <vt:lpstr>Opioids </vt:lpstr>
      <vt:lpstr>Type of Substance Used: Stimulants</vt:lpstr>
      <vt:lpstr>Stimulant videos</vt:lpstr>
      <vt:lpstr>Type of Substance Used: Cocaine</vt:lpstr>
      <vt:lpstr>Cocaine</vt:lpstr>
      <vt:lpstr>Type of Substance Used: Amphetamines</vt:lpstr>
      <vt:lpstr>Amphetamines</vt:lpstr>
      <vt:lpstr>Type of Substance Used: Caffeine</vt:lpstr>
      <vt:lpstr>Videos on Caffeine</vt:lpstr>
      <vt:lpstr>Type of Substance Used: Hallucinogens/Cannabis/Combination</vt:lpstr>
      <vt:lpstr>Hallucinogens </vt:lpstr>
      <vt:lpstr>Review questions 11.1 </vt:lpstr>
      <vt:lpstr>11.2. Epidemiology</vt:lpstr>
      <vt:lpstr>11.2 Epidemiology</vt:lpstr>
      <vt:lpstr>Review questions 11.2</vt:lpstr>
      <vt:lpstr>11.3. Comorbidity</vt:lpstr>
      <vt:lpstr>11.3 Comorbidity</vt:lpstr>
      <vt:lpstr>Review question</vt:lpstr>
      <vt:lpstr>11.4. Etiology</vt:lpstr>
      <vt:lpstr>11.4 Biological Etiology</vt:lpstr>
      <vt:lpstr>Cognitive Etiology</vt:lpstr>
      <vt:lpstr>Behavioral Etiology</vt:lpstr>
      <vt:lpstr>Sociocultural Etiology</vt:lpstr>
      <vt:lpstr>Review questions 11.4</vt:lpstr>
      <vt:lpstr>11.5. Treatment</vt:lpstr>
      <vt:lpstr>Biological Treatment</vt:lpstr>
      <vt:lpstr>Behavioral Treatment</vt:lpstr>
      <vt:lpstr>11.5 Cognitive-Behavioral Treatment</vt:lpstr>
      <vt:lpstr>Sociocultural Treatment </vt:lpstr>
      <vt:lpstr>Are you ready?</vt:lpstr>
      <vt:lpstr>Tx  </vt:lpstr>
      <vt:lpstr>Review questions 11.5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Substance-Related and Addictive Disorders</dc:title>
  <dc:creator>Madeleine Stewart</dc:creator>
  <cp:lastModifiedBy>Daffin, Lee William,Jr</cp:lastModifiedBy>
  <cp:revision>17</cp:revision>
  <dcterms:created xsi:type="dcterms:W3CDTF">2020-03-16T20:17:06Z</dcterms:created>
  <dcterms:modified xsi:type="dcterms:W3CDTF">2023-08-23T22:43:59Z</dcterms:modified>
</cp:coreProperties>
</file>